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" r:id="rId5"/>
    <p:sldId id="268" r:id="rId6"/>
    <p:sldId id="271" r:id="rId7"/>
    <p:sldId id="262" r:id="rId8"/>
    <p:sldId id="266" r:id="rId9"/>
    <p:sldId id="267" r:id="rId10"/>
    <p:sldId id="270" r:id="rId11"/>
    <p:sldId id="285" r:id="rId12"/>
    <p:sldId id="26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9B4CB-5357-4AD2-A420-DEE12451F5D5}" v="10" dt="2023-10-11T15:39:45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66517" autoAdjust="0"/>
  </p:normalViewPr>
  <p:slideViewPr>
    <p:cSldViewPr snapToGrid="0">
      <p:cViewPr varScale="1">
        <p:scale>
          <a:sx n="58" d="100"/>
          <a:sy n="58" d="100"/>
        </p:scale>
        <p:origin x="149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3D18-5BC0-4E11-B17B-46AF335CE49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C7F2A-227C-42E3-8A34-21DA0D48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and discounts are available! If you want to know more, check out the website!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C7F2A-227C-42E3-8A34-21DA0D4862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43B6-ABA3-485B-9D9E-AD5C7471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3281E-CC51-461B-9B03-D99A3C88A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9685-FFE6-49D2-BA7F-7743CA6C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3001A-06B5-4531-AC68-0FAC8080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8716-22B3-4DC4-96ED-A06DC5D3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0879-669E-420C-9EDB-E378DBDD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30CB2-2EC1-435E-88C1-2BFF3E723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301F-62BB-4672-AAEA-08F37A51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C5EF7-04A2-49E7-B612-DA27CC73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53E7-C906-40D6-A40E-4F50390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F3086-BB10-426D-B4B0-2B2A774F6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29CC3-2796-4C70-9B67-AE75F09E0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D40C-47E1-4734-A7FD-2F8DB680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7121C-A3A1-4195-A061-96252A01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FB90-C298-4D32-9C34-4E8C0845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69F8-1A20-414C-8AD2-B3FB8530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5297-F48D-432E-BD0A-0DFF107C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EBEE3-BA61-457D-AC17-52832E04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2E736-AB96-475D-BFE7-9B393B11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1B8B-FB63-461F-A905-ACFA00BE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3067-40F9-4799-8DA4-56AE8333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DCDA5-AF99-4A53-9A84-BD75CD87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31CE-6919-4C57-85B2-1D04CB6D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E98CC-99E1-491E-BC6C-7CEDCFA8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EE1A-22C9-4364-99B5-C466A6EF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2715-E801-4C1C-9A14-BDD5C8AB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1158-D2ED-4013-8479-B21E4CCE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19F11-670E-4D22-A0ED-1F1A4A0B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59FA-AE90-4B9F-B1C6-0887EB4E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C219-3757-4D75-9781-A994CC5B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20845-0D10-43F7-99C8-F418B832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A002-89BE-4DF9-B8BE-0DD4B2A1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778AB-3D79-4FF8-8529-50C96D972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8F50B-EB8D-40EE-A49A-6FF4B07E0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797B0-0547-4667-9390-45D0E2A79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5DDA3-8F9B-46B4-B2CF-09E29966D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23B78-50AA-41BF-9E46-8E0AAC63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80A77-4CA2-4670-9EF8-93F59167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FC1F2-DC1A-413E-9BE3-BCDB741C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A8EA-6DD4-4606-AD1E-59FD6101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AFB27-71B9-4744-AC96-B17E1F0F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490B7-6CBC-4BE7-A9B6-FCE12975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5B01C-9099-4C26-A398-1956FAAA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52955-A0FC-4D29-BDC2-B76CA902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FD696-1C24-4FF4-B5A2-7AB712C8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51FE-FD92-4080-A124-5A810360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F030-16F8-4833-97EC-C05C88B2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3403-3F41-4A46-BDB4-F4DCF08E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7ED8B-D34E-46B8-AF6C-C799DB10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64C10-8084-4345-A519-C47E647D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0CF98-A12B-424C-B818-0C65B585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6D9CF-2624-4E4B-80A3-7D6B4938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1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6155-AC7F-4734-836E-5CC0B8CE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08787-3A4E-406C-8DFC-B10E7BA0D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4FD47-7BFA-4C6E-9203-B1717D7F2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F9C07-53A2-4FE6-A631-733F2F2E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ED537-0CEE-4B1F-82ED-9E88CBA4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DB5CA-CAA5-4F5B-AE4D-054932FA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6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D5D6B-FBCB-4236-AD7A-FA5A39F0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3E5A-9139-44BB-9200-AEE91ACE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C1A20-BF7F-4C22-82B7-90E90E5E8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55A9-A6C9-49DB-8C02-BBDA0DF4279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F273-94B2-40F0-B923-69B2E0CF2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B90E-3532-48B0-B0E5-CFCE02B9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83E1-5BC2-4206-B004-873A9CFC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2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://www.atdiow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ement-b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" y="3611"/>
            <a:ext cx="12144054" cy="6867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2129269"/>
            <a:ext cx="7772400" cy="17697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rgbClr val="737373"/>
                </a:solidFill>
                <a:latin typeface="Whitney HTF Medium"/>
                <a:ea typeface="+mj-ea"/>
                <a:cs typeface="Whitney HTF Medium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EFB07-5E10-486F-BB95-556CC906F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47" y="323188"/>
            <a:ext cx="3092952" cy="78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EF029-1698-47AF-A8DE-45CF24BA2B03}"/>
              </a:ext>
            </a:extLst>
          </p:cNvPr>
          <p:cNvSpPr txBox="1"/>
          <p:nvPr/>
        </p:nvSpPr>
        <p:spPr>
          <a:xfrm>
            <a:off x="600234" y="1600200"/>
            <a:ext cx="10991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Clr>
                <a:srgbClr val="F37614"/>
              </a:buClr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Non-Profit Focus Group</a:t>
            </a:r>
          </a:p>
          <a:p>
            <a:pPr marL="0" lvl="1" indent="0" algn="ctr">
              <a:buClr>
                <a:srgbClr val="F37614"/>
              </a:buClr>
              <a:buNone/>
            </a:pPr>
            <a:endParaRPr lang="en-US" sz="4800" b="1" i="1" dirty="0">
              <a:solidFill>
                <a:schemeClr val="bg1"/>
              </a:solidFill>
            </a:endParaRPr>
          </a:p>
          <a:p>
            <a:pPr marL="0" lvl="1" indent="0" algn="ctr">
              <a:buClr>
                <a:srgbClr val="F37614"/>
              </a:buClr>
              <a:buNone/>
            </a:pPr>
            <a:endParaRPr lang="en-US" sz="4800" b="1" i="1" dirty="0">
              <a:solidFill>
                <a:schemeClr val="bg1"/>
              </a:solidFill>
            </a:endParaRPr>
          </a:p>
          <a:p>
            <a:pPr marL="0" lvl="1" indent="0" algn="ctr">
              <a:buClr>
                <a:srgbClr val="F37614"/>
              </a:buClr>
              <a:buNone/>
            </a:pPr>
            <a:endParaRPr lang="en-US" sz="4800" b="1" i="1" dirty="0">
              <a:solidFill>
                <a:schemeClr val="bg1"/>
              </a:solidFill>
            </a:endParaRPr>
          </a:p>
          <a:p>
            <a:pPr marL="0" lvl="1" indent="0" algn="ctr">
              <a:buClr>
                <a:srgbClr val="F37614"/>
              </a:buClr>
              <a:buNone/>
            </a:pPr>
            <a:endParaRPr lang="en-US" sz="4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4F68712-6DEE-B762-0F34-B7F7B1641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10" y="149800"/>
            <a:ext cx="2845292" cy="95401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C410F23-8EA7-BC87-D97A-F9E05B69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6" y="2957828"/>
            <a:ext cx="2915415" cy="2702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6EBC4-F95A-51AC-FF3E-334D2D03A3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683" b="26771"/>
          <a:stretch/>
        </p:blipFill>
        <p:spPr>
          <a:xfrm>
            <a:off x="1013737" y="2957828"/>
            <a:ext cx="2956807" cy="2702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1AAB23-DF8B-DDD9-51F5-22A249255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410" y="2961329"/>
            <a:ext cx="2803272" cy="2803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AFBED-4DE2-BD85-8664-5DF651CF5C77}"/>
              </a:ext>
            </a:extLst>
          </p:cNvPr>
          <p:cNvSpPr txBox="1"/>
          <p:nvPr/>
        </p:nvSpPr>
        <p:spPr>
          <a:xfrm>
            <a:off x="1013737" y="5830882"/>
            <a:ext cx="312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Marcela Hermosillo-Tarin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President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6F24FE-EBA1-B271-CCA7-B76DEDEF8FF5}"/>
              </a:ext>
            </a:extLst>
          </p:cNvPr>
          <p:cNvSpPr txBox="1"/>
          <p:nvPr/>
        </p:nvSpPr>
        <p:spPr>
          <a:xfrm>
            <a:off x="4615677" y="5788724"/>
            <a:ext cx="312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Ngozi Igbokwe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VP Community Relations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A4636-F6CD-79EC-682D-6D29C938ECFA}"/>
              </a:ext>
            </a:extLst>
          </p:cNvPr>
          <p:cNvSpPr txBox="1"/>
          <p:nvPr/>
        </p:nvSpPr>
        <p:spPr>
          <a:xfrm>
            <a:off x="8471193" y="5818066"/>
            <a:ext cx="312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Ashley Jennings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6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2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37614"/>
                </a:solidFill>
                <a:latin typeface="+mn-lt"/>
              </a:rPr>
              <a:t>Agenda</a:t>
            </a:r>
            <a:br>
              <a:rPr lang="en-US" b="1" u="sng" dirty="0">
                <a:solidFill>
                  <a:srgbClr val="F37614"/>
                </a:solidFill>
                <a:latin typeface="+mn-lt"/>
              </a:rPr>
            </a:b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781" y="1109446"/>
            <a:ext cx="8752437" cy="5004131"/>
          </a:xfrm>
        </p:spPr>
        <p:txBody>
          <a:bodyPr>
            <a:normAutofit/>
          </a:bodyPr>
          <a:lstStyle/>
          <a:p>
            <a:pPr marL="914400" lvl="2" indent="0">
              <a:buClr>
                <a:srgbClr val="F37614"/>
              </a:buCl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</a:t>
            </a: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Icebreaker</a:t>
            </a: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Brainstorming </a:t>
            </a: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Wrap up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37614"/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37614"/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buClr>
                <a:srgbClr val="F37614"/>
              </a:buClr>
              <a:buNone/>
            </a:pPr>
            <a:endParaRPr lang="en-US" dirty="0"/>
          </a:p>
          <a:p>
            <a:pPr marL="400050" lvl="2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3" y="5820943"/>
            <a:ext cx="2328874" cy="58526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2E3457-1081-AECE-82B1-0643D53DC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1" y="5641244"/>
            <a:ext cx="2562558" cy="85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7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2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37614"/>
                </a:solidFill>
                <a:latin typeface="+mn-lt"/>
              </a:rPr>
              <a:t>Upcoming SIGS</a:t>
            </a:r>
            <a:br>
              <a:rPr lang="en-US" b="1" u="sng" dirty="0">
                <a:solidFill>
                  <a:srgbClr val="F37614"/>
                </a:solidFill>
                <a:latin typeface="+mn-lt"/>
              </a:rPr>
            </a:b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781" y="1109446"/>
            <a:ext cx="8752437" cy="5004131"/>
          </a:xfrm>
        </p:spPr>
        <p:txBody>
          <a:bodyPr>
            <a:normAutofit/>
          </a:bodyPr>
          <a:lstStyle/>
          <a:p>
            <a:pPr marL="914400" lvl="2" indent="0">
              <a:buClr>
                <a:srgbClr val="F37614"/>
              </a:buCl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Leadership SIG: October 20th, 2023</a:t>
            </a:r>
          </a:p>
          <a:p>
            <a:pPr lvl="2">
              <a:buClr>
                <a:srgbClr val="F37614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Book Clubs </a:t>
            </a:r>
          </a:p>
          <a:p>
            <a:pPr lvl="2">
              <a:buClr>
                <a:srgbClr val="F37614"/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37614"/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buClr>
                <a:srgbClr val="F37614"/>
              </a:buClr>
              <a:buNone/>
            </a:pPr>
            <a:endParaRPr lang="en-US" dirty="0"/>
          </a:p>
          <a:p>
            <a:pPr marL="400050" lvl="2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3" y="5820943"/>
            <a:ext cx="2328874" cy="58526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2E3457-1081-AECE-82B1-0643D53DC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1" y="5641244"/>
            <a:ext cx="2562558" cy="85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3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5000"/>
            <a:ext cx="6321972" cy="1143000"/>
          </a:xfr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ATD</a:t>
            </a:r>
            <a:r>
              <a:rPr lang="en-US" sz="4000" b="1" dirty="0">
                <a:solidFill>
                  <a:schemeClr val="bg1"/>
                </a:solidFill>
              </a:rPr>
              <a:t> Power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64" y="2314575"/>
            <a:ext cx="10370350" cy="425303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More Information @ </a:t>
            </a:r>
            <a:r>
              <a:rPr lang="en-US" dirty="0">
                <a:hlinkClick r:id="rId4"/>
              </a:rPr>
              <a:t>www.atdiowa.org</a:t>
            </a:r>
            <a:r>
              <a:rPr lang="en-US" dirty="0"/>
              <a:t> &gt; Membership &gt; </a:t>
            </a:r>
            <a:r>
              <a:rPr lang="en-US" dirty="0" err="1"/>
              <a:t>ATD</a:t>
            </a:r>
            <a:r>
              <a:rPr lang="en-US" dirty="0"/>
              <a:t> Power Membership</a:t>
            </a:r>
          </a:p>
          <a:p>
            <a:pPr>
              <a:buClr>
                <a:schemeClr val="accent2"/>
              </a:buClr>
            </a:pPr>
            <a:r>
              <a:rPr lang="en-US" dirty="0"/>
              <a:t>Why invest in a Power Membership?</a:t>
            </a:r>
          </a:p>
          <a:p>
            <a:pPr lv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/>
              <a:t>Additional resources and research!</a:t>
            </a:r>
          </a:p>
          <a:p>
            <a:pPr lv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/>
              <a:t>You can support </a:t>
            </a:r>
            <a:r>
              <a:rPr lang="en-US" dirty="0" err="1"/>
              <a:t>ATD</a:t>
            </a:r>
            <a:r>
              <a:rPr lang="en-US" dirty="0"/>
              <a:t> Central Iowa by sending part of your </a:t>
            </a:r>
            <a:r>
              <a:rPr lang="en-US" dirty="0" err="1"/>
              <a:t>ATD</a:t>
            </a:r>
            <a:r>
              <a:rPr lang="en-US" dirty="0"/>
              <a:t> Membership dues back to our Chapter by including our </a:t>
            </a:r>
            <a:r>
              <a:rPr lang="en-US" b="1" dirty="0"/>
              <a:t>code CH 6013 </a:t>
            </a:r>
            <a:r>
              <a:rPr lang="en-US" dirty="0"/>
              <a:t>on your application!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117" y="274639"/>
            <a:ext cx="1694684" cy="1506865"/>
          </a:xfrm>
          <a:prstGeom prst="rect">
            <a:avLst/>
          </a:prstGeom>
          <a:ln w="381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CED9AE-23D1-4581-8A5E-45E0952A1939}"/>
              </a:ext>
            </a:extLst>
          </p:cNvPr>
          <p:cNvSpPr/>
          <p:nvPr/>
        </p:nvSpPr>
        <p:spPr>
          <a:xfrm>
            <a:off x="8066691" y="5817477"/>
            <a:ext cx="2175642" cy="75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31ED1-68CE-4AA0-B01B-37F3D9707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63" y="5817477"/>
            <a:ext cx="2328874" cy="58526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E1DF44E-311A-9013-5C72-A9E200568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1" y="5641244"/>
            <a:ext cx="2562558" cy="85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4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668" y="482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37614"/>
                </a:solidFill>
              </a:rPr>
              <a:t>Join us on Facebook and LinkedIn!</a:t>
            </a:r>
            <a:br>
              <a:rPr lang="en-US" b="1" dirty="0">
                <a:solidFill>
                  <a:srgbClr val="F37614"/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16" y="5789925"/>
            <a:ext cx="2328874" cy="585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C6D76-06B0-4D9B-9861-3CE8D4BB8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069" y="1908680"/>
            <a:ext cx="7818798" cy="3040643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989C56E-CD1F-A71D-67D3-56DD6884A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1" y="5641244"/>
            <a:ext cx="2562558" cy="85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2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37614"/>
                </a:solidFill>
                <a:latin typeface="+mn-lt"/>
              </a:rPr>
              <a:t>Volunteer Opportunities</a:t>
            </a:r>
            <a:br>
              <a:rPr lang="en-US" b="1" u="sng" dirty="0">
                <a:solidFill>
                  <a:srgbClr val="F37614"/>
                </a:solidFill>
                <a:latin typeface="+mn-lt"/>
              </a:rPr>
            </a:b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176" y="1152829"/>
            <a:ext cx="9305648" cy="4552342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F37614"/>
              </a:buClr>
              <a:buNone/>
            </a:pPr>
            <a:endParaRPr lang="en-US" cap="all" dirty="0"/>
          </a:p>
          <a:p>
            <a:pPr lvl="1">
              <a:buClr>
                <a:srgbClr val="F37614"/>
              </a:buClr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F37614"/>
              </a:solidFill>
            </a:endParaRPr>
          </a:p>
          <a:p>
            <a:pPr marL="457200" lvl="1" indent="0">
              <a:buClr>
                <a:srgbClr val="F37614"/>
              </a:buClr>
              <a:buNone/>
            </a:pPr>
            <a:endParaRPr lang="en-US" sz="2800" b="1" dirty="0">
              <a:solidFill>
                <a:srgbClr val="F37614"/>
              </a:solidFill>
            </a:endParaRPr>
          </a:p>
          <a:p>
            <a:pPr marL="457200" lvl="1" indent="0">
              <a:buClr>
                <a:srgbClr val="F37614"/>
              </a:buClr>
              <a:buNone/>
            </a:pPr>
            <a:r>
              <a:rPr lang="en-US" sz="2000" dirty="0"/>
              <a:t>	</a:t>
            </a:r>
          </a:p>
          <a:p>
            <a:pPr marL="457200" lvl="1" indent="0">
              <a:buClr>
                <a:srgbClr val="F37614"/>
              </a:buClr>
              <a:buNone/>
            </a:pPr>
            <a:r>
              <a:rPr lang="en-US" sz="2000" dirty="0"/>
              <a:t>	</a:t>
            </a:r>
          </a:p>
          <a:p>
            <a:pPr marL="457200" lvl="1" indent="0" algn="ctr">
              <a:buNone/>
            </a:pPr>
            <a:endParaRPr lang="en-US" sz="2000" b="1" dirty="0"/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252" y="5978252"/>
            <a:ext cx="2328874" cy="585267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CAB9CAB9-5A07-4548-9FE1-D9B340A5B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71" y="1176511"/>
            <a:ext cx="4738677" cy="47386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3D411-079E-4AF8-9AB0-EEF90614C33C}"/>
              </a:ext>
            </a:extLst>
          </p:cNvPr>
          <p:cNvSpPr txBox="1">
            <a:spLocks/>
          </p:cNvSpPr>
          <p:nvPr/>
        </p:nvSpPr>
        <p:spPr>
          <a:xfrm>
            <a:off x="757043" y="1324152"/>
            <a:ext cx="4886787" cy="438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F37614"/>
              </a:buCl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37614"/>
                </a:solidFill>
              </a:rPr>
              <a:t>Why volunteer?</a:t>
            </a:r>
          </a:p>
          <a:p>
            <a:pPr marL="0" lvl="1" indent="0" algn="ctr">
              <a:buClr>
                <a:srgbClr val="F37614"/>
              </a:buClr>
              <a:buFont typeface="Arial" panose="020B0604020202020204" pitchFamily="34" charset="0"/>
              <a:buNone/>
            </a:pPr>
            <a:endParaRPr lang="en-US" sz="2800" b="1" dirty="0">
              <a:solidFill>
                <a:srgbClr val="F37614"/>
              </a:solidFill>
            </a:endParaRPr>
          </a:p>
          <a:p>
            <a:pPr marL="457200" lvl="1" indent="-457200">
              <a:buClr>
                <a:srgbClr val="F37614"/>
              </a:buClr>
            </a:pPr>
            <a:r>
              <a:rPr lang="en-US" sz="2800" dirty="0">
                <a:solidFill>
                  <a:srgbClr val="F37614"/>
                </a:solidFill>
              </a:rPr>
              <a:t>Build connections and increase your network</a:t>
            </a:r>
          </a:p>
          <a:p>
            <a:pPr marL="457200" lvl="1" indent="-457200">
              <a:buClr>
                <a:srgbClr val="F37614"/>
              </a:buClr>
            </a:pPr>
            <a:r>
              <a:rPr lang="en-US" sz="2800" dirty="0">
                <a:solidFill>
                  <a:srgbClr val="F37614"/>
                </a:solidFill>
              </a:rPr>
              <a:t>Develop your professional and leadership skills</a:t>
            </a:r>
          </a:p>
          <a:p>
            <a:pPr marL="457200" lvl="1" indent="-457200">
              <a:buClr>
                <a:srgbClr val="F37614"/>
              </a:buClr>
            </a:pPr>
            <a:r>
              <a:rPr lang="en-US" sz="2800" dirty="0">
                <a:solidFill>
                  <a:srgbClr val="F37614"/>
                </a:solidFill>
              </a:rPr>
              <a:t>Increased visibility with industry leaders</a:t>
            </a:r>
          </a:p>
          <a:p>
            <a:pPr marL="457200" lvl="1" indent="-457200">
              <a:buClr>
                <a:srgbClr val="F37614"/>
              </a:buClr>
            </a:pPr>
            <a:r>
              <a:rPr lang="en-US" sz="2800" dirty="0">
                <a:solidFill>
                  <a:srgbClr val="F37614"/>
                </a:solidFill>
              </a:rPr>
              <a:t>Ability to facilitate/lead at events </a:t>
            </a:r>
          </a:p>
          <a:p>
            <a:pPr marL="457200" lvl="1" indent="-457200">
              <a:buClr>
                <a:srgbClr val="F37614"/>
              </a:buClr>
            </a:pPr>
            <a:endParaRPr lang="en-US" sz="2800" b="1" dirty="0">
              <a:solidFill>
                <a:srgbClr val="F37614"/>
              </a:solidFill>
            </a:endParaRPr>
          </a:p>
          <a:p>
            <a:pPr marL="457200" lvl="1" indent="-457200" algn="ctr">
              <a:buClr>
                <a:srgbClr val="F37614"/>
              </a:buClr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4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6207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37614"/>
                </a:solidFill>
                <a:latin typeface="+mn-lt"/>
              </a:rPr>
              <a:t>October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603"/>
            <a:ext cx="12192000" cy="4254575"/>
          </a:xfrm>
        </p:spPr>
        <p:txBody>
          <a:bodyPr>
            <a:normAutofit fontScale="85000" lnSpcReduction="10000"/>
          </a:bodyPr>
          <a:lstStyle/>
          <a:p>
            <a:pPr marL="457200" lvl="1" indent="0" algn="ctr" defTabSz="922338">
              <a:buClr>
                <a:srgbClr val="F37614"/>
              </a:buClr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October 13th</a:t>
            </a:r>
          </a:p>
          <a:p>
            <a:pPr marL="457200" lvl="1" indent="0" algn="ctr">
              <a:buClr>
                <a:srgbClr val="F37614"/>
              </a:buClr>
              <a:buNone/>
            </a:pP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Clr>
                <a:srgbClr val="F37614"/>
              </a:buClr>
              <a:buNone/>
            </a:pPr>
            <a:r>
              <a:rPr lang="en-US" sz="57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Gratitude: It Rewrites Your Brain and Changes Your Past, Present, &amp; Future!</a:t>
            </a:r>
          </a:p>
          <a:p>
            <a:pPr marL="457200" lvl="1" indent="0" algn="ctr">
              <a:buClr>
                <a:srgbClr val="F37614"/>
              </a:buClr>
              <a:buNone/>
            </a:pPr>
            <a:endParaRPr lang="en-US" sz="39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Clr>
                <a:srgbClr val="F37614"/>
              </a:buClr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 marL="457200" lvl="1" indent="0" algn="ctr">
              <a:buClr>
                <a:srgbClr val="F37614"/>
              </a:buClr>
              <a:buNone/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Ronee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Andersen</a:t>
            </a:r>
          </a:p>
          <a:p>
            <a:pPr marL="457200" lvl="1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Clr>
                <a:srgbClr val="F37614"/>
              </a:buClr>
              <a:buNone/>
            </a:pPr>
            <a:r>
              <a:rPr lang="en-US" dirty="0"/>
              <a:t>Non-profit employees can attend Education events for FREE! </a:t>
            </a:r>
            <a:r>
              <a:rPr lang="en-US" b="1" dirty="0"/>
              <a:t>Use code: NOTFORPROFIT2023!</a:t>
            </a:r>
          </a:p>
          <a:p>
            <a:pPr marL="400050" lvl="2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Clr>
                <a:srgbClr val="F37614"/>
              </a:buClr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 algn="ctr">
              <a:buNone/>
            </a:pPr>
            <a:endParaRPr lang="en-US" sz="2000" dirty="0"/>
          </a:p>
          <a:p>
            <a:pPr lvl="1" algn="ctr"/>
            <a:endParaRPr lang="en-US" sz="2000" dirty="0"/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3" y="5820943"/>
            <a:ext cx="2328874" cy="58526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2E3457-1081-AECE-82B1-0643D53DC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1" y="5641244"/>
            <a:ext cx="2562558" cy="85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5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3" y="5820943"/>
            <a:ext cx="2328874" cy="58526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2E3457-1081-AECE-82B1-0643D53DC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1" y="5641244"/>
            <a:ext cx="2562558" cy="85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AE252-4B09-E2F8-7E40-EAEE10FD9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" y="0"/>
            <a:ext cx="1217220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2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673496-682C-42B0-B9A7-728A227C1AC0}"/>
              </a:ext>
            </a:extLst>
          </p:cNvPr>
          <p:cNvSpPr/>
          <p:nvPr/>
        </p:nvSpPr>
        <p:spPr>
          <a:xfrm>
            <a:off x="7924801" y="5915188"/>
            <a:ext cx="2396359" cy="70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2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37614"/>
                </a:solidFill>
                <a:latin typeface="+mn-lt"/>
              </a:rPr>
              <a:t>Focus Group Follow Up</a:t>
            </a:r>
            <a:br>
              <a:rPr lang="en-US" b="1" u="sng" dirty="0">
                <a:solidFill>
                  <a:srgbClr val="F37614"/>
                </a:solidFill>
                <a:latin typeface="+mn-lt"/>
              </a:rPr>
            </a:b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688" y="2457450"/>
            <a:ext cx="5043949" cy="2733888"/>
          </a:xfrm>
        </p:spPr>
        <p:txBody>
          <a:bodyPr>
            <a:normAutofit/>
          </a:bodyPr>
          <a:lstStyle/>
          <a:p>
            <a:pPr marL="0" lvl="1" indent="0" algn="ctr">
              <a:buClr>
                <a:srgbClr val="F37614"/>
              </a:buClr>
              <a:buNone/>
            </a:pPr>
            <a:r>
              <a:rPr lang="en-US" sz="3600" b="1" dirty="0">
                <a:solidFill>
                  <a:srgbClr val="F37614"/>
                </a:solidFill>
              </a:rPr>
              <a:t>Your feedback matters! </a:t>
            </a:r>
          </a:p>
          <a:p>
            <a:pPr marL="0" lvl="1" indent="0" algn="ctr">
              <a:buClr>
                <a:srgbClr val="F37614"/>
              </a:buClr>
              <a:buNone/>
            </a:pPr>
            <a:endParaRPr lang="en-US" sz="2800" b="1" dirty="0">
              <a:solidFill>
                <a:srgbClr val="F37614"/>
              </a:solidFill>
            </a:endParaRPr>
          </a:p>
          <a:p>
            <a:pPr marL="0" lvl="1" indent="0" algn="ctr">
              <a:buClr>
                <a:srgbClr val="F37614"/>
              </a:buClr>
              <a:buNone/>
            </a:pPr>
            <a:r>
              <a:rPr lang="en-US" sz="2800" dirty="0">
                <a:solidFill>
                  <a:srgbClr val="F37614"/>
                </a:solidFill>
              </a:rPr>
              <a:t>Please share your open and honest feedback!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E1C37-3B7C-4546-BCFC-818B8E87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252" y="5978252"/>
            <a:ext cx="2328874" cy="585267"/>
          </a:xfrm>
          <a:prstGeom prst="rect">
            <a:avLst/>
          </a:prstGeom>
        </p:spPr>
      </p:pic>
      <p:pic>
        <p:nvPicPr>
          <p:cNvPr id="8" name="Picture 7" descr="A qr code on a screen&#10;&#10;Description automatically generated">
            <a:extLst>
              <a:ext uri="{FF2B5EF4-FFF2-40B4-BE49-F238E27FC236}">
                <a16:creationId xmlns:a16="http://schemas.microsoft.com/office/drawing/2014/main" id="{0411B7CB-3A91-1B07-ECF0-B1D5A1F03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0" y="1248845"/>
            <a:ext cx="5154922" cy="5154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06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D4458105BA84AB9B1A45459139F0C" ma:contentTypeVersion="12" ma:contentTypeDescription="Create a new document." ma:contentTypeScope="" ma:versionID="d0f2b0a0a2ca449534b57cbb8bd41115">
  <xsd:schema xmlns:xsd="http://www.w3.org/2001/XMLSchema" xmlns:xs="http://www.w3.org/2001/XMLSchema" xmlns:p="http://schemas.microsoft.com/office/2006/metadata/properties" xmlns:ns2="15cd9e10-0833-49eb-8907-998952086f63" xmlns:ns3="f2704128-b9d6-470f-aabe-74f96bc931a2" targetNamespace="http://schemas.microsoft.com/office/2006/metadata/properties" ma:root="true" ma:fieldsID="0e828d56cebc8943095e3595bedec82c" ns2:_="" ns3:_="">
    <xsd:import namespace="15cd9e10-0833-49eb-8907-998952086f63"/>
    <xsd:import namespace="f2704128-b9d6-470f-aabe-74f96bc931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d9e10-0833-49eb-8907-998952086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9099c6d-66cb-4464-b06f-aaebd8483c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04128-b9d6-470f-aabe-74f96bc931a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abba60-1c5c-4ceb-97d1-6b82287bf673}" ma:internalName="TaxCatchAll" ma:showField="CatchAllData" ma:web="f2704128-b9d6-470f-aabe-74f96bc931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cd9e10-0833-49eb-8907-998952086f63">
      <Terms xmlns="http://schemas.microsoft.com/office/infopath/2007/PartnerControls"/>
    </lcf76f155ced4ddcb4097134ff3c332f>
    <TaxCatchAll xmlns="f2704128-b9d6-470f-aabe-74f96bc931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293C5D-5E95-4CF5-9A6A-8AF1489C8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d9e10-0833-49eb-8907-998952086f63"/>
    <ds:schemaRef ds:uri="f2704128-b9d6-470f-aabe-74f96bc931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2DAA8-E331-4BF3-B2AA-45EAA50B3537}">
  <ds:schemaRefs>
    <ds:schemaRef ds:uri="http://schemas.microsoft.com/office/2006/metadata/properties"/>
    <ds:schemaRef ds:uri="http://schemas.microsoft.com/office/infopath/2007/PartnerControls"/>
    <ds:schemaRef ds:uri="15cd9e10-0833-49eb-8907-998952086f63"/>
    <ds:schemaRef ds:uri="f2704128-b9d6-470f-aabe-74f96bc931a2"/>
  </ds:schemaRefs>
</ds:datastoreItem>
</file>

<file path=customXml/itemProps3.xml><?xml version="1.0" encoding="utf-8"?>
<ds:datastoreItem xmlns:ds="http://schemas.openxmlformats.org/officeDocument/2006/customXml" ds:itemID="{694CD651-ECD8-46C8-9AB1-F9C493BB2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12826</TotalTime>
  <Words>215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Agenda </vt:lpstr>
      <vt:lpstr>Upcoming SIGS </vt:lpstr>
      <vt:lpstr>ATD Power Membership</vt:lpstr>
      <vt:lpstr>Join us on Facebook and LinkedIn! </vt:lpstr>
      <vt:lpstr>Volunteer Opportunities </vt:lpstr>
      <vt:lpstr>October</vt:lpstr>
      <vt:lpstr>PowerPoint Presentation</vt:lpstr>
      <vt:lpstr>Focus Group Follow 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 H. Tarin</dc:creator>
  <cp:lastModifiedBy>Bianca Clark</cp:lastModifiedBy>
  <cp:revision>24</cp:revision>
  <dcterms:created xsi:type="dcterms:W3CDTF">2020-08-28T02:32:44Z</dcterms:created>
  <dcterms:modified xsi:type="dcterms:W3CDTF">2024-04-12T15:24:26Z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E46B9657-398B-4CD9-993E-669AB7D32311</vt:lpwstr>
  </property>
  <property fmtid="{D5CDD505-2E9C-101B-9397-08002B2CF9AE}" pid="3" name="ArticulatePath">
    <vt:lpwstr>Presentation1</vt:lpwstr>
  </property>
  <property fmtid="{D5CDD505-2E9C-101B-9397-08002B2CF9AE}" pid="4" name="MSIP_Label_b4e5d35f-4e6a-4642-aaeb-20ab6a7b6fba_Enabled">
    <vt:lpwstr>true</vt:lpwstr>
  </property>
  <property fmtid="{D5CDD505-2E9C-101B-9397-08002B2CF9AE}" pid="5" name="MSIP_Label_b4e5d35f-4e6a-4642-aaeb-20ab6a7b6fba_SetDate">
    <vt:lpwstr>2021-04-29T17:45:40Z</vt:lpwstr>
  </property>
  <property fmtid="{D5CDD505-2E9C-101B-9397-08002B2CF9AE}" pid="6" name="MSIP_Label_b4e5d35f-4e6a-4642-aaeb-20ab6a7b6fba_Method">
    <vt:lpwstr>Standard</vt:lpwstr>
  </property>
  <property fmtid="{D5CDD505-2E9C-101B-9397-08002B2CF9AE}" pid="7" name="MSIP_Label_b4e5d35f-4e6a-4642-aaeb-20ab6a7b6fba_Name">
    <vt:lpwstr>b4e5d35f-4e6a-4642-aaeb-20ab6a7b6fba</vt:lpwstr>
  </property>
  <property fmtid="{D5CDD505-2E9C-101B-9397-08002B2CF9AE}" pid="8" name="MSIP_Label_b4e5d35f-4e6a-4642-aaeb-20ab6a7b6fba_SiteId">
    <vt:lpwstr>ab214bcd-9b97-41bb-aa9d-46cf10d822fd</vt:lpwstr>
  </property>
  <property fmtid="{D5CDD505-2E9C-101B-9397-08002B2CF9AE}" pid="9" name="MSIP_Label_b4e5d35f-4e6a-4642-aaeb-20ab6a7b6fba_ActionId">
    <vt:lpwstr>0f3ed840-b548-4eb4-9874-7de3ec136417</vt:lpwstr>
  </property>
  <property fmtid="{D5CDD505-2E9C-101B-9397-08002B2CF9AE}" pid="10" name="MSIP_Label_b4e5d35f-4e6a-4642-aaeb-20ab6a7b6fba_ContentBits">
    <vt:lpwstr>0</vt:lpwstr>
  </property>
  <property fmtid="{D5CDD505-2E9C-101B-9397-08002B2CF9AE}" pid="11" name="ContentTypeId">
    <vt:lpwstr>0x01010088BD4458105BA84AB9B1A45459139F0C</vt:lpwstr>
  </property>
  <property fmtid="{D5CDD505-2E9C-101B-9397-08002B2CF9AE}" pid="12" name="MediaServiceImageTags">
    <vt:lpwstr/>
  </property>
</Properties>
</file>