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0"/>
  </p:notesMasterIdLst>
  <p:handoutMasterIdLst>
    <p:handoutMasterId r:id="rId81"/>
  </p:handoutMasterIdLst>
  <p:sldIdLst>
    <p:sldId id="256" r:id="rId2"/>
    <p:sldId id="259" r:id="rId3"/>
    <p:sldId id="369" r:id="rId4"/>
    <p:sldId id="358" r:id="rId5"/>
    <p:sldId id="319" r:id="rId6"/>
    <p:sldId id="370" r:id="rId7"/>
    <p:sldId id="363" r:id="rId8"/>
    <p:sldId id="364" r:id="rId9"/>
    <p:sldId id="365" r:id="rId10"/>
    <p:sldId id="366" r:id="rId11"/>
    <p:sldId id="371" r:id="rId12"/>
    <p:sldId id="367" r:id="rId13"/>
    <p:sldId id="372" r:id="rId14"/>
    <p:sldId id="325" r:id="rId15"/>
    <p:sldId id="326" r:id="rId16"/>
    <p:sldId id="327" r:id="rId17"/>
    <p:sldId id="328" r:id="rId18"/>
    <p:sldId id="329" r:id="rId19"/>
    <p:sldId id="368" r:id="rId20"/>
    <p:sldId id="354" r:id="rId21"/>
    <p:sldId id="331" r:id="rId22"/>
    <p:sldId id="373" r:id="rId23"/>
    <p:sldId id="346" r:id="rId24"/>
    <p:sldId id="353" r:id="rId25"/>
    <p:sldId id="318" r:id="rId26"/>
    <p:sldId id="359" r:id="rId27"/>
    <p:sldId id="270" r:id="rId28"/>
    <p:sldId id="349" r:id="rId29"/>
    <p:sldId id="348" r:id="rId30"/>
    <p:sldId id="374" r:id="rId31"/>
    <p:sldId id="338" r:id="rId32"/>
    <p:sldId id="361" r:id="rId33"/>
    <p:sldId id="272" r:id="rId34"/>
    <p:sldId id="273" r:id="rId35"/>
    <p:sldId id="274" r:id="rId36"/>
    <p:sldId id="375" r:id="rId37"/>
    <p:sldId id="276" r:id="rId38"/>
    <p:sldId id="277" r:id="rId39"/>
    <p:sldId id="301" r:id="rId40"/>
    <p:sldId id="302" r:id="rId41"/>
    <p:sldId id="303" r:id="rId42"/>
    <p:sldId id="378" r:id="rId43"/>
    <p:sldId id="304" r:id="rId44"/>
    <p:sldId id="379" r:id="rId45"/>
    <p:sldId id="305" r:id="rId46"/>
    <p:sldId id="385" r:id="rId47"/>
    <p:sldId id="386" r:id="rId48"/>
    <p:sldId id="376" r:id="rId49"/>
    <p:sldId id="307" r:id="rId50"/>
    <p:sldId id="381" r:id="rId51"/>
    <p:sldId id="309" r:id="rId52"/>
    <p:sldId id="384" r:id="rId53"/>
    <p:sldId id="383" r:id="rId54"/>
    <p:sldId id="310" r:id="rId55"/>
    <p:sldId id="311" r:id="rId56"/>
    <p:sldId id="312" r:id="rId57"/>
    <p:sldId id="313" r:id="rId58"/>
    <p:sldId id="314" r:id="rId59"/>
    <p:sldId id="315" r:id="rId60"/>
    <p:sldId id="278" r:id="rId61"/>
    <p:sldId id="279" r:id="rId62"/>
    <p:sldId id="280" r:id="rId63"/>
    <p:sldId id="281" r:id="rId64"/>
    <p:sldId id="282" r:id="rId65"/>
    <p:sldId id="343" r:id="rId66"/>
    <p:sldId id="344" r:id="rId67"/>
    <p:sldId id="283" r:id="rId68"/>
    <p:sldId id="284" r:id="rId69"/>
    <p:sldId id="345" r:id="rId70"/>
    <p:sldId id="285" r:id="rId71"/>
    <p:sldId id="388" r:id="rId72"/>
    <p:sldId id="288" r:id="rId73"/>
    <p:sldId id="290" r:id="rId74"/>
    <p:sldId id="292" r:id="rId75"/>
    <p:sldId id="387" r:id="rId76"/>
    <p:sldId id="389" r:id="rId77"/>
    <p:sldId id="293" r:id="rId78"/>
    <p:sldId id="291" r:id="rId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enda Grady" initials="BG"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559"/>
    <a:srgbClr val="F42609"/>
    <a:srgbClr val="FFB700"/>
    <a:srgbClr val="FF4D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72" autoAdjust="0"/>
    <p:restoredTop sz="91637" autoAdjust="0"/>
  </p:normalViewPr>
  <p:slideViewPr>
    <p:cSldViewPr snapToGrid="0" snapToObjects="1" showGuides="1">
      <p:cViewPr>
        <p:scale>
          <a:sx n="57" d="100"/>
          <a:sy n="57" d="100"/>
        </p:scale>
        <p:origin x="-1452" y="-222"/>
      </p:cViewPr>
      <p:guideLst>
        <p:guide orient="horz" pos="664"/>
        <p:guide pos="149"/>
      </p:guideLst>
    </p:cSldViewPr>
  </p:slideViewPr>
  <p:outlineViewPr>
    <p:cViewPr>
      <p:scale>
        <a:sx n="33" d="100"/>
        <a:sy n="33" d="100"/>
      </p:scale>
      <p:origin x="0" y="6006"/>
    </p:cViewPr>
  </p:outlineViewPr>
  <p:notesTextViewPr>
    <p:cViewPr>
      <p:scale>
        <a:sx n="100" d="100"/>
        <a:sy n="100" d="100"/>
      </p:scale>
      <p:origin x="0" y="0"/>
    </p:cViewPr>
  </p:notesTextViewPr>
  <p:sorterViewPr>
    <p:cViewPr>
      <p:scale>
        <a:sx n="100" d="100"/>
        <a:sy n="100" d="100"/>
      </p:scale>
      <p:origin x="0" y="3192"/>
    </p:cViewPr>
  </p:sorterViewPr>
  <p:notesViewPr>
    <p:cSldViewPr snapToGrid="0" snapToObjects="1">
      <p:cViewPr varScale="1">
        <p:scale>
          <a:sx n="53" d="100"/>
          <a:sy n="53" d="100"/>
        </p:scale>
        <p:origin x="-278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7965AD0-C3F2-4B2F-9F44-B24777F489B1}" type="slidenum">
              <a:rPr lang="en-US" smtClean="0"/>
              <a:t>‹#›</a:t>
            </a:fld>
            <a:endParaRPr lang="en-US"/>
          </a:p>
        </p:txBody>
      </p:sp>
    </p:spTree>
    <p:extLst>
      <p:ext uri="{BB962C8B-B14F-4D97-AF65-F5344CB8AC3E}">
        <p14:creationId xmlns:p14="http://schemas.microsoft.com/office/powerpoint/2010/main" val="2115699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862C06-DE22-4FC8-BA56-7B7AAECC0A84}" type="slidenum">
              <a:rPr lang="en-US" smtClean="0"/>
              <a:t>‹#›</a:t>
            </a:fld>
            <a:endParaRPr lang="en-US"/>
          </a:p>
        </p:txBody>
      </p:sp>
    </p:spTree>
    <p:extLst>
      <p:ext uri="{BB962C8B-B14F-4D97-AF65-F5344CB8AC3E}">
        <p14:creationId xmlns:p14="http://schemas.microsoft.com/office/powerpoint/2010/main" val="2596938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862C06-DE22-4FC8-BA56-7B7AAECC0A84}" type="slidenum">
              <a:rPr lang="en-US" smtClean="0"/>
              <a:t>1</a:t>
            </a:fld>
            <a:endParaRPr lang="en-US"/>
          </a:p>
        </p:txBody>
      </p:sp>
    </p:spTree>
    <p:extLst>
      <p:ext uri="{BB962C8B-B14F-4D97-AF65-F5344CB8AC3E}">
        <p14:creationId xmlns:p14="http://schemas.microsoft.com/office/powerpoint/2010/main" val="86379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15 primary talent development functions defined from research</a:t>
            </a:r>
          </a:p>
          <a:p>
            <a:pPr marL="166358" indent="-166358">
              <a:buFontTx/>
              <a:buChar char="-"/>
            </a:pPr>
            <a:r>
              <a:rPr lang="en-US" dirty="0" smtClean="0"/>
              <a:t>Some old standards – assessment, design, development, implementation,</a:t>
            </a:r>
            <a:r>
              <a:rPr lang="en-US" baseline="0" dirty="0" smtClean="0"/>
              <a:t> evaluation</a:t>
            </a:r>
          </a:p>
          <a:p>
            <a:pPr marL="166358" indent="-166358">
              <a:buFontTx/>
              <a:buChar char="-"/>
            </a:pPr>
            <a:r>
              <a:rPr lang="en-US" baseline="0" dirty="0" smtClean="0"/>
              <a:t>Some addressing productivity, performance</a:t>
            </a:r>
          </a:p>
          <a:p>
            <a:pPr marL="166358" indent="-166358">
              <a:buFontTx/>
              <a:buChar char="-"/>
            </a:pPr>
            <a:r>
              <a:rPr lang="en-US" baseline="0" dirty="0" smtClean="0"/>
              <a:t>Some looking at the future – change, technologies, coaching</a:t>
            </a:r>
            <a:endParaRPr lang="en-US" dirty="0"/>
          </a:p>
        </p:txBody>
      </p:sp>
      <p:sp>
        <p:nvSpPr>
          <p:cNvPr id="4" name="Slide Number Placeholder 3"/>
          <p:cNvSpPr>
            <a:spLocks noGrp="1"/>
          </p:cNvSpPr>
          <p:nvPr>
            <p:ph type="sldNum" sz="quarter" idx="10"/>
          </p:nvPr>
        </p:nvSpPr>
        <p:spPr/>
        <p:txBody>
          <a:bodyPr/>
          <a:lstStyle/>
          <a:p>
            <a:fld id="{9E3C87FB-1681-433F-9D71-552DD058E919}" type="slidenum">
              <a:rPr lang="en-US" smtClean="0"/>
              <a:pPr/>
              <a:t>10</a:t>
            </a:fld>
            <a:endParaRPr lang="en-US" dirty="0"/>
          </a:p>
        </p:txBody>
      </p:sp>
    </p:spTree>
    <p:extLst>
      <p:ext uri="{BB962C8B-B14F-4D97-AF65-F5344CB8AC3E}">
        <p14:creationId xmlns:p14="http://schemas.microsoft.com/office/powerpoint/2010/main" val="3179818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24 secondary talent development functions defined from research</a:t>
            </a:r>
          </a:p>
        </p:txBody>
      </p:sp>
      <p:sp>
        <p:nvSpPr>
          <p:cNvPr id="4" name="Slide Number Placeholder 3"/>
          <p:cNvSpPr>
            <a:spLocks noGrp="1"/>
          </p:cNvSpPr>
          <p:nvPr>
            <p:ph type="sldNum" sz="quarter" idx="10"/>
          </p:nvPr>
        </p:nvSpPr>
        <p:spPr/>
        <p:txBody>
          <a:bodyPr/>
          <a:lstStyle/>
          <a:p>
            <a:fld id="{9E3C87FB-1681-433F-9D71-552DD058E919}" type="slidenum">
              <a:rPr lang="en-US" smtClean="0"/>
              <a:pPr/>
              <a:t>11</a:t>
            </a:fld>
            <a:endParaRPr lang="en-US" dirty="0"/>
          </a:p>
        </p:txBody>
      </p:sp>
    </p:spTree>
    <p:extLst>
      <p:ext uri="{BB962C8B-B14F-4D97-AF65-F5344CB8AC3E}">
        <p14:creationId xmlns:p14="http://schemas.microsoft.com/office/powerpoint/2010/main" val="3179818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t>
            </a:r>
            <a:r>
              <a:rPr lang="en-US" baseline="0" dirty="0" smtClean="0"/>
              <a:t> overall</a:t>
            </a:r>
            <a:r>
              <a:rPr lang="en-US" dirty="0" smtClean="0"/>
              <a:t> talent</a:t>
            </a:r>
            <a:r>
              <a:rPr lang="en-US" baseline="0" dirty="0" smtClean="0"/>
              <a:t> development framework/</a:t>
            </a:r>
            <a:r>
              <a:rPr lang="en-US" dirty="0" smtClean="0"/>
              <a:t>puzzle w/ the 15 primary talent development functions in red along with other secondary or occasional functions </a:t>
            </a:r>
            <a:endParaRPr lang="en-US" dirty="0"/>
          </a:p>
        </p:txBody>
      </p:sp>
      <p:sp>
        <p:nvSpPr>
          <p:cNvPr id="4" name="Slide Number Placeholder 3"/>
          <p:cNvSpPr>
            <a:spLocks noGrp="1"/>
          </p:cNvSpPr>
          <p:nvPr>
            <p:ph type="sldNum" sz="quarter" idx="10"/>
          </p:nvPr>
        </p:nvSpPr>
        <p:spPr/>
        <p:txBody>
          <a:bodyPr/>
          <a:lstStyle/>
          <a:p>
            <a:fld id="{9E3C87FB-1681-433F-9D71-552DD058E919}" type="slidenum">
              <a:rPr lang="en-US" smtClean="0"/>
              <a:pPr/>
              <a:t>12</a:t>
            </a:fld>
            <a:endParaRPr lang="en-US" dirty="0"/>
          </a:p>
        </p:txBody>
      </p:sp>
    </p:spTree>
    <p:extLst>
      <p:ext uri="{BB962C8B-B14F-4D97-AF65-F5344CB8AC3E}">
        <p14:creationId xmlns:p14="http://schemas.microsoft.com/office/powerpoint/2010/main" val="1044278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ATD</a:t>
            </a:r>
            <a:r>
              <a:rPr lang="en-US" baseline="0" dirty="0" smtClean="0"/>
              <a:t> provides: research, public policy, publications (books, magazines), education, conferences, certificate programs </a:t>
            </a:r>
          </a:p>
          <a:p>
            <a:endParaRPr lang="en-US" baseline="0" dirty="0" smtClean="0"/>
          </a:p>
        </p:txBody>
      </p:sp>
      <p:sp>
        <p:nvSpPr>
          <p:cNvPr id="4" name="Slide Number Placeholder 3"/>
          <p:cNvSpPr>
            <a:spLocks noGrp="1"/>
          </p:cNvSpPr>
          <p:nvPr>
            <p:ph type="sldNum" sz="quarter" idx="10"/>
          </p:nvPr>
        </p:nvSpPr>
        <p:spPr/>
        <p:txBody>
          <a:bodyPr/>
          <a:lstStyle/>
          <a:p>
            <a:fld id="{9E3C87FB-1681-433F-9D71-552DD058E919}" type="slidenum">
              <a:rPr lang="en-US" smtClean="0"/>
              <a:t>13</a:t>
            </a:fld>
            <a:endParaRPr lang="en-US" dirty="0"/>
          </a:p>
        </p:txBody>
      </p:sp>
    </p:spTree>
    <p:extLst>
      <p:ext uri="{BB962C8B-B14F-4D97-AF65-F5344CB8AC3E}">
        <p14:creationId xmlns:p14="http://schemas.microsoft.com/office/powerpoint/2010/main" val="1958683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Each community focuses on a key area or industry in the talent development field providing content, offerings, resources,</a:t>
            </a:r>
            <a:r>
              <a:rPr lang="en-US" baseline="0" dirty="0" smtClean="0"/>
              <a:t> discussions</a:t>
            </a:r>
            <a:r>
              <a:rPr lang="en-US" dirty="0" smtClean="0"/>
              <a:t> </a:t>
            </a:r>
          </a:p>
        </p:txBody>
      </p:sp>
      <p:sp>
        <p:nvSpPr>
          <p:cNvPr id="4" name="Slide Number Placeholder 3"/>
          <p:cNvSpPr>
            <a:spLocks noGrp="1"/>
          </p:cNvSpPr>
          <p:nvPr>
            <p:ph type="sldNum" sz="quarter" idx="10"/>
          </p:nvPr>
        </p:nvSpPr>
        <p:spPr/>
        <p:txBody>
          <a:bodyPr/>
          <a:lstStyle/>
          <a:p>
            <a:fld id="{3E184587-6848-4A49-896B-42A596E9BED7}" type="slidenum">
              <a:rPr lang="en-US" smtClean="0"/>
              <a:pPr/>
              <a:t>14</a:t>
            </a:fld>
            <a:endParaRPr lang="en-US"/>
          </a:p>
        </p:txBody>
      </p:sp>
    </p:spTree>
    <p:extLst>
      <p:ext uri="{BB962C8B-B14F-4D97-AF65-F5344CB8AC3E}">
        <p14:creationId xmlns:p14="http://schemas.microsoft.com/office/powerpoint/2010/main" val="359581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1" kern="1200" dirty="0" smtClean="0">
                <a:solidFill>
                  <a:schemeClr val="tx1"/>
                </a:solidFill>
                <a:effectLst/>
                <a:latin typeface="Arial" panose="020B0604020202020204" pitchFamily="34" charset="0"/>
                <a:ea typeface="+mn-ea"/>
                <a:cs typeface="Arial" panose="020B0604020202020204" pitchFamily="34" charset="0"/>
              </a:rPr>
              <a:t>TD</a:t>
            </a:r>
            <a:r>
              <a:rPr lang="en-US" sz="1000" b="0" i="0" kern="1200" dirty="0" smtClean="0">
                <a:solidFill>
                  <a:schemeClr val="tx1"/>
                </a:solidFill>
                <a:effectLst/>
                <a:latin typeface="Arial" panose="020B0604020202020204" pitchFamily="34" charset="0"/>
                <a:ea typeface="+mn-ea"/>
                <a:cs typeface="Arial" panose="020B0604020202020204" pitchFamily="34" charset="0"/>
              </a:rPr>
              <a:t> is ATD's award-winning</a:t>
            </a:r>
            <a:r>
              <a:rPr lang="en-US" sz="1000" b="0" i="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i="0" kern="1200" dirty="0" smtClean="0">
                <a:solidFill>
                  <a:schemeClr val="tx1"/>
                </a:solidFill>
                <a:effectLst/>
                <a:latin typeface="Arial" panose="020B0604020202020204" pitchFamily="34" charset="0"/>
                <a:ea typeface="+mn-ea"/>
                <a:cs typeface="Arial" panose="020B0604020202020204" pitchFamily="34" charset="0"/>
              </a:rPr>
              <a:t>magazine covering industry best practices, emerging technologies, and trends. </a:t>
            </a:r>
          </a:p>
          <a:p>
            <a:endParaRPr lang="en-US" sz="1000" b="0" i="0" kern="1200" dirty="0" smtClean="0">
              <a:solidFill>
                <a:schemeClr val="tx1"/>
              </a:solidFill>
              <a:effectLst/>
              <a:latin typeface="Arial" panose="020B0604020202020204" pitchFamily="34" charset="0"/>
              <a:ea typeface="+mn-ea"/>
              <a:cs typeface="Arial" panose="020B0604020202020204" pitchFamily="34" charset="0"/>
            </a:endParaRPr>
          </a:p>
          <a:p>
            <a:r>
              <a:rPr lang="en-US" sz="1000" b="0" i="1" kern="1200" dirty="0" smtClean="0">
                <a:solidFill>
                  <a:schemeClr val="tx1"/>
                </a:solidFill>
                <a:effectLst/>
                <a:latin typeface="Arial" panose="020B0604020202020204" pitchFamily="34" charset="0"/>
                <a:ea typeface="+mn-ea"/>
                <a:cs typeface="Arial" panose="020B0604020202020204" pitchFamily="34" charset="0"/>
              </a:rPr>
              <a:t>TD at Work</a:t>
            </a:r>
            <a:r>
              <a:rPr lang="en-US" sz="1000" b="0" i="0" kern="1200" dirty="0" smtClean="0">
                <a:solidFill>
                  <a:schemeClr val="tx1"/>
                </a:solidFill>
                <a:effectLst/>
                <a:latin typeface="Arial" panose="020B0604020202020204" pitchFamily="34" charset="0"/>
                <a:ea typeface="+mn-ea"/>
                <a:cs typeface="Arial" panose="020B0604020202020204" pitchFamily="34" charset="0"/>
              </a:rPr>
              <a:t> , a short format, practical resource featuring easy-to-apply tips, tools and content.</a:t>
            </a:r>
          </a:p>
          <a:p>
            <a:endParaRPr lang="en-US" sz="1000" b="0" i="0" kern="1200" dirty="0" smtClean="0">
              <a:solidFill>
                <a:schemeClr val="tx1"/>
              </a:solidFill>
              <a:effectLst/>
              <a:latin typeface="Arial" panose="020B0604020202020204" pitchFamily="34" charset="0"/>
              <a:ea typeface="+mn-ea"/>
              <a:cs typeface="Arial" panose="020B0604020202020204" pitchFamily="34" charset="0"/>
            </a:endParaRPr>
          </a:p>
          <a:p>
            <a:r>
              <a:rPr lang="en-US" sz="1000" b="0" i="0" kern="1200" dirty="0" smtClean="0">
                <a:solidFill>
                  <a:schemeClr val="tx1"/>
                </a:solidFill>
                <a:effectLst/>
                <a:latin typeface="Arial" panose="020B0604020202020204" pitchFamily="34" charset="0"/>
                <a:ea typeface="+mn-ea"/>
                <a:cs typeface="Arial" panose="020B0604020202020204" pitchFamily="34" charset="0"/>
              </a:rPr>
              <a:t>Books on</a:t>
            </a:r>
            <a:r>
              <a:rPr lang="en-US" sz="1000" b="0" i="0" kern="1200" baseline="0" dirty="0" smtClean="0">
                <a:solidFill>
                  <a:schemeClr val="tx1"/>
                </a:solidFill>
                <a:effectLst/>
                <a:latin typeface="Arial" panose="020B0604020202020204" pitchFamily="34" charset="0"/>
                <a:ea typeface="+mn-ea"/>
                <a:cs typeface="Arial" panose="020B0604020202020204" pitchFamily="34" charset="0"/>
              </a:rPr>
              <a:t> various talent development topics</a:t>
            </a:r>
            <a:endParaRPr lang="en-US" dirty="0"/>
          </a:p>
        </p:txBody>
      </p:sp>
      <p:sp>
        <p:nvSpPr>
          <p:cNvPr id="4" name="Slide Number Placeholder 3"/>
          <p:cNvSpPr>
            <a:spLocks noGrp="1"/>
          </p:cNvSpPr>
          <p:nvPr>
            <p:ph type="sldNum" sz="quarter" idx="10"/>
          </p:nvPr>
        </p:nvSpPr>
        <p:spPr/>
        <p:txBody>
          <a:bodyPr/>
          <a:lstStyle/>
          <a:p>
            <a:fld id="{9E3C87FB-1681-433F-9D71-552DD058E919}" type="slidenum">
              <a:rPr lang="en-US" smtClean="0"/>
              <a:pPr/>
              <a:t>15</a:t>
            </a:fld>
            <a:endParaRPr lang="en-US" dirty="0"/>
          </a:p>
        </p:txBody>
      </p:sp>
    </p:spTree>
    <p:extLst>
      <p:ext uri="{BB962C8B-B14F-4D97-AF65-F5344CB8AC3E}">
        <p14:creationId xmlns:p14="http://schemas.microsoft.com/office/powerpoint/2010/main" val="1329671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Webcasts</a:t>
            </a:r>
            <a:r>
              <a:rPr lang="en-US" baseline="0" dirty="0" smtClean="0"/>
              <a:t> and podcasts by industry expert on various talent development topics – live and archived</a:t>
            </a:r>
          </a:p>
          <a:p>
            <a:endParaRPr lang="en-US" dirty="0" smtClean="0"/>
          </a:p>
          <a:p>
            <a:r>
              <a:rPr lang="en-US" sz="1000" b="0" i="0" kern="1200" dirty="0" smtClean="0">
                <a:solidFill>
                  <a:schemeClr val="tx1"/>
                </a:solidFill>
                <a:effectLst/>
                <a:latin typeface="Arial" panose="020B0604020202020204" pitchFamily="34" charset="0"/>
                <a:ea typeface="+mn-ea"/>
                <a:cs typeface="Arial" panose="020B0604020202020204" pitchFamily="34" charset="0"/>
              </a:rPr>
              <a:t>ATD’s Online</a:t>
            </a:r>
            <a:r>
              <a:rPr lang="en-US" sz="1000" b="0" i="0" kern="1200" baseline="0" dirty="0" smtClean="0">
                <a:solidFill>
                  <a:schemeClr val="tx1"/>
                </a:solidFill>
                <a:effectLst/>
                <a:latin typeface="Arial" panose="020B0604020202020204" pitchFamily="34" charset="0"/>
                <a:ea typeface="+mn-ea"/>
                <a:cs typeface="Arial" panose="020B0604020202020204" pitchFamily="34" charset="0"/>
              </a:rPr>
              <a:t> L</a:t>
            </a:r>
            <a:r>
              <a:rPr lang="en-US" sz="1000" b="0" i="0" kern="1200" dirty="0" smtClean="0">
                <a:solidFill>
                  <a:schemeClr val="tx1"/>
                </a:solidFill>
                <a:effectLst/>
                <a:latin typeface="Arial" panose="020B0604020202020204" pitchFamily="34" charset="0"/>
                <a:ea typeface="+mn-ea"/>
                <a:cs typeface="Arial" panose="020B0604020202020204" pitchFamily="34" charset="0"/>
              </a:rPr>
              <a:t>ibrary has a collection of over</a:t>
            </a:r>
            <a:r>
              <a:rPr lang="en-US" sz="1000" b="0" i="0" kern="1200" baseline="0" dirty="0" smtClean="0">
                <a:solidFill>
                  <a:schemeClr val="tx1"/>
                </a:solidFill>
                <a:effectLst/>
                <a:latin typeface="Arial" panose="020B0604020202020204" pitchFamily="34" charset="0"/>
                <a:ea typeface="+mn-ea"/>
                <a:cs typeface="Arial" panose="020B0604020202020204" pitchFamily="34" charset="0"/>
              </a:rPr>
              <a:t> 3000 </a:t>
            </a:r>
            <a:r>
              <a:rPr lang="en-US" sz="1000" b="0" i="0" kern="1200" dirty="0" smtClean="0">
                <a:solidFill>
                  <a:schemeClr val="tx1"/>
                </a:solidFill>
                <a:effectLst/>
                <a:latin typeface="Arial" panose="020B0604020202020204" pitchFamily="34" charset="0"/>
                <a:ea typeface="+mn-ea"/>
                <a:cs typeface="Arial" panose="020B0604020202020204" pitchFamily="34" charset="0"/>
              </a:rPr>
              <a:t>full-text periodicals, journals, and newspapers and hundreds of business books summaries</a:t>
            </a:r>
          </a:p>
          <a:p>
            <a:endParaRPr lang="en-US" sz="1000" b="0" i="0" kern="1200" dirty="0" smtClean="0">
              <a:solidFill>
                <a:schemeClr val="tx1"/>
              </a:solidFill>
              <a:effectLst/>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9E3C87FB-1681-433F-9D71-552DD058E919}" type="slidenum">
              <a:rPr lang="en-US" smtClean="0"/>
              <a:pPr/>
              <a:t>16</a:t>
            </a:fld>
            <a:endParaRPr lang="en-US" dirty="0"/>
          </a:p>
        </p:txBody>
      </p:sp>
    </p:spTree>
    <p:extLst>
      <p:ext uri="{BB962C8B-B14F-4D97-AF65-F5344CB8AC3E}">
        <p14:creationId xmlns:p14="http://schemas.microsoft.com/office/powerpoint/2010/main" val="930112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smtClean="0">
                <a:solidFill>
                  <a:schemeClr val="tx1"/>
                </a:solidFill>
                <a:effectLst/>
                <a:latin typeface="Arial" panose="020B0604020202020204" pitchFamily="34" charset="0"/>
                <a:ea typeface="+mn-ea"/>
                <a:cs typeface="Arial" panose="020B0604020202020204" pitchFamily="34" charset="0"/>
              </a:rPr>
              <a:t>ATD Links - In Practice articles with pragmatic discussions on applying learning and performance concepts in the field</a:t>
            </a:r>
            <a:endParaRPr lang="en-US" sz="1000" b="0" i="1" kern="1200" dirty="0" smtClean="0">
              <a:solidFill>
                <a:schemeClr val="tx1"/>
              </a:solidFill>
              <a:effectLst/>
              <a:latin typeface="Arial" panose="020B0604020202020204" pitchFamily="34" charset="0"/>
              <a:ea typeface="+mn-ea"/>
              <a:cs typeface="Arial" panose="020B0604020202020204" pitchFamily="34" charset="0"/>
            </a:endParaRPr>
          </a:p>
          <a:p>
            <a:endParaRPr lang="en-US" sz="1000" b="0" i="1" kern="1200" dirty="0" smtClean="0">
              <a:solidFill>
                <a:schemeClr val="tx1"/>
              </a:solidFill>
              <a:effectLst/>
              <a:latin typeface="Arial" panose="020B0604020202020204" pitchFamily="34" charset="0"/>
              <a:ea typeface="+mn-ea"/>
              <a:cs typeface="Arial" panose="020B0604020202020204" pitchFamily="34" charset="0"/>
            </a:endParaRPr>
          </a:p>
          <a:p>
            <a:r>
              <a:rPr lang="en-US" sz="1000" b="0" i="1" kern="1200" dirty="0" smtClean="0">
                <a:solidFill>
                  <a:schemeClr val="tx1"/>
                </a:solidFill>
                <a:effectLst/>
                <a:latin typeface="Arial" panose="020B0604020202020204" pitchFamily="34" charset="0"/>
                <a:ea typeface="+mn-ea"/>
                <a:cs typeface="Arial" panose="020B0604020202020204" pitchFamily="34" charset="0"/>
              </a:rPr>
              <a:t>The Buzz </a:t>
            </a:r>
            <a:r>
              <a:rPr lang="en-US" sz="1000" b="0" i="0" kern="1200" dirty="0" smtClean="0">
                <a:solidFill>
                  <a:schemeClr val="tx1"/>
                </a:solidFill>
                <a:effectLst/>
                <a:latin typeface="Arial" panose="020B0604020202020204" pitchFamily="34" charset="0"/>
                <a:ea typeface="+mn-ea"/>
                <a:cs typeface="Arial" panose="020B0604020202020204" pitchFamily="34" charset="0"/>
              </a:rPr>
              <a:t>features executive summaries of noteworthy articles on training, workforce development, e-learning and other topics of importance to talent development professionals</a:t>
            </a:r>
          </a:p>
          <a:p>
            <a:endParaRPr lang="en-US" sz="1000" b="0" i="0" kern="1200" dirty="0" smtClean="0">
              <a:solidFill>
                <a:schemeClr val="tx1"/>
              </a:solidFill>
              <a:effectLst/>
              <a:latin typeface="Arial" panose="020B0604020202020204" pitchFamily="34" charset="0"/>
              <a:ea typeface="+mn-ea"/>
              <a:cs typeface="Arial" panose="020B0604020202020204" pitchFamily="34" charset="0"/>
            </a:endParaRPr>
          </a:p>
          <a:p>
            <a:r>
              <a:rPr lang="en-US" sz="1000" b="0" i="0" kern="1200" dirty="0" smtClean="0">
                <a:solidFill>
                  <a:schemeClr val="tx1"/>
                </a:solidFill>
                <a:effectLst/>
                <a:latin typeface="Arial" panose="020B0604020202020204" pitchFamily="34" charset="0"/>
                <a:ea typeface="+mn-ea"/>
                <a:cs typeface="Arial" panose="020B0604020202020204" pitchFamily="34" charset="0"/>
              </a:rPr>
              <a:t>Blogs by subject matter experts</a:t>
            </a:r>
            <a:endParaRPr lang="en-US" dirty="0"/>
          </a:p>
        </p:txBody>
      </p:sp>
      <p:sp>
        <p:nvSpPr>
          <p:cNvPr id="4" name="Slide Number Placeholder 3"/>
          <p:cNvSpPr>
            <a:spLocks noGrp="1"/>
          </p:cNvSpPr>
          <p:nvPr>
            <p:ph type="sldNum" sz="quarter" idx="10"/>
          </p:nvPr>
        </p:nvSpPr>
        <p:spPr/>
        <p:txBody>
          <a:bodyPr/>
          <a:lstStyle/>
          <a:p>
            <a:fld id="{9E3C87FB-1681-433F-9D71-552DD058E919}" type="slidenum">
              <a:rPr lang="en-US" smtClean="0"/>
              <a:pPr/>
              <a:t>17</a:t>
            </a:fld>
            <a:endParaRPr lang="en-US" dirty="0"/>
          </a:p>
        </p:txBody>
      </p:sp>
    </p:spTree>
    <p:extLst>
      <p:ext uri="{BB962C8B-B14F-4D97-AF65-F5344CB8AC3E}">
        <p14:creationId xmlns:p14="http://schemas.microsoft.com/office/powerpoint/2010/main" val="930112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ATD does a lot of research creating various white papers and reports</a:t>
            </a:r>
          </a:p>
          <a:p>
            <a:endParaRPr lang="en-US" dirty="0" smtClean="0"/>
          </a:p>
          <a:p>
            <a:r>
              <a:rPr lang="en-US" dirty="0" smtClean="0"/>
              <a:t>2 recurring</a:t>
            </a:r>
            <a:r>
              <a:rPr lang="en-US" baseline="0" dirty="0" smtClean="0"/>
              <a:t> reports by </a:t>
            </a:r>
            <a:r>
              <a:rPr lang="en-US" baseline="0" dirty="0" smtClean="0">
                <a:solidFill>
                  <a:schemeClr val="tx1"/>
                </a:solidFill>
              </a:rPr>
              <a:t>ATD research are</a:t>
            </a:r>
          </a:p>
          <a:p>
            <a:r>
              <a:rPr lang="en-US" sz="1000" b="0" i="0" kern="1200" dirty="0" smtClean="0">
                <a:solidFill>
                  <a:schemeClr val="tx1"/>
                </a:solidFill>
                <a:effectLst/>
                <a:latin typeface="Arial" panose="020B0604020202020204" pitchFamily="34" charset="0"/>
                <a:ea typeface="+mn-ea"/>
                <a:cs typeface="Arial" panose="020B0604020202020204" pitchFamily="34" charset="0"/>
              </a:rPr>
              <a:t>- State of the Industry – their annual review of talent development trends.</a:t>
            </a:r>
          </a:p>
          <a:p>
            <a:r>
              <a:rPr lang="en-US" dirty="0" smtClean="0"/>
              <a:t>- The quarterly Learning Executive Confidence Index</a:t>
            </a:r>
            <a:r>
              <a:rPr lang="en-US" sz="1000" b="0" i="0" kern="1200" dirty="0" smtClean="0">
                <a:solidFill>
                  <a:schemeClr val="tx1"/>
                </a:solidFill>
                <a:effectLst/>
                <a:latin typeface="Arial" panose="020B0604020202020204" pitchFamily="34" charset="0"/>
                <a:ea typeface="+mn-ea"/>
                <a:cs typeface="Arial" panose="020B0604020202020204" pitchFamily="34" charset="0"/>
              </a:rPr>
              <a:t> which assesses the expectations of learning executives for the learning function in organizations for the next six months</a:t>
            </a:r>
            <a:endParaRPr lang="en-US" dirty="0"/>
          </a:p>
        </p:txBody>
      </p:sp>
      <p:sp>
        <p:nvSpPr>
          <p:cNvPr id="4" name="Slide Number Placeholder 3"/>
          <p:cNvSpPr>
            <a:spLocks noGrp="1"/>
          </p:cNvSpPr>
          <p:nvPr>
            <p:ph type="sldNum" sz="quarter" idx="10"/>
          </p:nvPr>
        </p:nvSpPr>
        <p:spPr/>
        <p:txBody>
          <a:bodyPr/>
          <a:lstStyle/>
          <a:p>
            <a:fld id="{9E3C87FB-1681-433F-9D71-552DD058E919}" type="slidenum">
              <a:rPr lang="en-US" smtClean="0"/>
              <a:pPr/>
              <a:t>18</a:t>
            </a:fld>
            <a:endParaRPr lang="en-US" dirty="0"/>
          </a:p>
        </p:txBody>
      </p:sp>
    </p:spTree>
    <p:extLst>
      <p:ext uri="{BB962C8B-B14F-4D97-AF65-F5344CB8AC3E}">
        <p14:creationId xmlns:p14="http://schemas.microsoft.com/office/powerpoint/2010/main" val="2513389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Arial" panose="020B0604020202020204" pitchFamily="34" charset="0"/>
                <a:cs typeface="Arial" panose="020B0604020202020204" pitchFamily="34" charset="0"/>
              </a:rPr>
              <a:t>ATD public policy, government relations work</a:t>
            </a:r>
          </a:p>
          <a:p>
            <a:pPr marL="166358" indent="-166358">
              <a:buFontTx/>
              <a:buChar char="-"/>
            </a:pPr>
            <a:r>
              <a:rPr lang="en-US" sz="1000" dirty="0">
                <a:latin typeface="Arial" panose="020B0604020202020204" pitchFamily="34" charset="0"/>
                <a:cs typeface="Arial" panose="020B0604020202020204" pitchFamily="34" charset="0"/>
              </a:rPr>
              <a:t>Developing and advocating for public policies that support building a highly skilled workforce</a:t>
            </a:r>
          </a:p>
          <a:p>
            <a:pPr marL="166358" indent="-166358" defTabSz="887242">
              <a:buFontTx/>
              <a:buChar char="-"/>
            </a:pPr>
            <a:r>
              <a:rPr lang="en-US" sz="1000" dirty="0">
                <a:latin typeface="Arial" panose="020B0604020202020204" pitchFamily="34" charset="0"/>
                <a:cs typeface="Arial" panose="020B0604020202020204" pitchFamily="34" charset="0"/>
              </a:rPr>
              <a:t>Monitoring bills introduced in senate and house that have a connection to or impact on training and talent development.</a:t>
            </a:r>
          </a:p>
          <a:p>
            <a:pPr marL="166358" indent="-166358" defTabSz="887242">
              <a:buFontTx/>
              <a:buChar char="-"/>
            </a:pPr>
            <a:endParaRPr lang="en-US" sz="1000" dirty="0">
              <a:latin typeface="Arial" panose="020B0604020202020204" pitchFamily="34" charset="0"/>
              <a:cs typeface="Arial" panose="020B0604020202020204" pitchFamily="34" charset="0"/>
            </a:endParaRPr>
          </a:p>
          <a:p>
            <a:pPr defTabSz="887242"/>
            <a:r>
              <a:rPr lang="en-US" sz="1000" dirty="0">
                <a:latin typeface="Arial" panose="020B0604020202020204" pitchFamily="34" charset="0"/>
                <a:cs typeface="Arial" panose="020B0604020202020204" pitchFamily="34" charset="0"/>
              </a:rPr>
              <a:t>Bridging the Skills Gap…. Working w/ </a:t>
            </a:r>
            <a:r>
              <a:rPr lang="en-US" sz="1000" dirty="0" err="1">
                <a:latin typeface="Arial" panose="020B0604020202020204" pitchFamily="34" charset="0"/>
                <a:cs typeface="Arial" panose="020B0604020202020204" pitchFamily="34" charset="0"/>
              </a:rPr>
              <a:t>Dept</a:t>
            </a:r>
            <a:r>
              <a:rPr lang="en-US" sz="1000" dirty="0">
                <a:latin typeface="Arial" panose="020B0604020202020204" pitchFamily="34" charset="0"/>
                <a:cs typeface="Arial" panose="020B0604020202020204" pitchFamily="34" charset="0"/>
              </a:rPr>
              <a:t> of Labor on </a:t>
            </a:r>
            <a:r>
              <a:rPr lang="en-US" sz="1000">
                <a:latin typeface="Arial" panose="020B0604020202020204" pitchFamily="34" charset="0"/>
                <a:cs typeface="Arial" panose="020B0604020202020204" pitchFamily="34" charset="0"/>
              </a:rPr>
              <a:t>workforce training</a:t>
            </a:r>
            <a:endParaRPr lang="en-US" dirty="0" smtClean="0"/>
          </a:p>
        </p:txBody>
      </p:sp>
      <p:sp>
        <p:nvSpPr>
          <p:cNvPr id="4" name="Slide Number Placeholder 3"/>
          <p:cNvSpPr>
            <a:spLocks noGrp="1"/>
          </p:cNvSpPr>
          <p:nvPr>
            <p:ph type="sldNum" sz="quarter" idx="10"/>
          </p:nvPr>
        </p:nvSpPr>
        <p:spPr/>
        <p:txBody>
          <a:bodyPr/>
          <a:lstStyle/>
          <a:p>
            <a:fld id="{9E3C87FB-1681-433F-9D71-552DD058E919}" type="slidenum">
              <a:rPr lang="en-US" smtClean="0"/>
              <a:pPr/>
              <a:t>19</a:t>
            </a:fld>
            <a:endParaRPr lang="en-US" dirty="0"/>
          </a:p>
        </p:txBody>
      </p:sp>
    </p:spTree>
    <p:extLst>
      <p:ext uri="{BB962C8B-B14F-4D97-AF65-F5344CB8AC3E}">
        <p14:creationId xmlns:p14="http://schemas.microsoft.com/office/powerpoint/2010/main" val="2513389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onboarding – providing information about the organization and your leadership role</a:t>
            </a:r>
          </a:p>
          <a:p>
            <a:r>
              <a:rPr lang="en-US" dirty="0" smtClean="0"/>
              <a:t>Leadership Team Onboarding discusses purpose and</a:t>
            </a:r>
            <a:r>
              <a:rPr lang="en-US" baseline="0" dirty="0" smtClean="0"/>
              <a:t> </a:t>
            </a:r>
            <a:r>
              <a:rPr lang="en-US" dirty="0" smtClean="0"/>
              <a:t>process</a:t>
            </a:r>
            <a:endParaRPr lang="en-US" dirty="0"/>
          </a:p>
        </p:txBody>
      </p:sp>
      <p:sp>
        <p:nvSpPr>
          <p:cNvPr id="4" name="Slide Number Placeholder 3"/>
          <p:cNvSpPr>
            <a:spLocks noGrp="1"/>
          </p:cNvSpPr>
          <p:nvPr>
            <p:ph type="sldNum" sz="quarter" idx="10"/>
          </p:nvPr>
        </p:nvSpPr>
        <p:spPr/>
        <p:txBody>
          <a:bodyPr/>
          <a:lstStyle/>
          <a:p>
            <a:fld id="{E6862C06-DE22-4FC8-BA56-7B7AAECC0A84}" type="slidenum">
              <a:rPr lang="en-US" smtClean="0"/>
              <a:t>2</a:t>
            </a:fld>
            <a:endParaRPr lang="en-US"/>
          </a:p>
        </p:txBody>
      </p:sp>
    </p:spTree>
    <p:extLst>
      <p:ext uri="{BB962C8B-B14F-4D97-AF65-F5344CB8AC3E}">
        <p14:creationId xmlns:p14="http://schemas.microsoft.com/office/powerpoint/2010/main" val="36148641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ATD offers a variety of online, face to face and on demand education programs, including</a:t>
            </a:r>
            <a:r>
              <a:rPr lang="en-US" baseline="0" dirty="0" smtClean="0"/>
              <a:t> certificate and master series programs in select disciplines </a:t>
            </a:r>
            <a:endParaRPr lang="en-US" dirty="0"/>
          </a:p>
        </p:txBody>
      </p:sp>
      <p:sp>
        <p:nvSpPr>
          <p:cNvPr id="4" name="Slide Number Placeholder 3"/>
          <p:cNvSpPr>
            <a:spLocks noGrp="1"/>
          </p:cNvSpPr>
          <p:nvPr>
            <p:ph type="sldNum" sz="quarter" idx="10"/>
          </p:nvPr>
        </p:nvSpPr>
        <p:spPr/>
        <p:txBody>
          <a:bodyPr/>
          <a:lstStyle/>
          <a:p>
            <a:fld id="{9E3C87FB-1681-433F-9D71-552DD058E919}" type="slidenum">
              <a:rPr lang="en-US" smtClean="0"/>
              <a:pPr/>
              <a:t>20</a:t>
            </a:fld>
            <a:endParaRPr lang="en-US" dirty="0"/>
          </a:p>
        </p:txBody>
      </p:sp>
    </p:spTree>
    <p:extLst>
      <p:ext uri="{BB962C8B-B14F-4D97-AF65-F5344CB8AC3E}">
        <p14:creationId xmlns:p14="http://schemas.microsoft.com/office/powerpoint/2010/main" val="893184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000" b="0" i="0" kern="1200" dirty="0" smtClean="0">
                <a:solidFill>
                  <a:schemeClr val="tx1"/>
                </a:solidFill>
                <a:effectLst/>
                <a:latin typeface="Arial" panose="020B0604020202020204" pitchFamily="34" charset="0"/>
                <a:ea typeface="+mn-ea"/>
                <a:cs typeface="Arial" panose="020B0604020202020204" pitchFamily="34" charset="0"/>
              </a:rPr>
              <a:t>ATD International Conference &amp; Expo is largest conference in the talent development field  w/</a:t>
            </a:r>
          </a:p>
          <a:p>
            <a:pPr fontAlgn="t"/>
            <a:r>
              <a:rPr lang="en-US" sz="1000" b="0" i="0" kern="1200" dirty="0" smtClean="0">
                <a:solidFill>
                  <a:schemeClr val="tx1"/>
                </a:solidFill>
                <a:effectLst/>
                <a:latin typeface="Arial" panose="020B0604020202020204" pitchFamily="34" charset="0"/>
                <a:ea typeface="+mn-ea"/>
                <a:cs typeface="Arial" panose="020B0604020202020204" pitchFamily="34" charset="0"/>
              </a:rPr>
              <a:t>- Over 10,000 professionals</a:t>
            </a:r>
            <a:r>
              <a:rPr lang="en-US" sz="1000" b="0" i="0" kern="1200" baseline="0" dirty="0" smtClean="0">
                <a:solidFill>
                  <a:schemeClr val="tx1"/>
                </a:solidFill>
                <a:effectLst/>
                <a:latin typeface="Arial" panose="020B0604020202020204" pitchFamily="34" charset="0"/>
                <a:ea typeface="+mn-ea"/>
                <a:cs typeface="Arial" panose="020B0604020202020204" pitchFamily="34" charset="0"/>
              </a:rPr>
              <a:t> in the learning field</a:t>
            </a:r>
            <a:endParaRPr lang="en-US" sz="1000" b="0" i="0" kern="1200" dirty="0" smtClean="0">
              <a:solidFill>
                <a:schemeClr val="tx1"/>
              </a:solidFill>
              <a:effectLst/>
              <a:latin typeface="Arial" panose="020B0604020202020204" pitchFamily="34" charset="0"/>
              <a:ea typeface="+mn-ea"/>
              <a:cs typeface="Arial" panose="020B0604020202020204" pitchFamily="34" charset="0"/>
            </a:endParaRPr>
          </a:p>
          <a:p>
            <a:pPr fontAlgn="t"/>
            <a:r>
              <a:rPr lang="en-US" sz="1000" b="0" i="0" kern="1200" dirty="0" smtClean="0">
                <a:solidFill>
                  <a:schemeClr val="tx1"/>
                </a:solidFill>
                <a:effectLst/>
                <a:latin typeface="Arial" panose="020B0604020202020204" pitchFamily="34" charset="0"/>
                <a:ea typeface="+mn-ea"/>
                <a:cs typeface="Arial" panose="020B0604020202020204" pitchFamily="34" charset="0"/>
              </a:rPr>
              <a:t>- Over 300 educational sessions covering every aspect of the learning industry.</a:t>
            </a:r>
          </a:p>
          <a:p>
            <a:pPr marL="171450" indent="-171450" fontAlgn="t">
              <a:buFontTx/>
              <a:buChar char="-"/>
            </a:pPr>
            <a:r>
              <a:rPr lang="en-US" sz="1000" b="0" i="0" kern="1200" dirty="0" smtClean="0">
                <a:solidFill>
                  <a:schemeClr val="tx1"/>
                </a:solidFill>
                <a:effectLst/>
                <a:latin typeface="Arial" panose="020B0604020202020204" pitchFamily="34" charset="0"/>
                <a:ea typeface="+mn-ea"/>
                <a:cs typeface="Arial" panose="020B0604020202020204" pitchFamily="34" charset="0"/>
              </a:rPr>
              <a:t>EXPO featuring more than 300 exhibitors providing the latest products and solutions.</a:t>
            </a:r>
          </a:p>
          <a:p>
            <a:pPr marL="0" indent="0" fontAlgn="t">
              <a:buFontTx/>
              <a:buNone/>
            </a:pPr>
            <a:endParaRPr lang="en-US" sz="1000" b="0" i="0" kern="1200" dirty="0" smtClean="0">
              <a:solidFill>
                <a:schemeClr val="tx1"/>
              </a:solidFill>
              <a:effectLst/>
              <a:latin typeface="Arial" panose="020B0604020202020204" pitchFamily="34" charset="0"/>
              <a:ea typeface="+mn-ea"/>
              <a:cs typeface="Arial" panose="020B0604020202020204" pitchFamily="34" charset="0"/>
            </a:endParaRPr>
          </a:p>
          <a:p>
            <a:pPr marL="0" indent="0" fontAlgn="t">
              <a:buFontTx/>
              <a:buNone/>
            </a:pPr>
            <a:r>
              <a:rPr lang="en-US" sz="1000" b="0" i="0" kern="1200" dirty="0" err="1" smtClean="0">
                <a:solidFill>
                  <a:schemeClr val="tx1"/>
                </a:solidFill>
                <a:effectLst/>
                <a:latin typeface="Arial" panose="020B0604020202020204" pitchFamily="34" charset="0"/>
                <a:ea typeface="+mn-ea"/>
                <a:cs typeface="Arial" panose="020B0604020202020204" pitchFamily="34" charset="0"/>
              </a:rPr>
              <a:t>Techknowledge</a:t>
            </a:r>
            <a:r>
              <a:rPr lang="en-US" sz="1000" b="0" i="0" kern="1200" dirty="0" smtClean="0">
                <a:solidFill>
                  <a:schemeClr val="tx1"/>
                </a:solidFill>
                <a:effectLst/>
                <a:latin typeface="Arial" panose="020B0604020202020204" pitchFamily="34" charset="0"/>
                <a:ea typeface="+mn-ea"/>
                <a:cs typeface="Arial" panose="020B0604020202020204" pitchFamily="34" charset="0"/>
              </a:rPr>
              <a:t> asks</a:t>
            </a:r>
            <a:r>
              <a:rPr lang="en-US" sz="1000" b="0" i="0" kern="1200" baseline="0" dirty="0" smtClean="0">
                <a:solidFill>
                  <a:schemeClr val="tx1"/>
                </a:solidFill>
                <a:effectLst/>
                <a:latin typeface="Arial" panose="020B0604020202020204" pitchFamily="34" charset="0"/>
                <a:ea typeface="+mn-ea"/>
                <a:cs typeface="Arial" panose="020B0604020202020204" pitchFamily="34" charset="0"/>
              </a:rPr>
              <a:t> the question </a:t>
            </a:r>
            <a:r>
              <a:rPr lang="en-US" sz="1000" b="0" i="0" kern="1200" dirty="0" smtClean="0">
                <a:solidFill>
                  <a:schemeClr val="tx1"/>
                </a:solidFill>
                <a:effectLst/>
                <a:latin typeface="Arial" panose="020B0604020202020204" pitchFamily="34" charset="0"/>
                <a:ea typeface="+mn-ea"/>
                <a:cs typeface="Arial" panose="020B0604020202020204" pitchFamily="34" charset="0"/>
              </a:rPr>
              <a:t>How can technology take your talent development efforts to the next level? It’s the place to learn about the latest technology trends from thought leaders and practitioners who are on the leading edge</a:t>
            </a:r>
          </a:p>
          <a:p>
            <a:pPr marL="171450" indent="-171450" fontAlgn="t">
              <a:buFontTx/>
              <a:buChar char="-"/>
            </a:pPr>
            <a:endParaRPr lang="en-US" sz="1000" b="0" i="0" kern="1200" dirty="0" smtClean="0">
              <a:solidFill>
                <a:schemeClr val="tx1"/>
              </a:solidFill>
              <a:effectLst/>
              <a:latin typeface="Arial" panose="020B0604020202020204" pitchFamily="34" charset="0"/>
              <a:ea typeface="+mn-ea"/>
              <a:cs typeface="Arial" panose="020B0604020202020204" pitchFamily="34" charset="0"/>
            </a:endParaRPr>
          </a:p>
          <a:p>
            <a:pPr marL="171450" indent="-171450" fontAlgn="t">
              <a:buFontTx/>
              <a:buChar char="-"/>
            </a:pPr>
            <a:endParaRPr lang="en-US" sz="1000" b="0" i="0" kern="1200" dirty="0" smtClean="0">
              <a:solidFill>
                <a:schemeClr val="tx1"/>
              </a:solidFill>
              <a:effectLst/>
              <a:latin typeface="Arial" panose="020B0604020202020204" pitchFamily="34" charset="0"/>
              <a:ea typeface="+mn-ea"/>
              <a:cs typeface="Arial" panose="020B0604020202020204" pitchFamily="34" charset="0"/>
            </a:endParaRPr>
          </a:p>
          <a:p>
            <a:pPr marL="171450" indent="-171450" fontAlgn="t">
              <a:buFontTx/>
              <a:buChar char="-"/>
            </a:pPr>
            <a:endParaRPr lang="en-US" sz="1000" b="0" i="0" kern="1200" dirty="0" smtClean="0">
              <a:solidFill>
                <a:schemeClr val="tx1"/>
              </a:solidFill>
              <a:effectLst/>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9E3C87FB-1681-433F-9D71-552DD058E919}" type="slidenum">
              <a:rPr lang="en-US" smtClean="0"/>
              <a:pPr/>
              <a:t>21</a:t>
            </a:fld>
            <a:endParaRPr lang="en-US" dirty="0"/>
          </a:p>
        </p:txBody>
      </p:sp>
    </p:spTree>
    <p:extLst>
      <p:ext uri="{BB962C8B-B14F-4D97-AF65-F5344CB8AC3E}">
        <p14:creationId xmlns:p14="http://schemas.microsoft.com/office/powerpoint/2010/main" val="3441377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Lucida Grande" pitchFamily="-60" charset="0"/>
                <a:ea typeface="Geneva" charset="0"/>
                <a:cs typeface="Geneva" charset="0"/>
              </a:rPr>
              <a:t>ATD Competency Model – created to </a:t>
            </a:r>
            <a:r>
              <a:rPr lang="en-US" b="1" dirty="0" smtClean="0">
                <a:latin typeface="Lucida Grande" pitchFamily="-60" charset="0"/>
                <a:ea typeface="Geneva" charset="0"/>
                <a:cs typeface="Geneva" charset="0"/>
              </a:rPr>
              <a:t>define the talent development profession </a:t>
            </a:r>
            <a:r>
              <a:rPr lang="en-US" dirty="0" smtClean="0">
                <a:latin typeface="Lucida Grande" pitchFamily="-60" charset="0"/>
                <a:ea typeface="Geneva" charset="0"/>
                <a:cs typeface="Geneva" charset="0"/>
              </a:rPr>
              <a:t>and the various areas of expertise for all those in the field…..  the Model is the foundation for the only professional certification in the talent development field – the Certified Professional in Learning and Performance™ (CPLP)…..  and the new APTD Associate Professional</a:t>
            </a:r>
            <a:r>
              <a:rPr lang="en-US" baseline="0" dirty="0" smtClean="0">
                <a:latin typeface="Lucida Grande" pitchFamily="-60" charset="0"/>
                <a:ea typeface="Geneva" charset="0"/>
                <a:cs typeface="Geneva" charset="0"/>
              </a:rPr>
              <a:t> in Talent Development</a:t>
            </a:r>
            <a:r>
              <a:rPr lang="en-US" dirty="0" smtClean="0">
                <a:latin typeface="Lucida Grande" pitchFamily="-60" charset="0"/>
                <a:ea typeface="Geneva" charset="0"/>
                <a:cs typeface="Geneva" charset="0"/>
              </a:rPr>
              <a:t> .</a:t>
            </a:r>
          </a:p>
          <a:p>
            <a:pPr eaLnBrk="1" hangingPunct="1"/>
            <a:r>
              <a:rPr lang="en-US" baseline="0" dirty="0" smtClean="0">
                <a:latin typeface="Lucida Grande" pitchFamily="-60" charset="0"/>
                <a:ea typeface="Geneva" charset="0"/>
                <a:cs typeface="Geneva" charset="0"/>
              </a:rPr>
              <a:t>Assess your skills and knowledge with </a:t>
            </a:r>
            <a:r>
              <a:rPr lang="en-US" dirty="0" smtClean="0">
                <a:latin typeface="Lucida Grande" pitchFamily="-60" charset="0"/>
                <a:ea typeface="Geneva" charset="0"/>
                <a:cs typeface="Geneva" charset="0"/>
              </a:rPr>
              <a:t>Skill Tracker</a:t>
            </a:r>
          </a:p>
          <a:p>
            <a:endParaRPr lang="en-US" dirty="0"/>
          </a:p>
        </p:txBody>
      </p:sp>
      <p:sp>
        <p:nvSpPr>
          <p:cNvPr id="4" name="Slide Number Placeholder 3"/>
          <p:cNvSpPr>
            <a:spLocks noGrp="1"/>
          </p:cNvSpPr>
          <p:nvPr>
            <p:ph type="sldNum" sz="quarter" idx="10"/>
          </p:nvPr>
        </p:nvSpPr>
        <p:spPr/>
        <p:txBody>
          <a:bodyPr/>
          <a:lstStyle/>
          <a:p>
            <a:fld id="{9E3C87FB-1681-433F-9D71-552DD058E919}" type="slidenum">
              <a:rPr lang="en-US" smtClean="0"/>
              <a:pPr/>
              <a:t>22</a:t>
            </a:fld>
            <a:endParaRPr lang="en-US" dirty="0"/>
          </a:p>
        </p:txBody>
      </p:sp>
    </p:spTree>
    <p:extLst>
      <p:ext uri="{BB962C8B-B14F-4D97-AF65-F5344CB8AC3E}">
        <p14:creationId xmlns:p14="http://schemas.microsoft.com/office/powerpoint/2010/main" val="2354369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Members – 120 countries</a:t>
            </a:r>
          </a:p>
          <a:p>
            <a:r>
              <a:rPr lang="en-US" dirty="0" smtClean="0"/>
              <a:t>Chapters – 125, including Central New Yok</a:t>
            </a:r>
            <a:endParaRPr lang="en-US" dirty="0"/>
          </a:p>
        </p:txBody>
      </p:sp>
      <p:sp>
        <p:nvSpPr>
          <p:cNvPr id="4" name="Slide Number Placeholder 3"/>
          <p:cNvSpPr>
            <a:spLocks noGrp="1"/>
          </p:cNvSpPr>
          <p:nvPr>
            <p:ph type="sldNum" sz="quarter" idx="10"/>
          </p:nvPr>
        </p:nvSpPr>
        <p:spPr/>
        <p:txBody>
          <a:bodyPr/>
          <a:lstStyle/>
          <a:p>
            <a:fld id="{9E3C87FB-1681-433F-9D71-552DD058E919}" type="slidenum">
              <a:rPr lang="en-US" smtClean="0"/>
              <a:pPr/>
              <a:t>23</a:t>
            </a:fld>
            <a:endParaRPr lang="en-US" dirty="0"/>
          </a:p>
        </p:txBody>
      </p:sp>
    </p:spTree>
    <p:extLst>
      <p:ext uri="{BB962C8B-B14F-4D97-AF65-F5344CB8AC3E}">
        <p14:creationId xmlns:p14="http://schemas.microsoft.com/office/powerpoint/2010/main" val="665588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4EBD0FD-BB13-44DB-B924-DED97C392253}" type="slidenum">
              <a:rPr lang="en-US"/>
              <a:pPr>
                <a:defRPr/>
              </a:pPr>
              <a:t>24</a:t>
            </a:fld>
            <a:endParaRPr lang="en-US" dirty="0"/>
          </a:p>
        </p:txBody>
      </p:sp>
      <p:sp>
        <p:nvSpPr>
          <p:cNvPr id="101382" name="Rectangle 2"/>
          <p:cNvSpPr>
            <a:spLocks noGrp="1" noRot="1" noChangeAspect="1" noChangeArrowheads="1" noTextEdit="1"/>
          </p:cNvSpPr>
          <p:nvPr>
            <p:ph type="sldImg"/>
          </p:nvPr>
        </p:nvSpPr>
        <p:spPr bwMode="auto">
          <a:xfrm>
            <a:off x="1120775" y="666750"/>
            <a:ext cx="4637088"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3" name="Rectangle 3"/>
          <p:cNvSpPr>
            <a:spLocks noGrp="1" noChangeArrowheads="1"/>
          </p:cNvSpPr>
          <p:nvPr>
            <p:ph type="body" idx="1"/>
          </p:nvPr>
        </p:nvSpPr>
        <p:spPr bwMode="auto">
          <a:xfrm>
            <a:off x="908050" y="4368800"/>
            <a:ext cx="5067300" cy="4071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468" tIns="44233" rIns="88468" bIns="44233"/>
          <a:lstStyle/>
          <a:p>
            <a:pPr eaLnBrk="1" hangingPunct="1">
              <a:buFont typeface="Wingdings" pitchFamily="2" charset="2"/>
              <a:buNone/>
            </a:pPr>
            <a:r>
              <a:rPr lang="en-US" altLang="en-US" dirty="0" smtClean="0"/>
              <a:t>What is CNY ATD….. </a:t>
            </a:r>
          </a:p>
          <a:p>
            <a:pPr eaLnBrk="1" hangingPunct="1">
              <a:buFont typeface="Wingdings" pitchFamily="2" charset="2"/>
              <a:buNone/>
            </a:pPr>
            <a:r>
              <a:rPr lang="en-US" altLang="en-US" dirty="0" smtClean="0"/>
              <a:t>- Local affiliate ATD</a:t>
            </a:r>
          </a:p>
          <a:p>
            <a:pPr defTabSz="914206">
              <a:defRPr/>
            </a:pPr>
            <a:r>
              <a:rPr lang="en-US" dirty="0" smtClean="0"/>
              <a:t>- Proud to be celebrating 45 years</a:t>
            </a:r>
          </a:p>
          <a:p>
            <a:pPr defTabSz="914206">
              <a:defRPr/>
            </a:pPr>
            <a:r>
              <a:rPr lang="en-US" dirty="0" smtClean="0"/>
              <a:t>- Proud</a:t>
            </a:r>
            <a:r>
              <a:rPr lang="en-US" baseline="0" dirty="0" smtClean="0"/>
              <a:t> to </a:t>
            </a:r>
            <a:r>
              <a:rPr lang="en-US" dirty="0" smtClean="0"/>
              <a:t>have had received numerous national</a:t>
            </a:r>
            <a:r>
              <a:rPr lang="en-US" baseline="0" dirty="0" smtClean="0"/>
              <a:t> and local recognitions including </a:t>
            </a:r>
            <a:r>
              <a:rPr lang="en-US" dirty="0" smtClean="0"/>
              <a:t>16 ATD recognitions….. </a:t>
            </a:r>
          </a:p>
          <a:p>
            <a:pPr eaLnBrk="1" hangingPunct="1">
              <a:buFont typeface="Wingdings" pitchFamily="2" charset="2"/>
              <a:buNone/>
            </a:pPr>
            <a:endParaRPr lang="en-US" alt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4EBD0FD-BB13-44DB-B924-DED97C392253}" type="slidenum">
              <a:rPr lang="en-US"/>
              <a:pPr>
                <a:defRPr/>
              </a:pPr>
              <a:t>25</a:t>
            </a:fld>
            <a:endParaRPr lang="en-US" dirty="0"/>
          </a:p>
        </p:txBody>
      </p:sp>
      <p:sp>
        <p:nvSpPr>
          <p:cNvPr id="101382" name="Rectangle 2"/>
          <p:cNvSpPr>
            <a:spLocks noGrp="1" noRot="1" noChangeAspect="1" noChangeArrowheads="1" noTextEdit="1"/>
          </p:cNvSpPr>
          <p:nvPr>
            <p:ph type="sldImg"/>
          </p:nvPr>
        </p:nvSpPr>
        <p:spPr bwMode="auto">
          <a:xfrm>
            <a:off x="1122363" y="666750"/>
            <a:ext cx="4637087"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3" name="Rectangle 3"/>
          <p:cNvSpPr>
            <a:spLocks noGrp="1" noChangeArrowheads="1"/>
          </p:cNvSpPr>
          <p:nvPr>
            <p:ph type="body" idx="1"/>
          </p:nvPr>
        </p:nvSpPr>
        <p:spPr bwMode="auto">
          <a:xfrm>
            <a:off x="908050" y="4368800"/>
            <a:ext cx="5067300" cy="4071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486" tIns="44243" rIns="88486" bIns="44243"/>
          <a:lstStyle/>
          <a:p>
            <a:pPr eaLnBrk="1" hangingPunct="1">
              <a:buFont typeface="Wingdings" pitchFamily="2" charset="2"/>
              <a:buNone/>
            </a:pPr>
            <a:r>
              <a:rPr lang="en-US" altLang="en-US" dirty="0" smtClean="0"/>
              <a:t>Our Purpose</a:t>
            </a:r>
            <a:r>
              <a:rPr lang="en-US" altLang="en-US" baseline="0" dirty="0" smtClean="0"/>
              <a:t> – from by-laws…….  We’re about talent development which we also define as training, development, learning and performance</a:t>
            </a:r>
          </a:p>
          <a:p>
            <a:pPr eaLnBrk="1" hangingPunct="1">
              <a:buFont typeface="Wingdings" pitchFamily="2" charset="2"/>
              <a:buNone/>
            </a:pPr>
            <a:r>
              <a:rPr lang="en-US" altLang="en-US" baseline="0" dirty="0" err="1" smtClean="0"/>
              <a:t>ByLaws</a:t>
            </a:r>
            <a:r>
              <a:rPr lang="en-US" altLang="en-US" baseline="0" dirty="0" smtClean="0"/>
              <a:t> identifies organization and states how governed</a:t>
            </a:r>
            <a:endParaRPr lang="en-US" alt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4EBD0FD-BB13-44DB-B924-DED97C392253}" type="slidenum">
              <a:rPr lang="en-US"/>
              <a:pPr>
                <a:defRPr/>
              </a:pPr>
              <a:t>26</a:t>
            </a:fld>
            <a:endParaRPr lang="en-US" dirty="0"/>
          </a:p>
        </p:txBody>
      </p:sp>
      <p:sp>
        <p:nvSpPr>
          <p:cNvPr id="101382" name="Rectangle 2"/>
          <p:cNvSpPr>
            <a:spLocks noGrp="1" noRot="1" noChangeAspect="1" noChangeArrowheads="1" noTextEdit="1"/>
          </p:cNvSpPr>
          <p:nvPr>
            <p:ph type="sldImg"/>
          </p:nvPr>
        </p:nvSpPr>
        <p:spPr bwMode="auto">
          <a:xfrm>
            <a:off x="1122363" y="666750"/>
            <a:ext cx="4637087"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3" name="Rectangle 3"/>
          <p:cNvSpPr>
            <a:spLocks noGrp="1" noChangeArrowheads="1"/>
          </p:cNvSpPr>
          <p:nvPr>
            <p:ph type="body" idx="1"/>
          </p:nvPr>
        </p:nvSpPr>
        <p:spPr bwMode="auto">
          <a:xfrm>
            <a:off x="908050" y="4368800"/>
            <a:ext cx="5067300" cy="4071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486" tIns="44243" rIns="88486" bIns="44243"/>
          <a:lstStyle/>
          <a:p>
            <a:pPr eaLnBrk="1" hangingPunct="1">
              <a:buFont typeface="Wingdings" pitchFamily="2" charset="2"/>
              <a:buNone/>
            </a:pPr>
            <a:r>
              <a:rPr lang="en-US" altLang="en-US" baseline="0" dirty="0" smtClean="0"/>
              <a:t>Our mission…. Connecting, contributing, recognizing</a:t>
            </a:r>
            <a:endParaRPr lang="en-US" alt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4EBD0FD-BB13-44DB-B924-DED97C392253}" type="slidenum">
              <a:rPr lang="en-US"/>
              <a:pPr>
                <a:defRPr/>
              </a:pPr>
              <a:t>27</a:t>
            </a:fld>
            <a:endParaRPr lang="en-US" dirty="0"/>
          </a:p>
        </p:txBody>
      </p:sp>
      <p:sp>
        <p:nvSpPr>
          <p:cNvPr id="101382" name="Rectangle 2"/>
          <p:cNvSpPr>
            <a:spLocks noGrp="1" noRot="1" noChangeAspect="1" noChangeArrowheads="1" noTextEdit="1"/>
          </p:cNvSpPr>
          <p:nvPr>
            <p:ph type="sldImg"/>
          </p:nvPr>
        </p:nvSpPr>
        <p:spPr bwMode="auto">
          <a:xfrm>
            <a:off x="1122363" y="666750"/>
            <a:ext cx="4637087"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3" name="Rectangle 3"/>
          <p:cNvSpPr>
            <a:spLocks noGrp="1" noChangeArrowheads="1"/>
          </p:cNvSpPr>
          <p:nvPr>
            <p:ph type="body" idx="1"/>
          </p:nvPr>
        </p:nvSpPr>
        <p:spPr bwMode="auto">
          <a:xfrm>
            <a:off x="908050" y="4368800"/>
            <a:ext cx="5067300" cy="4071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486" tIns="44243" rIns="88486" bIns="44243"/>
          <a:lstStyle/>
          <a:p>
            <a:pPr eaLnBrk="1" hangingPunct="1">
              <a:buFont typeface="Wingdings" pitchFamily="2" charset="2"/>
              <a:buNone/>
            </a:pPr>
            <a:r>
              <a:rPr lang="en-US" altLang="en-US" dirty="0" smtClean="0"/>
              <a:t>Who we are – Membership association – from by-laws…… those interested in talent development</a:t>
            </a:r>
          </a:p>
          <a:p>
            <a:pPr eaLnBrk="1" hangingPunct="1">
              <a:buFont typeface="Wingdings" pitchFamily="2" charset="2"/>
              <a:buNone/>
            </a:pPr>
            <a:r>
              <a:rPr lang="en-US" altLang="en-US" dirty="0" smtClean="0"/>
              <a:t>Membership Policy details classification,</a:t>
            </a:r>
            <a:r>
              <a:rPr lang="en-US" altLang="en-US" baseline="0" dirty="0" smtClean="0"/>
              <a:t> dues, renewals and lapses</a:t>
            </a:r>
            <a:endParaRPr lang="en-US" alt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FAFD8C37-FA27-40AB-845B-326E36993BFE}" type="slidenum">
              <a:rPr lang="en-US" altLang="en-US" smtClean="0"/>
              <a:pPr eaLnBrk="1" hangingPunct="1">
                <a:spcBef>
                  <a:spcPct val="0"/>
                </a:spcBef>
              </a:pPr>
              <a:t>28</a:t>
            </a:fld>
            <a:endParaRPr lang="en-US" altLang="en-US" smtClean="0"/>
          </a:p>
        </p:txBody>
      </p:sp>
      <p:sp>
        <p:nvSpPr>
          <p:cNvPr id="208899" name="Rectangle 2"/>
          <p:cNvSpPr>
            <a:spLocks noGrp="1" noRot="1" noChangeAspect="1" noChangeArrowheads="1" noTextEdit="1"/>
          </p:cNvSpPr>
          <p:nvPr>
            <p:ph type="sldImg"/>
          </p:nvPr>
        </p:nvSpPr>
        <p:spPr>
          <a:xfrm>
            <a:off x="1122363" y="666750"/>
            <a:ext cx="4637087" cy="3479800"/>
          </a:xfrm>
          <a:ln/>
        </p:spPr>
      </p:sp>
      <p:sp>
        <p:nvSpPr>
          <p:cNvPr id="208900" name="Rectangle 3"/>
          <p:cNvSpPr>
            <a:spLocks noGrp="1" noChangeArrowheads="1"/>
          </p:cNvSpPr>
          <p:nvPr>
            <p:ph type="body" idx="1"/>
          </p:nvPr>
        </p:nvSpPr>
        <p:spPr>
          <a:xfrm>
            <a:off x="908050" y="4368800"/>
            <a:ext cx="5067300" cy="407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486" tIns="44243" rIns="88486" bIns="44243"/>
          <a:lstStyle/>
          <a:p>
            <a:pPr eaLnBrk="1" hangingPunct="1">
              <a:buFont typeface="Wingdings" pitchFamily="2" charset="2"/>
              <a:buNone/>
            </a:pPr>
            <a:r>
              <a:rPr lang="en-US" altLang="en-US" dirty="0" smtClean="0">
                <a:latin typeface="Arial" pitchFamily="34" charset="0"/>
                <a:cs typeface="Arial" pitchFamily="34" charset="0"/>
              </a:rPr>
              <a:t>Who are our members</a:t>
            </a:r>
          </a:p>
          <a:p>
            <a:pPr eaLnBrk="1" hangingPunct="1">
              <a:buFont typeface="Wingdings" pitchFamily="2" charset="2"/>
              <a:buNone/>
            </a:pPr>
            <a:endParaRPr lang="en-US" altLang="en-US" dirty="0" smtClean="0">
              <a:latin typeface="Arial" pitchFamily="34" charset="0"/>
              <a:cs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683D386-8999-48B4-82A0-1D377046996A}" type="slidenum">
              <a:rPr lang="en-US"/>
              <a:pPr>
                <a:defRPr/>
              </a:pPr>
              <a:t>29</a:t>
            </a:fld>
            <a:endParaRPr lang="en-US" dirty="0"/>
          </a:p>
        </p:txBody>
      </p:sp>
      <p:sp>
        <p:nvSpPr>
          <p:cNvPr id="102406" name="Rectangle 2"/>
          <p:cNvSpPr>
            <a:spLocks noGrp="1" noRot="1" noChangeAspect="1" noChangeArrowheads="1" noTextEdit="1"/>
          </p:cNvSpPr>
          <p:nvPr>
            <p:ph type="sldImg"/>
          </p:nvPr>
        </p:nvSpPr>
        <p:spPr bwMode="auto">
          <a:xfrm>
            <a:off x="1122363" y="666750"/>
            <a:ext cx="4637087"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7" name="Rectangle 3"/>
          <p:cNvSpPr>
            <a:spLocks noGrp="1" noChangeArrowheads="1"/>
          </p:cNvSpPr>
          <p:nvPr>
            <p:ph type="body" idx="1"/>
          </p:nvPr>
        </p:nvSpPr>
        <p:spPr bwMode="auto">
          <a:xfrm>
            <a:off x="908050" y="4368800"/>
            <a:ext cx="5067300" cy="4071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486" tIns="44243" rIns="88486" bIns="44243"/>
          <a:lstStyle/>
          <a:p>
            <a:r>
              <a:rPr lang="en-US" altLang="en-US" dirty="0" smtClean="0"/>
              <a:t>Benefits of</a:t>
            </a:r>
            <a:r>
              <a:rPr lang="en-US" altLang="en-US" baseline="0" dirty="0" smtClean="0"/>
              <a:t> membership…….. networking, sharing experiences, learning opportunities, resource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ATD?...</a:t>
            </a:r>
            <a:r>
              <a:rPr lang="en-US" baseline="0" dirty="0" smtClean="0"/>
              <a:t> </a:t>
            </a:r>
          </a:p>
          <a:p>
            <a:pPr marL="171432" indent="-171432">
              <a:buFontTx/>
              <a:buChar char="-"/>
            </a:pPr>
            <a:r>
              <a:rPr lang="en-US" baseline="0" dirty="0" smtClean="0"/>
              <a:t>World’s largest association dedicated to talent development professionals, </a:t>
            </a:r>
          </a:p>
          <a:p>
            <a:pPr marL="171432" indent="-171432">
              <a:buFontTx/>
              <a:buChar char="-"/>
            </a:pPr>
            <a:r>
              <a:rPr lang="en-US" baseline="0" dirty="0" smtClean="0"/>
              <a:t>Supporting those who develop the knowledge, skills and abilities of employees </a:t>
            </a:r>
            <a:endParaRPr lang="en-US" dirty="0"/>
          </a:p>
        </p:txBody>
      </p:sp>
      <p:sp>
        <p:nvSpPr>
          <p:cNvPr id="4" name="Slide Number Placeholder 3"/>
          <p:cNvSpPr>
            <a:spLocks noGrp="1"/>
          </p:cNvSpPr>
          <p:nvPr>
            <p:ph type="sldNum" sz="quarter" idx="10"/>
          </p:nvPr>
        </p:nvSpPr>
        <p:spPr/>
        <p:txBody>
          <a:bodyPr/>
          <a:lstStyle/>
          <a:p>
            <a:fld id="{9E3C87FB-1681-433F-9D71-552DD058E919}" type="slidenum">
              <a:rPr lang="en-US" smtClean="0"/>
              <a:pPr/>
              <a:t>3</a:t>
            </a:fld>
            <a:endParaRPr lang="en-US" dirty="0"/>
          </a:p>
        </p:txBody>
      </p:sp>
    </p:spTree>
    <p:extLst>
      <p:ext uri="{BB962C8B-B14F-4D97-AF65-F5344CB8AC3E}">
        <p14:creationId xmlns:p14="http://schemas.microsoft.com/office/powerpoint/2010/main" val="1600617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42871" indent="-285719" eaLnBrk="0" hangingPunct="0">
              <a:spcBef>
                <a:spcPct val="30000"/>
              </a:spcBef>
              <a:defRPr sz="1200">
                <a:solidFill>
                  <a:schemeClr val="tx1"/>
                </a:solidFill>
                <a:latin typeface="Arial" pitchFamily="34" charset="0"/>
                <a:cs typeface="Arial" pitchFamily="34" charset="0"/>
              </a:defRPr>
            </a:lvl2pPr>
            <a:lvl3pPr marL="1142879" indent="-228576" eaLnBrk="0" hangingPunct="0">
              <a:spcBef>
                <a:spcPct val="30000"/>
              </a:spcBef>
              <a:defRPr sz="1200">
                <a:solidFill>
                  <a:schemeClr val="tx1"/>
                </a:solidFill>
                <a:latin typeface="Arial" pitchFamily="34" charset="0"/>
                <a:cs typeface="Arial" pitchFamily="34" charset="0"/>
              </a:defRPr>
            </a:lvl3pPr>
            <a:lvl4pPr marL="1600031" indent="-228576" eaLnBrk="0" hangingPunct="0">
              <a:spcBef>
                <a:spcPct val="30000"/>
              </a:spcBef>
              <a:defRPr sz="1200">
                <a:solidFill>
                  <a:schemeClr val="tx1"/>
                </a:solidFill>
                <a:latin typeface="Arial" pitchFamily="34" charset="0"/>
                <a:cs typeface="Arial" pitchFamily="34" charset="0"/>
              </a:defRPr>
            </a:lvl4pPr>
            <a:lvl5pPr marL="2057183" indent="-228576" eaLnBrk="0" hangingPunct="0">
              <a:spcBef>
                <a:spcPct val="30000"/>
              </a:spcBef>
              <a:defRPr sz="1200">
                <a:solidFill>
                  <a:schemeClr val="tx1"/>
                </a:solidFill>
                <a:latin typeface="Arial" pitchFamily="34" charset="0"/>
                <a:cs typeface="Arial" pitchFamily="34" charset="0"/>
              </a:defRPr>
            </a:lvl5pPr>
            <a:lvl6pPr marL="2514334" indent="-228576" eaLnBrk="0" fontAlgn="base" hangingPunct="0">
              <a:spcBef>
                <a:spcPct val="30000"/>
              </a:spcBef>
              <a:spcAft>
                <a:spcPct val="0"/>
              </a:spcAft>
              <a:defRPr sz="1200">
                <a:solidFill>
                  <a:schemeClr val="tx1"/>
                </a:solidFill>
                <a:latin typeface="Arial" pitchFamily="34" charset="0"/>
                <a:cs typeface="Arial" pitchFamily="34" charset="0"/>
              </a:defRPr>
            </a:lvl6pPr>
            <a:lvl7pPr marL="2971486" indent="-228576" eaLnBrk="0" fontAlgn="base" hangingPunct="0">
              <a:spcBef>
                <a:spcPct val="30000"/>
              </a:spcBef>
              <a:spcAft>
                <a:spcPct val="0"/>
              </a:spcAft>
              <a:defRPr sz="1200">
                <a:solidFill>
                  <a:schemeClr val="tx1"/>
                </a:solidFill>
                <a:latin typeface="Arial" pitchFamily="34" charset="0"/>
                <a:cs typeface="Arial" pitchFamily="34" charset="0"/>
              </a:defRPr>
            </a:lvl7pPr>
            <a:lvl8pPr marL="3428638" indent="-228576" eaLnBrk="0" fontAlgn="base" hangingPunct="0">
              <a:spcBef>
                <a:spcPct val="30000"/>
              </a:spcBef>
              <a:spcAft>
                <a:spcPct val="0"/>
              </a:spcAft>
              <a:defRPr sz="1200">
                <a:solidFill>
                  <a:schemeClr val="tx1"/>
                </a:solidFill>
                <a:latin typeface="Arial" pitchFamily="34" charset="0"/>
                <a:cs typeface="Arial" pitchFamily="34" charset="0"/>
              </a:defRPr>
            </a:lvl8pPr>
            <a:lvl9pPr marL="3885789" indent="-228576"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481A4494-1D09-4FBC-8939-AEA1112A8875}" type="slidenum">
              <a:rPr lang="en-US" altLang="en-US" smtClean="0">
                <a:solidFill>
                  <a:srgbClr val="000000"/>
                </a:solidFill>
              </a:rPr>
              <a:pPr eaLnBrk="1" hangingPunct="1">
                <a:spcBef>
                  <a:spcPct val="0"/>
                </a:spcBef>
              </a:pPr>
              <a:t>30</a:t>
            </a:fld>
            <a:endParaRPr lang="en-US" altLang="en-US" smtClean="0">
              <a:solidFill>
                <a:srgbClr val="000000"/>
              </a:solidFill>
            </a:endParaRPr>
          </a:p>
        </p:txBody>
      </p:sp>
      <p:sp>
        <p:nvSpPr>
          <p:cNvPr id="209923" name="Rectangle 2"/>
          <p:cNvSpPr>
            <a:spLocks noGrp="1" noRot="1" noChangeAspect="1" noChangeArrowheads="1" noTextEdit="1"/>
          </p:cNvSpPr>
          <p:nvPr>
            <p:ph type="sldImg"/>
          </p:nvPr>
        </p:nvSpPr>
        <p:spPr>
          <a:xfrm>
            <a:off x="1120775" y="666750"/>
            <a:ext cx="4638675" cy="3479800"/>
          </a:xfrm>
          <a:ln/>
        </p:spPr>
      </p:sp>
      <p:sp>
        <p:nvSpPr>
          <p:cNvPr id="209924" name="Rectangle 3"/>
          <p:cNvSpPr>
            <a:spLocks noGrp="1" noChangeArrowheads="1"/>
          </p:cNvSpPr>
          <p:nvPr>
            <p:ph type="body" idx="1"/>
          </p:nvPr>
        </p:nvSpPr>
        <p:spPr>
          <a:xfrm>
            <a:off x="908050" y="4368800"/>
            <a:ext cx="5067300" cy="4071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477" tIns="44238" rIns="88477" bIns="44238"/>
          <a:lstStyle/>
          <a:p>
            <a:pPr eaLnBrk="1" hangingPunct="1"/>
            <a:r>
              <a:rPr lang="en-US" altLang="en-US" dirty="0" smtClean="0">
                <a:latin typeface="Arial" pitchFamily="34" charset="0"/>
                <a:cs typeface="Arial" pitchFamily="34" charset="0"/>
              </a:rPr>
              <a:t>How we meet our mission and what we do – an overview</a:t>
            </a:r>
            <a:r>
              <a:rPr lang="en-US" altLang="en-US" baseline="0" dirty="0" smtClean="0">
                <a:latin typeface="Arial" pitchFamily="34" charset="0"/>
                <a:cs typeface="Arial" pitchFamily="34" charset="0"/>
              </a:rPr>
              <a:t> of all </a:t>
            </a:r>
            <a:r>
              <a:rPr lang="en-US" altLang="en-US" dirty="0" smtClean="0">
                <a:latin typeface="Arial" pitchFamily="34" charset="0"/>
                <a:cs typeface="Arial" pitchFamily="34" charset="0"/>
              </a:rPr>
              <a:t>our programs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D69B685-9F10-4CBC-BB98-BEF483DE369C}" type="slidenum">
              <a:rPr lang="en-US"/>
              <a:pPr>
                <a:defRPr/>
              </a:pPr>
              <a:t>31</a:t>
            </a:fld>
            <a:endParaRPr lang="en-US" dirty="0"/>
          </a:p>
        </p:txBody>
      </p:sp>
      <p:sp>
        <p:nvSpPr>
          <p:cNvPr id="103430" name="Rectangle 2"/>
          <p:cNvSpPr>
            <a:spLocks noGrp="1" noRot="1" noChangeAspect="1" noChangeArrowheads="1" noTextEdit="1"/>
          </p:cNvSpPr>
          <p:nvPr>
            <p:ph type="sldImg"/>
          </p:nvPr>
        </p:nvSpPr>
        <p:spPr bwMode="auto">
          <a:xfrm>
            <a:off x="1122363" y="666750"/>
            <a:ext cx="4637087"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31" name="Rectangle 3"/>
          <p:cNvSpPr>
            <a:spLocks noGrp="1" noChangeArrowheads="1"/>
          </p:cNvSpPr>
          <p:nvPr>
            <p:ph type="body" idx="1"/>
          </p:nvPr>
        </p:nvSpPr>
        <p:spPr bwMode="auto">
          <a:xfrm>
            <a:off x="908050" y="4368800"/>
            <a:ext cx="5067300" cy="4071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486" tIns="44243" rIns="88486" bIns="44243"/>
          <a:lstStyle/>
          <a:p>
            <a:pPr eaLnBrk="1" hangingPunct="1"/>
            <a:r>
              <a:rPr lang="en-US" altLang="en-US" dirty="0" smtClean="0"/>
              <a:t>How</a:t>
            </a:r>
            <a:r>
              <a:rPr lang="en-US" altLang="en-US" baseline="0" dirty="0" smtClean="0"/>
              <a:t> we accomplish meeting our mission thru our committees……  it’s where you can get involved in organization, where good connections are made</a:t>
            </a:r>
            <a:endParaRPr lang="en-US" alt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CNY</a:t>
            </a:r>
            <a:r>
              <a:rPr lang="en-US" baseline="0" dirty="0" smtClean="0"/>
              <a:t> ATD as a resource for members and talent development community</a:t>
            </a:r>
            <a:endParaRPr lang="en-US" dirty="0"/>
          </a:p>
        </p:txBody>
      </p:sp>
      <p:sp>
        <p:nvSpPr>
          <p:cNvPr id="4" name="Slide Number Placeholder 3"/>
          <p:cNvSpPr>
            <a:spLocks noGrp="1"/>
          </p:cNvSpPr>
          <p:nvPr>
            <p:ph type="sldNum" sz="quarter" idx="10"/>
          </p:nvPr>
        </p:nvSpPr>
        <p:spPr/>
        <p:txBody>
          <a:bodyPr/>
          <a:lstStyle/>
          <a:p>
            <a:fld id="{9E3C87FB-1681-433F-9D71-552DD058E919}" type="slidenum">
              <a:rPr lang="en-US" smtClean="0"/>
              <a:pPr/>
              <a:t>32</a:t>
            </a:fld>
            <a:endParaRPr lang="en-US" dirty="0"/>
          </a:p>
        </p:txBody>
      </p:sp>
    </p:spTree>
    <p:extLst>
      <p:ext uri="{BB962C8B-B14F-4D97-AF65-F5344CB8AC3E}">
        <p14:creationId xmlns:p14="http://schemas.microsoft.com/office/powerpoint/2010/main" val="41692058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history – 45</a:t>
            </a:r>
            <a:r>
              <a:rPr lang="en-US" baseline="30000" dirty="0" smtClean="0"/>
              <a:t>th</a:t>
            </a:r>
            <a:r>
              <a:rPr lang="en-US" baseline="0" dirty="0" smtClean="0"/>
              <a:t> Anniversary in 2017</a:t>
            </a:r>
            <a:endParaRPr lang="en-US" dirty="0"/>
          </a:p>
        </p:txBody>
      </p:sp>
      <p:sp>
        <p:nvSpPr>
          <p:cNvPr id="4" name="Slide Number Placeholder 3"/>
          <p:cNvSpPr>
            <a:spLocks noGrp="1"/>
          </p:cNvSpPr>
          <p:nvPr>
            <p:ph type="sldNum" sz="quarter" idx="10"/>
          </p:nvPr>
        </p:nvSpPr>
        <p:spPr/>
        <p:txBody>
          <a:bodyPr/>
          <a:lstStyle/>
          <a:p>
            <a:fld id="{E6862C06-DE22-4FC8-BA56-7B7AAECC0A84}" type="slidenum">
              <a:rPr lang="en-US" smtClean="0"/>
              <a:t>33</a:t>
            </a:fld>
            <a:endParaRPr lang="en-US"/>
          </a:p>
        </p:txBody>
      </p:sp>
    </p:spTree>
    <p:extLst>
      <p:ext uri="{BB962C8B-B14F-4D97-AF65-F5344CB8AC3E}">
        <p14:creationId xmlns:p14="http://schemas.microsoft.com/office/powerpoint/2010/main" val="17899199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2006,</a:t>
            </a:r>
            <a:r>
              <a:rPr lang="en-US" baseline="0" dirty="0" smtClean="0"/>
              <a:t> crisis……  </a:t>
            </a:r>
            <a:endParaRPr lang="en-US" dirty="0"/>
          </a:p>
        </p:txBody>
      </p:sp>
      <p:sp>
        <p:nvSpPr>
          <p:cNvPr id="4" name="Slide Number Placeholder 3"/>
          <p:cNvSpPr>
            <a:spLocks noGrp="1"/>
          </p:cNvSpPr>
          <p:nvPr>
            <p:ph type="sldNum" sz="quarter" idx="10"/>
          </p:nvPr>
        </p:nvSpPr>
        <p:spPr/>
        <p:txBody>
          <a:bodyPr/>
          <a:lstStyle/>
          <a:p>
            <a:fld id="{E6862C06-DE22-4FC8-BA56-7B7AAECC0A84}" type="slidenum">
              <a:rPr lang="en-US" smtClean="0"/>
              <a:t>34</a:t>
            </a:fld>
            <a:endParaRPr lang="en-US"/>
          </a:p>
        </p:txBody>
      </p:sp>
    </p:spTree>
    <p:extLst>
      <p:ext uri="{BB962C8B-B14F-4D97-AF65-F5344CB8AC3E}">
        <p14:creationId xmlns:p14="http://schemas.microsoft.com/office/powerpoint/2010/main" val="9532468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 recommitment from</a:t>
            </a:r>
            <a:r>
              <a:rPr lang="en-US" baseline="0" dirty="0" smtClean="0"/>
              <a:t> new leadership and hiring of managing director, CNY ATD came back from the brink</a:t>
            </a:r>
          </a:p>
          <a:p>
            <a:r>
              <a:rPr lang="en-US" baseline="0" dirty="0" smtClean="0"/>
              <a:t>Bringing structure, strategic direction, new initiatives, stability, growth and excellence to CNY ATD</a:t>
            </a:r>
            <a:endParaRPr lang="en-US" dirty="0"/>
          </a:p>
        </p:txBody>
      </p:sp>
      <p:sp>
        <p:nvSpPr>
          <p:cNvPr id="4" name="Slide Number Placeholder 3"/>
          <p:cNvSpPr>
            <a:spLocks noGrp="1"/>
          </p:cNvSpPr>
          <p:nvPr>
            <p:ph type="sldNum" sz="quarter" idx="10"/>
          </p:nvPr>
        </p:nvSpPr>
        <p:spPr/>
        <p:txBody>
          <a:bodyPr/>
          <a:lstStyle/>
          <a:p>
            <a:fld id="{E6862C06-DE22-4FC8-BA56-7B7AAECC0A84}" type="slidenum">
              <a:rPr lang="en-US" smtClean="0"/>
              <a:t>35</a:t>
            </a:fld>
            <a:endParaRPr lang="en-US"/>
          </a:p>
        </p:txBody>
      </p:sp>
    </p:spTree>
    <p:extLst>
      <p:ext uri="{BB962C8B-B14F-4D97-AF65-F5344CB8AC3E}">
        <p14:creationId xmlns:p14="http://schemas.microsoft.com/office/powerpoint/2010/main" val="17066828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brief history – since 2006, achieved excellence, resulting in numerous national</a:t>
            </a:r>
            <a:r>
              <a:rPr lang="en-US" baseline="0" dirty="0" smtClean="0"/>
              <a:t> and local recognitions </a:t>
            </a:r>
            <a:r>
              <a:rPr lang="en-US" baseline="0" smtClean="0"/>
              <a:t>including </a:t>
            </a:r>
            <a:r>
              <a:rPr lang="en-US" smtClean="0"/>
              <a:t>16 </a:t>
            </a:r>
            <a:r>
              <a:rPr lang="en-US" dirty="0" smtClean="0"/>
              <a:t>ATD recognitions….. Proud of success &amp; recognitions </a:t>
            </a:r>
          </a:p>
          <a:p>
            <a:pPr defTabSz="914303">
              <a:defRPr/>
            </a:pPr>
            <a:r>
              <a:rPr lang="en-US" dirty="0" smtClean="0"/>
              <a:t> award winning programs – Scholarship, Train-the-Trainer, Community</a:t>
            </a:r>
            <a:r>
              <a:rPr lang="en-US" baseline="0" dirty="0" smtClean="0"/>
              <a:t> Recognition, CPLP, </a:t>
            </a:r>
            <a:r>
              <a:rPr lang="en-US" dirty="0" smtClean="0"/>
              <a:t>CNY BEST, Employee Learning, Orientation, Curation</a:t>
            </a:r>
          </a:p>
          <a:p>
            <a:endParaRPr lang="en-US" dirty="0"/>
          </a:p>
        </p:txBody>
      </p:sp>
      <p:sp>
        <p:nvSpPr>
          <p:cNvPr id="4" name="Slide Number Placeholder 3"/>
          <p:cNvSpPr>
            <a:spLocks noGrp="1"/>
          </p:cNvSpPr>
          <p:nvPr>
            <p:ph type="sldNum" sz="quarter" idx="10"/>
          </p:nvPr>
        </p:nvSpPr>
        <p:spPr/>
        <p:txBody>
          <a:bodyPr/>
          <a:lstStyle/>
          <a:p>
            <a:pPr>
              <a:defRPr/>
            </a:pPr>
            <a:fld id="{BCF03348-943F-44FA-B138-CE7FE2A711DC}" type="slidenum">
              <a:rPr lang="en-US" smtClean="0">
                <a:solidFill>
                  <a:prstClr val="black"/>
                </a:solidFill>
              </a:rPr>
              <a:pPr>
                <a:defRPr/>
              </a:pPr>
              <a:t>36</a:t>
            </a:fld>
            <a:endParaRPr 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 ahead….. Continue to get even better</a:t>
            </a:r>
            <a:endParaRPr lang="en-US" dirty="0"/>
          </a:p>
        </p:txBody>
      </p:sp>
      <p:sp>
        <p:nvSpPr>
          <p:cNvPr id="4" name="Slide Number Placeholder 3"/>
          <p:cNvSpPr>
            <a:spLocks noGrp="1"/>
          </p:cNvSpPr>
          <p:nvPr>
            <p:ph type="sldNum" sz="quarter" idx="10"/>
          </p:nvPr>
        </p:nvSpPr>
        <p:spPr/>
        <p:txBody>
          <a:bodyPr/>
          <a:lstStyle/>
          <a:p>
            <a:fld id="{E6862C06-DE22-4FC8-BA56-7B7AAECC0A84}" type="slidenum">
              <a:rPr lang="en-US" smtClean="0"/>
              <a:t>37</a:t>
            </a:fld>
            <a:endParaRPr lang="en-US"/>
          </a:p>
        </p:txBody>
      </p:sp>
    </p:spTree>
    <p:extLst>
      <p:ext uri="{BB962C8B-B14F-4D97-AF65-F5344CB8AC3E}">
        <p14:creationId xmlns:p14="http://schemas.microsoft.com/office/powerpoint/2010/main" val="41873255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Visual of current organization -  showing individual areas contributing</a:t>
            </a:r>
            <a:r>
              <a:rPr lang="en-US" baseline="0" dirty="0" smtClean="0"/>
              <a:t> to mission and goals</a:t>
            </a:r>
          </a:p>
          <a:p>
            <a:r>
              <a:rPr lang="en-US" baseline="0" dirty="0" smtClean="0"/>
              <a:t>Area Overview document provides an overview of areas which are covered on next slides</a:t>
            </a:r>
            <a:endParaRPr lang="en-US" dirty="0"/>
          </a:p>
        </p:txBody>
      </p:sp>
      <p:sp>
        <p:nvSpPr>
          <p:cNvPr id="4" name="Slide Number Placeholder 3"/>
          <p:cNvSpPr>
            <a:spLocks noGrp="1"/>
          </p:cNvSpPr>
          <p:nvPr>
            <p:ph type="sldNum" sz="quarter" idx="10"/>
          </p:nvPr>
        </p:nvSpPr>
        <p:spPr/>
        <p:txBody>
          <a:bodyPr/>
          <a:lstStyle/>
          <a:p>
            <a:fld id="{E6862C06-DE22-4FC8-BA56-7B7AAECC0A84}" type="slidenum">
              <a:rPr lang="en-US" smtClean="0"/>
              <a:t>38</a:t>
            </a:fld>
            <a:endParaRPr lang="en-US"/>
          </a:p>
        </p:txBody>
      </p:sp>
    </p:spTree>
    <p:extLst>
      <p:ext uri="{BB962C8B-B14F-4D97-AF65-F5344CB8AC3E}">
        <p14:creationId xmlns:p14="http://schemas.microsoft.com/office/powerpoint/2010/main" val="23281513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862C06-DE22-4FC8-BA56-7B7AAECC0A84}" type="slidenum">
              <a:rPr lang="en-US" smtClean="0"/>
              <a:t>39</a:t>
            </a:fld>
            <a:endParaRPr lang="en-US"/>
          </a:p>
        </p:txBody>
      </p:sp>
    </p:spTree>
    <p:extLst>
      <p:ext uri="{BB962C8B-B14F-4D97-AF65-F5344CB8AC3E}">
        <p14:creationId xmlns:p14="http://schemas.microsoft.com/office/powerpoint/2010/main" val="1066118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Mission</a:t>
            </a:r>
            <a:r>
              <a:rPr lang="en-US" baseline="0" dirty="0" smtClean="0"/>
              <a:t> – to support the people who develop individuals</a:t>
            </a:r>
            <a:endParaRPr lang="en-US" dirty="0"/>
          </a:p>
        </p:txBody>
      </p:sp>
      <p:sp>
        <p:nvSpPr>
          <p:cNvPr id="4" name="Slide Number Placeholder 3"/>
          <p:cNvSpPr>
            <a:spLocks noGrp="1"/>
          </p:cNvSpPr>
          <p:nvPr>
            <p:ph type="sldNum" sz="quarter" idx="10"/>
          </p:nvPr>
        </p:nvSpPr>
        <p:spPr/>
        <p:txBody>
          <a:bodyPr/>
          <a:lstStyle/>
          <a:p>
            <a:fld id="{9E3C87FB-1681-433F-9D71-552DD058E919}" type="slidenum">
              <a:rPr lang="en-US" smtClean="0"/>
              <a:pPr/>
              <a:t>4</a:t>
            </a:fld>
            <a:endParaRPr lang="en-US" dirty="0"/>
          </a:p>
        </p:txBody>
      </p:sp>
    </p:spTree>
    <p:extLst>
      <p:ext uri="{BB962C8B-B14F-4D97-AF65-F5344CB8AC3E}">
        <p14:creationId xmlns:p14="http://schemas.microsoft.com/office/powerpoint/2010/main" val="1600617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862C06-DE22-4FC8-BA56-7B7AAECC0A84}" type="slidenum">
              <a:rPr lang="en-US" smtClean="0"/>
              <a:t>40</a:t>
            </a:fld>
            <a:endParaRPr lang="en-US"/>
          </a:p>
        </p:txBody>
      </p:sp>
    </p:spTree>
    <p:extLst>
      <p:ext uri="{BB962C8B-B14F-4D97-AF65-F5344CB8AC3E}">
        <p14:creationId xmlns:p14="http://schemas.microsoft.com/office/powerpoint/2010/main" val="31323880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862C06-DE22-4FC8-BA56-7B7AAECC0A84}" type="slidenum">
              <a:rPr lang="en-US" smtClean="0"/>
              <a:t>41</a:t>
            </a:fld>
            <a:endParaRPr lang="en-US"/>
          </a:p>
        </p:txBody>
      </p:sp>
    </p:spTree>
    <p:extLst>
      <p:ext uri="{BB962C8B-B14F-4D97-AF65-F5344CB8AC3E}">
        <p14:creationId xmlns:p14="http://schemas.microsoft.com/office/powerpoint/2010/main" val="5911977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CNY BEST – our national award winning annual</a:t>
            </a:r>
            <a:r>
              <a:rPr lang="en-US" baseline="0" dirty="0" smtClean="0"/>
              <a:t> recognition of excellence in talent development in the local area…… in its 10</a:t>
            </a:r>
            <a:r>
              <a:rPr lang="en-US" baseline="30000" dirty="0" smtClean="0"/>
              <a:t>th</a:t>
            </a:r>
            <a:r>
              <a:rPr lang="en-US" baseline="0" dirty="0" smtClean="0"/>
              <a:t> year</a:t>
            </a:r>
          </a:p>
          <a:p>
            <a:pPr marL="171432" indent="-171432">
              <a:buFontTx/>
              <a:buChar char="-"/>
            </a:pPr>
            <a:r>
              <a:rPr lang="en-US" baseline="0" dirty="0" smtClean="0"/>
              <a:t>Nominations for the CNY BEST awards are submitted culminating in our showcase CNY BEST Awards Ceremony</a:t>
            </a:r>
          </a:p>
          <a:p>
            <a:pPr marL="171432" indent="-171432">
              <a:buFontTx/>
              <a:buChar char="-"/>
            </a:pPr>
            <a:r>
              <a:rPr lang="en-US" baseline="0" dirty="0" smtClean="0"/>
              <a:t>Then we follow up w/ a Sharing the BEST program where CNY BEST nominees share information and experiences around their nominated practice   </a:t>
            </a:r>
          </a:p>
        </p:txBody>
      </p:sp>
      <p:sp>
        <p:nvSpPr>
          <p:cNvPr id="4" name="Slide Number Placeholder 3"/>
          <p:cNvSpPr>
            <a:spLocks noGrp="1"/>
          </p:cNvSpPr>
          <p:nvPr>
            <p:ph type="sldNum" sz="quarter" idx="10"/>
          </p:nvPr>
        </p:nvSpPr>
        <p:spPr/>
        <p:txBody>
          <a:bodyPr/>
          <a:lstStyle/>
          <a:p>
            <a:fld id="{9E3C87FB-1681-433F-9D71-552DD058E919}" type="slidenum">
              <a:rPr lang="en-US" smtClean="0"/>
              <a:pPr/>
              <a:t>42</a:t>
            </a:fld>
            <a:endParaRPr lang="en-US" dirty="0"/>
          </a:p>
        </p:txBody>
      </p:sp>
    </p:spTree>
    <p:extLst>
      <p:ext uri="{BB962C8B-B14F-4D97-AF65-F5344CB8AC3E}">
        <p14:creationId xmlns:p14="http://schemas.microsoft.com/office/powerpoint/2010/main" val="33665644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862C06-DE22-4FC8-BA56-7B7AAECC0A84}" type="slidenum">
              <a:rPr lang="en-US" smtClean="0"/>
              <a:t>43</a:t>
            </a:fld>
            <a:endParaRPr lang="en-US"/>
          </a:p>
        </p:txBody>
      </p:sp>
    </p:spTree>
    <p:extLst>
      <p:ext uri="{BB962C8B-B14F-4D97-AF65-F5344CB8AC3E}">
        <p14:creationId xmlns:p14="http://schemas.microsoft.com/office/powerpoint/2010/main" val="40652222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CNY ATD’s Train-the-Trainer program - Providing </a:t>
            </a:r>
            <a:r>
              <a:rPr lang="en-US" dirty="0"/>
              <a:t>key </a:t>
            </a:r>
            <a:r>
              <a:rPr lang="en-US" dirty="0" smtClean="0"/>
              <a:t>skills</a:t>
            </a:r>
            <a:r>
              <a:rPr lang="en-US" dirty="0"/>
              <a:t> for anyone who educates an audience: New Trainers, Subject Matter Experts, Sales People, Presenters/Speakers, Facilitators…….. </a:t>
            </a:r>
            <a:r>
              <a:rPr lang="en-US" b="1" dirty="0"/>
              <a:t>Improving the confidence of trainers</a:t>
            </a:r>
          </a:p>
          <a:p>
            <a:endParaRPr lang="en-US" b="1" dirty="0"/>
          </a:p>
        </p:txBody>
      </p:sp>
      <p:sp>
        <p:nvSpPr>
          <p:cNvPr id="4" name="Slide Number Placeholder 3"/>
          <p:cNvSpPr>
            <a:spLocks noGrp="1"/>
          </p:cNvSpPr>
          <p:nvPr>
            <p:ph type="sldNum" sz="quarter" idx="10"/>
          </p:nvPr>
        </p:nvSpPr>
        <p:spPr/>
        <p:txBody>
          <a:bodyPr/>
          <a:lstStyle/>
          <a:p>
            <a:fld id="{9E3C87FB-1681-433F-9D71-552DD058E919}" type="slidenum">
              <a:rPr lang="en-US" smtClean="0"/>
              <a:pPr/>
              <a:t>44</a:t>
            </a:fld>
            <a:endParaRPr lang="en-US" dirty="0"/>
          </a:p>
        </p:txBody>
      </p:sp>
    </p:spTree>
    <p:extLst>
      <p:ext uri="{BB962C8B-B14F-4D97-AF65-F5344CB8AC3E}">
        <p14:creationId xmlns:p14="http://schemas.microsoft.com/office/powerpoint/2010/main" val="33665644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862C06-DE22-4FC8-BA56-7B7AAECC0A84}" type="slidenum">
              <a:rPr lang="en-US" smtClean="0"/>
              <a:t>45</a:t>
            </a:fld>
            <a:endParaRPr lang="en-US"/>
          </a:p>
        </p:txBody>
      </p:sp>
    </p:spTree>
    <p:extLst>
      <p:ext uri="{BB962C8B-B14F-4D97-AF65-F5344CB8AC3E}">
        <p14:creationId xmlns:p14="http://schemas.microsoft.com/office/powerpoint/2010/main" val="36792136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CPLP -  For those interested in the Certified Professional in Learning &amp; Performance,</a:t>
            </a:r>
            <a:r>
              <a:rPr lang="en-US" baseline="0" dirty="0" smtClean="0"/>
              <a:t> CNY ATD has resources to help you think about and pursue the designation including information sessions and coaches who are CPLPs and have been through the process </a:t>
            </a:r>
          </a:p>
          <a:p>
            <a:r>
              <a:rPr lang="en-US" baseline="0" dirty="0" smtClean="0"/>
              <a:t>New Associate Professional in Talent Development (APTD) – for those with less experience than required for CPLP…. More details coming</a:t>
            </a:r>
            <a:endParaRPr lang="en-US" dirty="0"/>
          </a:p>
        </p:txBody>
      </p:sp>
      <p:sp>
        <p:nvSpPr>
          <p:cNvPr id="4" name="Slide Number Placeholder 3"/>
          <p:cNvSpPr>
            <a:spLocks noGrp="1"/>
          </p:cNvSpPr>
          <p:nvPr>
            <p:ph type="sldNum" sz="quarter" idx="10"/>
          </p:nvPr>
        </p:nvSpPr>
        <p:spPr/>
        <p:txBody>
          <a:bodyPr/>
          <a:lstStyle/>
          <a:p>
            <a:fld id="{9E3C87FB-1681-433F-9D71-552DD058E919}" type="slidenum">
              <a:rPr lang="en-US" smtClean="0"/>
              <a:pPr/>
              <a:t>46</a:t>
            </a:fld>
            <a:endParaRPr lang="en-US" dirty="0"/>
          </a:p>
        </p:txBody>
      </p:sp>
    </p:spTree>
    <p:extLst>
      <p:ext uri="{BB962C8B-B14F-4D97-AF65-F5344CB8AC3E}">
        <p14:creationId xmlns:p14="http://schemas.microsoft.com/office/powerpoint/2010/main" val="33665644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862C06-DE22-4FC8-BA56-7B7AAECC0A84}" type="slidenum">
              <a:rPr lang="en-US" smtClean="0"/>
              <a:t>47</a:t>
            </a:fld>
            <a:endParaRPr lang="en-US"/>
          </a:p>
        </p:txBody>
      </p:sp>
    </p:spTree>
    <p:extLst>
      <p:ext uri="{BB962C8B-B14F-4D97-AF65-F5344CB8AC3E}">
        <p14:creationId xmlns:p14="http://schemas.microsoft.com/office/powerpoint/2010/main" val="32455988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smtClean="0"/>
              <a:t>To meet our goals of connecting professionals and sharing experiences….</a:t>
            </a:r>
          </a:p>
          <a:p>
            <a:pPr>
              <a:defRPr/>
            </a:pPr>
            <a:r>
              <a:rPr lang="en-US" altLang="en-US" dirty="0" smtClean="0">
                <a:latin typeface="Arial" pitchFamily="34" charset="0"/>
                <a:cs typeface="Arial" pitchFamily="34" charset="0"/>
              </a:rPr>
              <a:t>Providing formally developed programs and workshops around talent development topics</a:t>
            </a:r>
          </a:p>
          <a:p>
            <a:pPr>
              <a:defRPr/>
            </a:pPr>
            <a:r>
              <a:rPr lang="en-US" dirty="0" smtClean="0"/>
              <a:t>Networking opportunities – to meet and connect w/ peers in a primarily social setting</a:t>
            </a:r>
          </a:p>
        </p:txBody>
      </p:sp>
      <p:sp>
        <p:nvSpPr>
          <p:cNvPr id="210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42871" indent="-285719" eaLnBrk="0" hangingPunct="0">
              <a:spcBef>
                <a:spcPct val="30000"/>
              </a:spcBef>
              <a:defRPr sz="1200">
                <a:solidFill>
                  <a:schemeClr val="tx1"/>
                </a:solidFill>
                <a:latin typeface="Arial" pitchFamily="34" charset="0"/>
                <a:cs typeface="Arial" pitchFamily="34" charset="0"/>
              </a:defRPr>
            </a:lvl2pPr>
            <a:lvl3pPr marL="1142879" indent="-228576" eaLnBrk="0" hangingPunct="0">
              <a:spcBef>
                <a:spcPct val="30000"/>
              </a:spcBef>
              <a:defRPr sz="1200">
                <a:solidFill>
                  <a:schemeClr val="tx1"/>
                </a:solidFill>
                <a:latin typeface="Arial" pitchFamily="34" charset="0"/>
                <a:cs typeface="Arial" pitchFamily="34" charset="0"/>
              </a:defRPr>
            </a:lvl3pPr>
            <a:lvl4pPr marL="1600031" indent="-228576" eaLnBrk="0" hangingPunct="0">
              <a:spcBef>
                <a:spcPct val="30000"/>
              </a:spcBef>
              <a:defRPr sz="1200">
                <a:solidFill>
                  <a:schemeClr val="tx1"/>
                </a:solidFill>
                <a:latin typeface="Arial" pitchFamily="34" charset="0"/>
                <a:cs typeface="Arial" pitchFamily="34" charset="0"/>
              </a:defRPr>
            </a:lvl4pPr>
            <a:lvl5pPr marL="2057183" indent="-228576" eaLnBrk="0" hangingPunct="0">
              <a:spcBef>
                <a:spcPct val="30000"/>
              </a:spcBef>
              <a:defRPr sz="1200">
                <a:solidFill>
                  <a:schemeClr val="tx1"/>
                </a:solidFill>
                <a:latin typeface="Arial" pitchFamily="34" charset="0"/>
                <a:cs typeface="Arial" pitchFamily="34" charset="0"/>
              </a:defRPr>
            </a:lvl5pPr>
            <a:lvl6pPr marL="2514334" indent="-228576" eaLnBrk="0" fontAlgn="base" hangingPunct="0">
              <a:spcBef>
                <a:spcPct val="30000"/>
              </a:spcBef>
              <a:spcAft>
                <a:spcPct val="0"/>
              </a:spcAft>
              <a:defRPr sz="1200">
                <a:solidFill>
                  <a:schemeClr val="tx1"/>
                </a:solidFill>
                <a:latin typeface="Arial" pitchFamily="34" charset="0"/>
                <a:cs typeface="Arial" pitchFamily="34" charset="0"/>
              </a:defRPr>
            </a:lvl6pPr>
            <a:lvl7pPr marL="2971486" indent="-228576" eaLnBrk="0" fontAlgn="base" hangingPunct="0">
              <a:spcBef>
                <a:spcPct val="30000"/>
              </a:spcBef>
              <a:spcAft>
                <a:spcPct val="0"/>
              </a:spcAft>
              <a:defRPr sz="1200">
                <a:solidFill>
                  <a:schemeClr val="tx1"/>
                </a:solidFill>
                <a:latin typeface="Arial" pitchFamily="34" charset="0"/>
                <a:cs typeface="Arial" pitchFamily="34" charset="0"/>
              </a:defRPr>
            </a:lvl7pPr>
            <a:lvl8pPr marL="3428638" indent="-228576" eaLnBrk="0" fontAlgn="base" hangingPunct="0">
              <a:spcBef>
                <a:spcPct val="30000"/>
              </a:spcBef>
              <a:spcAft>
                <a:spcPct val="0"/>
              </a:spcAft>
              <a:defRPr sz="1200">
                <a:solidFill>
                  <a:schemeClr val="tx1"/>
                </a:solidFill>
                <a:latin typeface="Arial" pitchFamily="34" charset="0"/>
                <a:cs typeface="Arial" pitchFamily="34" charset="0"/>
              </a:defRPr>
            </a:lvl8pPr>
            <a:lvl9pPr marL="3885789" indent="-228576"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1B264055-00F4-4235-B8E4-33B01632FC34}" type="slidenum">
              <a:rPr lang="en-US" altLang="en-US" smtClean="0">
                <a:solidFill>
                  <a:srgbClr val="000000"/>
                </a:solidFill>
              </a:rPr>
              <a:pPr eaLnBrk="1" hangingPunct="1">
                <a:spcBef>
                  <a:spcPct val="0"/>
                </a:spcBef>
              </a:pPr>
              <a:t>48</a:t>
            </a:fld>
            <a:endParaRPr lang="en-US" altLang="en-US" smtClean="0">
              <a:solidFill>
                <a:srgbClr val="00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862C06-DE22-4FC8-BA56-7B7AAECC0A84}" type="slidenum">
              <a:rPr lang="en-US" smtClean="0"/>
              <a:t>49</a:t>
            </a:fld>
            <a:endParaRPr lang="en-US"/>
          </a:p>
        </p:txBody>
      </p:sp>
    </p:spTree>
    <p:extLst>
      <p:ext uri="{BB962C8B-B14F-4D97-AF65-F5344CB8AC3E}">
        <p14:creationId xmlns:p14="http://schemas.microsoft.com/office/powerpoint/2010/main" val="2509300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Started</a:t>
            </a:r>
            <a:r>
              <a:rPr lang="en-US" baseline="0" dirty="0" smtClean="0"/>
              <a:t> in 1943, going into 75 years…… profession has evolved, grown, broadened…… to meet the growing needs of profession….. from training and development, to learning and performance, to linking to results/showing impact, to making a the name change to address overall organizational talent development </a:t>
            </a:r>
            <a:endParaRPr lang="en-US" dirty="0"/>
          </a:p>
        </p:txBody>
      </p:sp>
      <p:sp>
        <p:nvSpPr>
          <p:cNvPr id="4" name="Slide Number Placeholder 3"/>
          <p:cNvSpPr>
            <a:spLocks noGrp="1"/>
          </p:cNvSpPr>
          <p:nvPr>
            <p:ph type="sldNum" sz="quarter" idx="10"/>
          </p:nvPr>
        </p:nvSpPr>
        <p:spPr/>
        <p:txBody>
          <a:bodyPr/>
          <a:lstStyle/>
          <a:p>
            <a:fld id="{9E3C87FB-1681-433F-9D71-552DD058E919}" type="slidenum">
              <a:rPr lang="en-US" smtClean="0"/>
              <a:pPr/>
              <a:t>5</a:t>
            </a:fld>
            <a:endParaRPr lang="en-US" dirty="0"/>
          </a:p>
        </p:txBody>
      </p:sp>
    </p:spTree>
    <p:extLst>
      <p:ext uri="{BB962C8B-B14F-4D97-AF65-F5344CB8AC3E}">
        <p14:creationId xmlns:p14="http://schemas.microsoft.com/office/powerpoint/2010/main" val="23279922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3">
              <a:defRPr/>
            </a:pPr>
            <a:r>
              <a:rPr lang="en-US" dirty="0" smtClean="0"/>
              <a:t>The Employee Learning</a:t>
            </a:r>
            <a:r>
              <a:rPr lang="en-US" baseline="0" dirty="0" smtClean="0"/>
              <a:t> Program is an awareness campaign highlighting the important connection between learning and achieving organizational results…… </a:t>
            </a:r>
          </a:p>
          <a:p>
            <a:pPr defTabSz="914303">
              <a:defRPr/>
            </a:pPr>
            <a:r>
              <a:rPr lang="en-US" dirty="0"/>
              <a:t>Encouraging organizations and individuals to celebrate employee learning all year long…. With lots of ideas</a:t>
            </a:r>
            <a:endParaRPr lang="en-US" baseline="30000" dirty="0"/>
          </a:p>
        </p:txBody>
      </p:sp>
      <p:sp>
        <p:nvSpPr>
          <p:cNvPr id="4" name="Slide Number Placeholder 3"/>
          <p:cNvSpPr>
            <a:spLocks noGrp="1"/>
          </p:cNvSpPr>
          <p:nvPr>
            <p:ph type="sldNum" sz="quarter" idx="10"/>
          </p:nvPr>
        </p:nvSpPr>
        <p:spPr/>
        <p:txBody>
          <a:bodyPr/>
          <a:lstStyle/>
          <a:p>
            <a:fld id="{9E3C87FB-1681-433F-9D71-552DD058E919}" type="slidenum">
              <a:rPr lang="en-US" smtClean="0"/>
              <a:pPr/>
              <a:t>50</a:t>
            </a:fld>
            <a:endParaRPr lang="en-US" dirty="0"/>
          </a:p>
        </p:txBody>
      </p:sp>
    </p:spTree>
    <p:extLst>
      <p:ext uri="{BB962C8B-B14F-4D97-AF65-F5344CB8AC3E}">
        <p14:creationId xmlns:p14="http://schemas.microsoft.com/office/powerpoint/2010/main" val="33665644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862C06-DE22-4FC8-BA56-7B7AAECC0A84}" type="slidenum">
              <a:rPr lang="en-US" smtClean="0"/>
              <a:t>51</a:t>
            </a:fld>
            <a:endParaRPr lang="en-US"/>
          </a:p>
        </p:txBody>
      </p:sp>
    </p:spTree>
    <p:extLst>
      <p:ext uri="{BB962C8B-B14F-4D97-AF65-F5344CB8AC3E}">
        <p14:creationId xmlns:p14="http://schemas.microsoft.com/office/powerpoint/2010/main" val="15157403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862C06-DE22-4FC8-BA56-7B7AAECC0A84}" type="slidenum">
              <a:rPr lang="en-US" smtClean="0"/>
              <a:t>52</a:t>
            </a:fld>
            <a:endParaRPr lang="en-US"/>
          </a:p>
        </p:txBody>
      </p:sp>
    </p:spTree>
    <p:extLst>
      <p:ext uri="{BB962C8B-B14F-4D97-AF65-F5344CB8AC3E}">
        <p14:creationId xmlns:p14="http://schemas.microsoft.com/office/powerpoint/2010/main" val="23800566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CNY ATD established the CNY ATD scholarship to encourage professional development</a:t>
            </a:r>
            <a:r>
              <a:rPr lang="en-US" baseline="0" dirty="0" smtClean="0"/>
              <a:t> and continuing education in talent development…. We support professional development, certification, train-the-trainer and CPLP programs, conferences, work towards masters, doctorates</a:t>
            </a:r>
          </a:p>
          <a:p>
            <a:r>
              <a:rPr lang="en-US" baseline="0" dirty="0" smtClean="0"/>
              <a:t>…. And funds are raised in various ways, including the annual CNY BEST silent auction and raffle – always looking for donations</a:t>
            </a:r>
            <a:endParaRPr lang="en-US" dirty="0"/>
          </a:p>
        </p:txBody>
      </p:sp>
      <p:sp>
        <p:nvSpPr>
          <p:cNvPr id="4" name="Slide Number Placeholder 3"/>
          <p:cNvSpPr>
            <a:spLocks noGrp="1"/>
          </p:cNvSpPr>
          <p:nvPr>
            <p:ph type="sldNum" sz="quarter" idx="10"/>
          </p:nvPr>
        </p:nvSpPr>
        <p:spPr/>
        <p:txBody>
          <a:bodyPr/>
          <a:lstStyle/>
          <a:p>
            <a:fld id="{9E3C87FB-1681-433F-9D71-552DD058E919}" type="slidenum">
              <a:rPr lang="en-US" smtClean="0"/>
              <a:pPr/>
              <a:t>53</a:t>
            </a:fld>
            <a:endParaRPr lang="en-US" dirty="0"/>
          </a:p>
        </p:txBody>
      </p:sp>
    </p:spTree>
    <p:extLst>
      <p:ext uri="{BB962C8B-B14F-4D97-AF65-F5344CB8AC3E}">
        <p14:creationId xmlns:p14="http://schemas.microsoft.com/office/powerpoint/2010/main" val="33665644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862C06-DE22-4FC8-BA56-7B7AAECC0A84}" type="slidenum">
              <a:rPr lang="en-US" smtClean="0"/>
              <a:t>54</a:t>
            </a:fld>
            <a:endParaRPr lang="en-US"/>
          </a:p>
        </p:txBody>
      </p:sp>
    </p:spTree>
    <p:extLst>
      <p:ext uri="{BB962C8B-B14F-4D97-AF65-F5344CB8AC3E}">
        <p14:creationId xmlns:p14="http://schemas.microsoft.com/office/powerpoint/2010/main" val="40504211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862C06-DE22-4FC8-BA56-7B7AAECC0A84}" type="slidenum">
              <a:rPr lang="en-US" smtClean="0"/>
              <a:t>55</a:t>
            </a:fld>
            <a:endParaRPr lang="en-US"/>
          </a:p>
        </p:txBody>
      </p:sp>
    </p:spTree>
    <p:extLst>
      <p:ext uri="{BB962C8B-B14F-4D97-AF65-F5344CB8AC3E}">
        <p14:creationId xmlns:p14="http://schemas.microsoft.com/office/powerpoint/2010/main" val="27446998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862C06-DE22-4FC8-BA56-7B7AAECC0A84}" type="slidenum">
              <a:rPr lang="en-US" smtClean="0"/>
              <a:t>56</a:t>
            </a:fld>
            <a:endParaRPr lang="en-US"/>
          </a:p>
        </p:txBody>
      </p:sp>
    </p:spTree>
    <p:extLst>
      <p:ext uri="{BB962C8B-B14F-4D97-AF65-F5344CB8AC3E}">
        <p14:creationId xmlns:p14="http://schemas.microsoft.com/office/powerpoint/2010/main" val="26212039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862C06-DE22-4FC8-BA56-7B7AAECC0A84}" type="slidenum">
              <a:rPr lang="en-US" smtClean="0"/>
              <a:t>57</a:t>
            </a:fld>
            <a:endParaRPr lang="en-US"/>
          </a:p>
        </p:txBody>
      </p:sp>
    </p:spTree>
    <p:extLst>
      <p:ext uri="{BB962C8B-B14F-4D97-AF65-F5344CB8AC3E}">
        <p14:creationId xmlns:p14="http://schemas.microsoft.com/office/powerpoint/2010/main" val="24518515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862C06-DE22-4FC8-BA56-7B7AAECC0A84}" type="slidenum">
              <a:rPr lang="en-US" smtClean="0"/>
              <a:t>58</a:t>
            </a:fld>
            <a:endParaRPr lang="en-US"/>
          </a:p>
        </p:txBody>
      </p:sp>
    </p:spTree>
    <p:extLst>
      <p:ext uri="{BB962C8B-B14F-4D97-AF65-F5344CB8AC3E}">
        <p14:creationId xmlns:p14="http://schemas.microsoft.com/office/powerpoint/2010/main" val="22642732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862C06-DE22-4FC8-BA56-7B7AAECC0A84}" type="slidenum">
              <a:rPr lang="en-US" smtClean="0"/>
              <a:t>59</a:t>
            </a:fld>
            <a:endParaRPr lang="en-US"/>
          </a:p>
        </p:txBody>
      </p:sp>
    </p:spTree>
    <p:extLst>
      <p:ext uri="{BB962C8B-B14F-4D97-AF65-F5344CB8AC3E}">
        <p14:creationId xmlns:p14="http://schemas.microsoft.com/office/powerpoint/2010/main" val="1945425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7242"/>
            <a:r>
              <a:rPr lang="en-US" baseline="0" smtClean="0"/>
              <a:t>from training and development, to learning and performance, to linking to results/showing impact/becoming an integral part, to making a name change to address overall organizational talent development </a:t>
            </a:r>
            <a:endParaRPr lang="en-US" smtClean="0"/>
          </a:p>
          <a:p>
            <a:endParaRPr lang="en-US" dirty="0"/>
          </a:p>
        </p:txBody>
      </p:sp>
      <p:sp>
        <p:nvSpPr>
          <p:cNvPr id="4" name="Slide Number Placeholder 3"/>
          <p:cNvSpPr>
            <a:spLocks noGrp="1"/>
          </p:cNvSpPr>
          <p:nvPr>
            <p:ph type="sldNum" sz="quarter" idx="10"/>
          </p:nvPr>
        </p:nvSpPr>
        <p:spPr/>
        <p:txBody>
          <a:bodyPr/>
          <a:lstStyle/>
          <a:p>
            <a:fld id="{9E3C87FB-1681-433F-9D71-552DD058E919}" type="slidenum">
              <a:rPr lang="en-US" smtClean="0"/>
              <a:pPr/>
              <a:t>6</a:t>
            </a:fld>
            <a:endParaRPr lang="en-US" dirty="0"/>
          </a:p>
        </p:txBody>
      </p:sp>
    </p:spTree>
    <p:extLst>
      <p:ext uri="{BB962C8B-B14F-4D97-AF65-F5344CB8AC3E}">
        <p14:creationId xmlns:p14="http://schemas.microsoft.com/office/powerpoint/2010/main" val="39991017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Mission goals tie to mission – connecting, contributing to growth, recognition</a:t>
            </a:r>
            <a:r>
              <a:rPr lang="en-US" baseline="0" dirty="0" smtClean="0"/>
              <a:t> of</a:t>
            </a:r>
            <a:r>
              <a:rPr lang="en-US" dirty="0" smtClean="0"/>
              <a:t> profession</a:t>
            </a:r>
          </a:p>
          <a:p>
            <a:r>
              <a:rPr lang="en-US" dirty="0" smtClean="0"/>
              <a:t>Which leads to organization’s goals of members, revenue,</a:t>
            </a:r>
            <a:r>
              <a:rPr lang="en-US" baseline="0" dirty="0" smtClean="0"/>
              <a:t> engagement/involvement…. </a:t>
            </a:r>
            <a:r>
              <a:rPr lang="en-US" sz="1200" kern="1200" dirty="0" smtClean="0">
                <a:solidFill>
                  <a:schemeClr val="tx1"/>
                </a:solidFill>
                <a:effectLst/>
                <a:latin typeface="+mn-lt"/>
                <a:ea typeface="+mn-ea"/>
                <a:cs typeface="+mn-cs"/>
              </a:rPr>
              <a:t>the ones that support the continued success of the organization….. ones we monitor….o</a:t>
            </a:r>
            <a:r>
              <a:rPr lang="en-US" baseline="0" dirty="0" smtClean="0"/>
              <a:t>ur primary dashboard goals</a:t>
            </a:r>
          </a:p>
        </p:txBody>
      </p:sp>
      <p:sp>
        <p:nvSpPr>
          <p:cNvPr id="4" name="Slide Number Placeholder 3"/>
          <p:cNvSpPr>
            <a:spLocks noGrp="1"/>
          </p:cNvSpPr>
          <p:nvPr>
            <p:ph type="sldNum" sz="quarter" idx="10"/>
          </p:nvPr>
        </p:nvSpPr>
        <p:spPr/>
        <p:txBody>
          <a:bodyPr/>
          <a:lstStyle/>
          <a:p>
            <a:fld id="{E6862C06-DE22-4FC8-BA56-7B7AAECC0A84}" type="slidenum">
              <a:rPr lang="en-US" smtClean="0"/>
              <a:t>60</a:t>
            </a:fld>
            <a:endParaRPr lang="en-US"/>
          </a:p>
        </p:txBody>
      </p:sp>
    </p:spTree>
    <p:extLst>
      <p:ext uri="{BB962C8B-B14F-4D97-AF65-F5344CB8AC3E}">
        <p14:creationId xmlns:p14="http://schemas.microsoft.com/office/powerpoint/2010/main" val="31761535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LT covering all the areas of responsibilities operationally and strategically …… </a:t>
            </a:r>
          </a:p>
          <a:p>
            <a:pPr marL="171450" indent="-171450">
              <a:buFontTx/>
              <a:buChar char="-"/>
            </a:pPr>
            <a:r>
              <a:rPr lang="en-US" dirty="0" smtClean="0"/>
              <a:t>Board – voting LT</a:t>
            </a:r>
            <a:r>
              <a:rPr lang="en-US" baseline="0" dirty="0" smtClean="0"/>
              <a:t> members w/ more expectations like board meeting attendance, national membership</a:t>
            </a:r>
          </a:p>
          <a:p>
            <a:pPr marL="171450" indent="-171450">
              <a:buFontTx/>
              <a:buChar char="-"/>
            </a:pPr>
            <a:r>
              <a:rPr lang="en-US" baseline="0" dirty="0" smtClean="0"/>
              <a:t>Committee chair w/ vice chairs</a:t>
            </a:r>
          </a:p>
          <a:p>
            <a:pPr marL="171450" indent="-171450">
              <a:buFontTx/>
              <a:buChar char="-"/>
            </a:pPr>
            <a:r>
              <a:rPr lang="en-US" baseline="0" dirty="0" smtClean="0"/>
              <a:t>Office of the president – executive committee</a:t>
            </a:r>
          </a:p>
          <a:p>
            <a:pPr marL="171450" indent="-171450">
              <a:buFontTx/>
              <a:buChar char="-"/>
            </a:pPr>
            <a:r>
              <a:rPr lang="en-US" baseline="0" dirty="0" smtClean="0"/>
              <a:t>Managing director</a:t>
            </a:r>
            <a:endParaRPr lang="en-US" dirty="0"/>
          </a:p>
        </p:txBody>
      </p:sp>
      <p:sp>
        <p:nvSpPr>
          <p:cNvPr id="4" name="Slide Number Placeholder 3"/>
          <p:cNvSpPr>
            <a:spLocks noGrp="1"/>
          </p:cNvSpPr>
          <p:nvPr>
            <p:ph type="sldNum" sz="quarter" idx="10"/>
          </p:nvPr>
        </p:nvSpPr>
        <p:spPr/>
        <p:txBody>
          <a:bodyPr/>
          <a:lstStyle/>
          <a:p>
            <a:fld id="{E6862C06-DE22-4FC8-BA56-7B7AAECC0A84}" type="slidenum">
              <a:rPr lang="en-US" smtClean="0"/>
              <a:t>61</a:t>
            </a:fld>
            <a:endParaRPr lang="en-US"/>
          </a:p>
        </p:txBody>
      </p:sp>
    </p:spTree>
    <p:extLst>
      <p:ext uri="{BB962C8B-B14F-4D97-AF65-F5344CB8AC3E}">
        <p14:creationId xmlns:p14="http://schemas.microsoft.com/office/powerpoint/2010/main" val="13813110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Working as a team</a:t>
            </a:r>
            <a:r>
              <a:rPr lang="en-US" baseline="0" dirty="0" smtClean="0"/>
              <a:t> for overall operational management and strategic planning</a:t>
            </a:r>
          </a:p>
          <a:p>
            <a:pPr marL="171450" indent="-171450">
              <a:buFontTx/>
              <a:buChar char="-"/>
            </a:pPr>
            <a:r>
              <a:rPr lang="en-US" dirty="0" smtClean="0"/>
              <a:t>and, to support LT – use us to help, discuss issues or concerns, keep us informed</a:t>
            </a:r>
            <a:r>
              <a:rPr lang="en-US" baseline="0" dirty="0" smtClean="0"/>
              <a:t> of things</a:t>
            </a:r>
          </a:p>
          <a:p>
            <a:pPr marL="171450" indent="-171450">
              <a:buFontTx/>
              <a:buChar char="-"/>
            </a:pPr>
            <a:r>
              <a:rPr lang="en-US" baseline="0" dirty="0" smtClean="0"/>
              <a:t>OP buddy….. </a:t>
            </a:r>
            <a:endParaRPr lang="en-US" dirty="0"/>
          </a:p>
        </p:txBody>
      </p:sp>
      <p:sp>
        <p:nvSpPr>
          <p:cNvPr id="4" name="Slide Number Placeholder 3"/>
          <p:cNvSpPr>
            <a:spLocks noGrp="1"/>
          </p:cNvSpPr>
          <p:nvPr>
            <p:ph type="sldNum" sz="quarter" idx="10"/>
          </p:nvPr>
        </p:nvSpPr>
        <p:spPr/>
        <p:txBody>
          <a:bodyPr/>
          <a:lstStyle/>
          <a:p>
            <a:fld id="{E6862C06-DE22-4FC8-BA56-7B7AAECC0A84}" type="slidenum">
              <a:rPr lang="en-US" smtClean="0"/>
              <a:t>62</a:t>
            </a:fld>
            <a:endParaRPr lang="en-US"/>
          </a:p>
        </p:txBody>
      </p:sp>
    </p:spTree>
    <p:extLst>
      <p:ext uri="{BB962C8B-B14F-4D97-AF65-F5344CB8AC3E}">
        <p14:creationId xmlns:p14="http://schemas.microsoft.com/office/powerpoint/2010/main" val="25168484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Managing</a:t>
            </a:r>
            <a:r>
              <a:rPr lang="en-US" baseline="0" dirty="0" smtClean="0"/>
              <a:t> director here to help…… w/ information, support, backup when needed</a:t>
            </a:r>
            <a:endParaRPr lang="en-US" dirty="0"/>
          </a:p>
        </p:txBody>
      </p:sp>
      <p:sp>
        <p:nvSpPr>
          <p:cNvPr id="4" name="Slide Number Placeholder 3"/>
          <p:cNvSpPr>
            <a:spLocks noGrp="1"/>
          </p:cNvSpPr>
          <p:nvPr>
            <p:ph type="sldNum" sz="quarter" idx="10"/>
          </p:nvPr>
        </p:nvSpPr>
        <p:spPr/>
        <p:txBody>
          <a:bodyPr/>
          <a:lstStyle/>
          <a:p>
            <a:fld id="{E6862C06-DE22-4FC8-BA56-7B7AAECC0A84}" type="slidenum">
              <a:rPr lang="en-US" smtClean="0"/>
              <a:t>63</a:t>
            </a:fld>
            <a:endParaRPr lang="en-US"/>
          </a:p>
        </p:txBody>
      </p:sp>
    </p:spTree>
    <p:extLst>
      <p:ext uri="{BB962C8B-B14F-4D97-AF65-F5344CB8AC3E}">
        <p14:creationId xmlns:p14="http://schemas.microsoft.com/office/powerpoint/2010/main" val="13519960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policies and expectations to review….. the</a:t>
            </a:r>
            <a:r>
              <a:rPr lang="en-US" baseline="0" dirty="0" smtClean="0"/>
              <a:t> index lists all the organization documents w/ the documents in </a:t>
            </a:r>
            <a:r>
              <a:rPr lang="en-US" baseline="0" dirty="0" err="1" smtClean="0"/>
              <a:t>dropbox</a:t>
            </a:r>
            <a:endParaRPr lang="en-US" dirty="0"/>
          </a:p>
        </p:txBody>
      </p:sp>
      <p:sp>
        <p:nvSpPr>
          <p:cNvPr id="4" name="Slide Number Placeholder 3"/>
          <p:cNvSpPr>
            <a:spLocks noGrp="1"/>
          </p:cNvSpPr>
          <p:nvPr>
            <p:ph type="sldNum" sz="quarter" idx="10"/>
          </p:nvPr>
        </p:nvSpPr>
        <p:spPr/>
        <p:txBody>
          <a:bodyPr/>
          <a:lstStyle/>
          <a:p>
            <a:fld id="{E6862C06-DE22-4FC8-BA56-7B7AAECC0A84}" type="slidenum">
              <a:rPr lang="en-US" smtClean="0"/>
              <a:t>64</a:t>
            </a:fld>
            <a:endParaRPr lang="en-US"/>
          </a:p>
        </p:txBody>
      </p:sp>
    </p:spTree>
    <p:extLst>
      <p:ext uri="{BB962C8B-B14F-4D97-AF65-F5344CB8AC3E}">
        <p14:creationId xmlns:p14="http://schemas.microsoft.com/office/powerpoint/2010/main" val="25724297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Board  – membership in CNY ATD </a:t>
            </a:r>
            <a:r>
              <a:rPr lang="en-US" u="sng" baseline="0" dirty="0" smtClean="0"/>
              <a:t>AND</a:t>
            </a:r>
            <a:r>
              <a:rPr lang="en-US" baseline="0" dirty="0" smtClean="0"/>
              <a:t> ATD required;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key expectations – along w/ understanding organization and being ambassador, attendance at board mtgs - really important for organizational discussion and necessary item approvals  </a:t>
            </a:r>
          </a:p>
          <a:p>
            <a:r>
              <a:rPr lang="en-US" baseline="0" dirty="0" smtClean="0"/>
              <a:t>Note re committee chairs – you are invited to attend and will receive invitation for all board mtgs, but not required to attend</a:t>
            </a:r>
          </a:p>
          <a:p>
            <a:r>
              <a:rPr lang="en-US" baseline="0" dirty="0" smtClean="0"/>
              <a:t>And – </a:t>
            </a:r>
            <a:r>
              <a:rPr lang="en-US" b="1" baseline="0" dirty="0" smtClean="0"/>
              <a:t>please, please </a:t>
            </a:r>
            <a:r>
              <a:rPr lang="en-US" baseline="0" dirty="0" smtClean="0"/>
              <a:t>contact Office of the President with ANY issues or concerns, and EARLY </a:t>
            </a:r>
            <a:endParaRPr lang="en-US" dirty="0"/>
          </a:p>
        </p:txBody>
      </p:sp>
      <p:sp>
        <p:nvSpPr>
          <p:cNvPr id="4" name="Slide Number Placeholder 3"/>
          <p:cNvSpPr>
            <a:spLocks noGrp="1"/>
          </p:cNvSpPr>
          <p:nvPr>
            <p:ph type="sldNum" sz="quarter" idx="10"/>
          </p:nvPr>
        </p:nvSpPr>
        <p:spPr/>
        <p:txBody>
          <a:bodyPr/>
          <a:lstStyle/>
          <a:p>
            <a:fld id="{E6862C06-DE22-4FC8-BA56-7B7AAECC0A84}" type="slidenum">
              <a:rPr lang="en-US" smtClean="0"/>
              <a:t>65</a:t>
            </a:fld>
            <a:endParaRPr lang="en-US"/>
          </a:p>
        </p:txBody>
      </p:sp>
    </p:spTree>
    <p:extLst>
      <p:ext uri="{BB962C8B-B14F-4D97-AF65-F5344CB8AC3E}">
        <p14:creationId xmlns:p14="http://schemas.microsoft.com/office/powerpoint/2010/main" val="28536084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Board meetings are</a:t>
            </a:r>
            <a:r>
              <a:rPr lang="en-US" baseline="0" dirty="0" smtClean="0"/>
              <a:t> for strategic discussions and operational planning and review…. Emphasis on strategic</a:t>
            </a:r>
          </a:p>
          <a:p>
            <a:r>
              <a:rPr lang="en-US" baseline="0" dirty="0" smtClean="0"/>
              <a:t>Monthly mtgs, 2</a:t>
            </a:r>
            <a:r>
              <a:rPr lang="en-US" baseline="30000" dirty="0" smtClean="0"/>
              <a:t>nd</a:t>
            </a:r>
            <a:r>
              <a:rPr lang="en-US" baseline="0" dirty="0" smtClean="0"/>
              <a:t> Fri, 9-10:30am, primarily conference calling… please let us know your attendance monthly</a:t>
            </a:r>
          </a:p>
          <a:p>
            <a:r>
              <a:rPr lang="en-US" baseline="0" dirty="0" smtClean="0"/>
              <a:t>Meeting documents will be in </a:t>
            </a:r>
            <a:r>
              <a:rPr lang="en-US" baseline="0" dirty="0" err="1" smtClean="0"/>
              <a:t>dropbox</a:t>
            </a:r>
            <a:r>
              <a:rPr lang="en-US" baseline="0" dirty="0" smtClean="0"/>
              <a:t> w/ approval items noted on agenda….. Please review documents beforehand</a:t>
            </a:r>
          </a:p>
          <a:p>
            <a:r>
              <a:rPr lang="en-US" baseline="0" dirty="0" smtClean="0"/>
              <a:t>Board Meeting Expectations/Guidelines gives an overview of meetings w/ expectations, ground rules and meeting etiquette   </a:t>
            </a:r>
            <a:endParaRPr lang="en-US" dirty="0"/>
          </a:p>
        </p:txBody>
      </p:sp>
      <p:sp>
        <p:nvSpPr>
          <p:cNvPr id="4" name="Slide Number Placeholder 3"/>
          <p:cNvSpPr>
            <a:spLocks noGrp="1"/>
          </p:cNvSpPr>
          <p:nvPr>
            <p:ph type="sldNum" sz="quarter" idx="10"/>
          </p:nvPr>
        </p:nvSpPr>
        <p:spPr/>
        <p:txBody>
          <a:bodyPr/>
          <a:lstStyle/>
          <a:p>
            <a:fld id="{E6862C06-DE22-4FC8-BA56-7B7AAECC0A84}" type="slidenum">
              <a:rPr lang="en-US" smtClean="0"/>
              <a:t>66</a:t>
            </a:fld>
            <a:endParaRPr lang="en-US"/>
          </a:p>
        </p:txBody>
      </p:sp>
    </p:spTree>
    <p:extLst>
      <p:ext uri="{BB962C8B-B14F-4D97-AF65-F5344CB8AC3E}">
        <p14:creationId xmlns:p14="http://schemas.microsoft.com/office/powerpoint/2010/main" val="22048619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Committee chairs</a:t>
            </a:r>
            <a:r>
              <a:rPr lang="en-US" baseline="0" dirty="0" smtClean="0"/>
              <a:t> – membership required; </a:t>
            </a:r>
          </a:p>
          <a:p>
            <a:r>
              <a:rPr lang="en-US" baseline="0" dirty="0" smtClean="0"/>
              <a:t>key expectations – understand your area and organization; create awareness, spread the word, engage others in CNY ATD;  select a vice chair…. And most importantly – </a:t>
            </a:r>
            <a:r>
              <a:rPr lang="en-US" b="1" baseline="0" dirty="0" smtClean="0"/>
              <a:t>please, please </a:t>
            </a:r>
            <a:r>
              <a:rPr lang="en-US" baseline="0" dirty="0" smtClean="0"/>
              <a:t>contact office of the president with ANY issues or concerns, and EARLY – we can help you discuss options – we’re here to support you to ensure things get done that should get done </a:t>
            </a:r>
            <a:endParaRPr lang="en-US" dirty="0"/>
          </a:p>
        </p:txBody>
      </p:sp>
      <p:sp>
        <p:nvSpPr>
          <p:cNvPr id="4" name="Slide Number Placeholder 3"/>
          <p:cNvSpPr>
            <a:spLocks noGrp="1"/>
          </p:cNvSpPr>
          <p:nvPr>
            <p:ph type="sldNum" sz="quarter" idx="10"/>
          </p:nvPr>
        </p:nvSpPr>
        <p:spPr/>
        <p:txBody>
          <a:bodyPr/>
          <a:lstStyle/>
          <a:p>
            <a:fld id="{E6862C06-DE22-4FC8-BA56-7B7AAECC0A84}" type="slidenum">
              <a:rPr lang="en-US" smtClean="0"/>
              <a:t>67</a:t>
            </a:fld>
            <a:endParaRPr lang="en-US"/>
          </a:p>
        </p:txBody>
      </p:sp>
    </p:spTree>
    <p:extLst>
      <p:ext uri="{BB962C8B-B14F-4D97-AF65-F5344CB8AC3E}">
        <p14:creationId xmlns:p14="http://schemas.microsoft.com/office/powerpoint/2010/main" val="28536084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try to do</a:t>
            </a:r>
            <a:r>
              <a:rPr lang="en-US" baseline="0" dirty="0" smtClean="0"/>
              <a:t> everything yourself – make sure you have a good size committee – constantly be recruiting, and have a vice chair to be your backup and support</a:t>
            </a:r>
          </a:p>
          <a:p>
            <a:r>
              <a:rPr lang="en-US" baseline="0" dirty="0" smtClean="0"/>
              <a:t>Regular meetings are important to the success of a committee, and reminders, advance agendas and minutes are good tips……. Committee Best Practices document good tips for committees….. And, please pass on upcoming activities information to committee members – so they are aware of activities, asking them to spread the word</a:t>
            </a:r>
            <a:endParaRPr lang="en-US" dirty="0"/>
          </a:p>
        </p:txBody>
      </p:sp>
      <p:sp>
        <p:nvSpPr>
          <p:cNvPr id="4" name="Slide Number Placeholder 3"/>
          <p:cNvSpPr>
            <a:spLocks noGrp="1"/>
          </p:cNvSpPr>
          <p:nvPr>
            <p:ph type="sldNum" sz="quarter" idx="10"/>
          </p:nvPr>
        </p:nvSpPr>
        <p:spPr/>
        <p:txBody>
          <a:bodyPr/>
          <a:lstStyle/>
          <a:p>
            <a:fld id="{E6862C06-DE22-4FC8-BA56-7B7AAECC0A84}" type="slidenum">
              <a:rPr lang="en-US" smtClean="0"/>
              <a:t>68</a:t>
            </a:fld>
            <a:endParaRPr lang="en-US"/>
          </a:p>
        </p:txBody>
      </p:sp>
    </p:spTree>
    <p:extLst>
      <p:ext uri="{BB962C8B-B14F-4D97-AF65-F5344CB8AC3E}">
        <p14:creationId xmlns:p14="http://schemas.microsoft.com/office/powerpoint/2010/main" val="10598578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Committee chairs</a:t>
            </a:r>
            <a:r>
              <a:rPr lang="en-US" baseline="0" dirty="0" smtClean="0"/>
              <a:t> – membership required; </a:t>
            </a:r>
          </a:p>
          <a:p>
            <a:r>
              <a:rPr lang="en-US" baseline="0" dirty="0" smtClean="0"/>
              <a:t>key expectations – understand your area and organization; create awareness, spread the word, engage others in CNY ATD;  provide support for committee chair and committee; succession to chair </a:t>
            </a:r>
            <a:endParaRPr lang="en-US" dirty="0"/>
          </a:p>
        </p:txBody>
      </p:sp>
      <p:sp>
        <p:nvSpPr>
          <p:cNvPr id="4" name="Slide Number Placeholder 3"/>
          <p:cNvSpPr>
            <a:spLocks noGrp="1"/>
          </p:cNvSpPr>
          <p:nvPr>
            <p:ph type="sldNum" sz="quarter" idx="10"/>
          </p:nvPr>
        </p:nvSpPr>
        <p:spPr/>
        <p:txBody>
          <a:bodyPr/>
          <a:lstStyle/>
          <a:p>
            <a:fld id="{E6862C06-DE22-4FC8-BA56-7B7AAECC0A84}" type="slidenum">
              <a:rPr lang="en-US" smtClean="0"/>
              <a:t>69</a:t>
            </a:fld>
            <a:endParaRPr lang="en-US"/>
          </a:p>
        </p:txBody>
      </p:sp>
    </p:spTree>
    <p:extLst>
      <p:ext uri="{BB962C8B-B14F-4D97-AF65-F5344CB8AC3E}">
        <p14:creationId xmlns:p14="http://schemas.microsoft.com/office/powerpoint/2010/main" val="2853608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a:t>
            </a:r>
            <a:r>
              <a:rPr lang="en-US" baseline="0" dirty="0" smtClean="0"/>
              <a:t> talent development</a:t>
            </a:r>
          </a:p>
          <a:p>
            <a:pPr marL="176679" indent="-176679">
              <a:buFontTx/>
              <a:buChar char="-"/>
            </a:pPr>
            <a:r>
              <a:rPr lang="en-US" baseline="0" dirty="0" smtClean="0"/>
              <a:t>w/ shift to information and knowledge society over the last 50 plus years; 4</a:t>
            </a:r>
            <a:r>
              <a:rPr lang="en-US" baseline="30000" dirty="0" smtClean="0"/>
              <a:t>th</a:t>
            </a:r>
            <a:r>
              <a:rPr lang="en-US" baseline="0" dirty="0" smtClean="0"/>
              <a:t> industrial revolution digital/technology</a:t>
            </a:r>
          </a:p>
          <a:p>
            <a:pPr marL="176679" indent="-176679">
              <a:buFontTx/>
              <a:buChar char="-"/>
            </a:pPr>
            <a:r>
              <a:rPr lang="en-US" baseline="0" dirty="0" smtClean="0"/>
              <a:t>Businesses’ desires to continue to increase productivity</a:t>
            </a:r>
          </a:p>
          <a:p>
            <a:pPr marL="647824" lvl="1" indent="-176679">
              <a:buFontTx/>
              <a:buChar char="-"/>
            </a:pPr>
            <a:r>
              <a:rPr lang="en-US" baseline="0" dirty="0" smtClean="0"/>
              <a:t>improving current performance and efficiency</a:t>
            </a:r>
          </a:p>
          <a:p>
            <a:pPr marL="647824" lvl="1" indent="-176679">
              <a:buFontTx/>
              <a:buChar char="-"/>
            </a:pPr>
            <a:r>
              <a:rPr lang="en-US" baseline="0" dirty="0" smtClean="0"/>
              <a:t>Preparing workers for future </a:t>
            </a:r>
          </a:p>
          <a:p>
            <a:pPr marL="1105024" lvl="2" indent="-176679">
              <a:buFontTx/>
              <a:buChar char="-"/>
            </a:pPr>
            <a:r>
              <a:rPr lang="en-US" baseline="0" dirty="0" smtClean="0"/>
              <a:t>quickly changing workplace;  quickly changing job skill needs</a:t>
            </a:r>
          </a:p>
          <a:p>
            <a:pPr marL="1105024" lvl="2" indent="-176679">
              <a:buFontTx/>
              <a:buChar char="-"/>
            </a:pPr>
            <a:r>
              <a:rPr lang="en-US" baseline="0" dirty="0" smtClean="0"/>
              <a:t>managing constant change, transition to new roles, new technologies, innovation</a:t>
            </a:r>
          </a:p>
          <a:p>
            <a:pPr marL="176679" indent="-176679">
              <a:buFontTx/>
              <a:buChar char="-"/>
            </a:pPr>
            <a:r>
              <a:rPr lang="en-US" dirty="0" smtClean="0"/>
              <a:t>Acknowledging that talent,</a:t>
            </a:r>
            <a:r>
              <a:rPr lang="en-US" baseline="0" dirty="0" smtClean="0"/>
              <a:t> the development of knowledge, skills and abilities of the human capital of businesses, will be the foremost driver for business…… how to teach employees to learn better and faster; in many ways -classroom, e-learning, social, informal, microlearning  </a:t>
            </a:r>
            <a:endParaRPr lang="en-US" dirty="0"/>
          </a:p>
        </p:txBody>
      </p:sp>
      <p:sp>
        <p:nvSpPr>
          <p:cNvPr id="4" name="Slide Number Placeholder 3"/>
          <p:cNvSpPr>
            <a:spLocks noGrp="1"/>
          </p:cNvSpPr>
          <p:nvPr>
            <p:ph type="sldNum" sz="quarter" idx="10"/>
          </p:nvPr>
        </p:nvSpPr>
        <p:spPr/>
        <p:txBody>
          <a:bodyPr/>
          <a:lstStyle/>
          <a:p>
            <a:fld id="{9E3C87FB-1681-433F-9D71-552DD058E919}" type="slidenum">
              <a:rPr lang="en-US" smtClean="0"/>
              <a:pPr/>
              <a:t>7</a:t>
            </a:fld>
            <a:endParaRPr lang="en-US" dirty="0"/>
          </a:p>
        </p:txBody>
      </p:sp>
    </p:spTree>
    <p:extLst>
      <p:ext uri="{BB962C8B-B14F-4D97-AF65-F5344CB8AC3E}">
        <p14:creationId xmlns:p14="http://schemas.microsoft.com/office/powerpoint/2010/main" val="39991017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Committee members</a:t>
            </a:r>
            <a:r>
              <a:rPr lang="en-US" baseline="0" dirty="0" smtClean="0"/>
              <a:t> – membership required; if lapse, Brenda will let you know  </a:t>
            </a:r>
          </a:p>
          <a:p>
            <a:r>
              <a:rPr lang="en-US" baseline="0" dirty="0" smtClean="0"/>
              <a:t>key expectations – attend committee meetings; do action items; promote committee’s activities; spread the word about other CNY ATD activities  </a:t>
            </a:r>
            <a:endParaRPr lang="en-US" dirty="0"/>
          </a:p>
        </p:txBody>
      </p:sp>
      <p:sp>
        <p:nvSpPr>
          <p:cNvPr id="4" name="Slide Number Placeholder 3"/>
          <p:cNvSpPr>
            <a:spLocks noGrp="1"/>
          </p:cNvSpPr>
          <p:nvPr>
            <p:ph type="sldNum" sz="quarter" idx="10"/>
          </p:nvPr>
        </p:nvSpPr>
        <p:spPr/>
        <p:txBody>
          <a:bodyPr/>
          <a:lstStyle/>
          <a:p>
            <a:fld id="{E6862C06-DE22-4FC8-BA56-7B7AAECC0A84}" type="slidenum">
              <a:rPr lang="en-US" smtClean="0"/>
              <a:t>70</a:t>
            </a:fld>
            <a:endParaRPr lang="en-US"/>
          </a:p>
        </p:txBody>
      </p:sp>
    </p:spTree>
    <p:extLst>
      <p:ext uri="{BB962C8B-B14F-4D97-AF65-F5344CB8AC3E}">
        <p14:creationId xmlns:p14="http://schemas.microsoft.com/office/powerpoint/2010/main" val="28536084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Best practices for running committees – Committee Best Practices document</a:t>
            </a:r>
          </a:p>
          <a:p>
            <a:pPr marL="171450" indent="-171450">
              <a:buFontTx/>
              <a:buChar char="-"/>
            </a:pPr>
            <a:r>
              <a:rPr lang="en-US" baseline="0" dirty="0" smtClean="0"/>
              <a:t>Make up of committee - size, recruit, welcome</a:t>
            </a:r>
          </a:p>
          <a:p>
            <a:pPr marL="171450" indent="-171450">
              <a:buFontTx/>
              <a:buChar char="-"/>
            </a:pPr>
            <a:r>
              <a:rPr lang="en-US" dirty="0" smtClean="0"/>
              <a:t>Meetings – scheduled, virtual option, reminder, agenda,</a:t>
            </a:r>
            <a:r>
              <a:rPr lang="en-US" baseline="0" dirty="0" smtClean="0"/>
              <a:t> minutes</a:t>
            </a:r>
          </a:p>
          <a:p>
            <a:pPr marL="171450" indent="-171450">
              <a:buFontTx/>
              <a:buChar char="-"/>
            </a:pPr>
            <a:r>
              <a:rPr lang="en-US" dirty="0" smtClean="0"/>
              <a:t>Members expectations – attend meetings, committee-related</a:t>
            </a:r>
            <a:r>
              <a:rPr lang="en-US" baseline="0" dirty="0" smtClean="0"/>
              <a:t> tasks</a:t>
            </a:r>
          </a:p>
          <a:p>
            <a:pPr marL="171450" indent="-171450">
              <a:buFontTx/>
              <a:buChar char="-"/>
            </a:pPr>
            <a:r>
              <a:rPr lang="en-US" baseline="0" dirty="0" smtClean="0"/>
              <a:t>Support – office of the president buddy, MD</a:t>
            </a:r>
          </a:p>
          <a:p>
            <a:pPr marL="171450" indent="-171450">
              <a:buFontTx/>
              <a:buChar char="-"/>
            </a:pPr>
            <a:r>
              <a:rPr lang="en-US" baseline="0" dirty="0" smtClean="0"/>
              <a:t>Succession Planning – vice chair</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6862C06-DE22-4FC8-BA56-7B7AAECC0A84}" type="slidenum">
              <a:rPr lang="en-US" smtClean="0"/>
              <a:t>71</a:t>
            </a:fld>
            <a:endParaRPr lang="en-US"/>
          </a:p>
        </p:txBody>
      </p:sp>
    </p:spTree>
    <p:extLst>
      <p:ext uri="{BB962C8B-B14F-4D97-AF65-F5344CB8AC3E}">
        <p14:creationId xmlns:p14="http://schemas.microsoft.com/office/powerpoint/2010/main" val="285360842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a:t>
            </a:r>
            <a:r>
              <a:rPr lang="en-US" baseline="0" dirty="0" smtClean="0"/>
              <a:t> an ambassador - c</a:t>
            </a:r>
            <a:r>
              <a:rPr lang="en-US" dirty="0" smtClean="0"/>
              <a:t>reating awareness, spreading the word, engaging others</a:t>
            </a:r>
          </a:p>
          <a:p>
            <a:r>
              <a:rPr lang="en-US" dirty="0" smtClean="0"/>
              <a:t>Some documents to</a:t>
            </a:r>
            <a:r>
              <a:rPr lang="en-US" baseline="0" dirty="0" smtClean="0"/>
              <a:t> help you be aware of CNY ATD and its activities</a:t>
            </a:r>
          </a:p>
          <a:p>
            <a:pPr marL="171450" indent="-171450">
              <a:buFontTx/>
              <a:buChar char="-"/>
            </a:pPr>
            <a:r>
              <a:rPr lang="en-US" baseline="0" dirty="0" smtClean="0"/>
              <a:t>Leadership Team as Ambassadors lists the various things you should now and ways to support each area</a:t>
            </a:r>
          </a:p>
          <a:p>
            <a:pPr marL="171450" indent="-171450">
              <a:buFontTx/>
              <a:buChar char="-"/>
            </a:pPr>
            <a:r>
              <a:rPr lang="en-US" baseline="0" dirty="0" smtClean="0"/>
              <a:t>Programs flyer lists our various programs and activities</a:t>
            </a:r>
          </a:p>
          <a:p>
            <a:pPr marL="171450" indent="-171450">
              <a:buFontTx/>
              <a:buChar char="-"/>
            </a:pPr>
            <a:r>
              <a:rPr lang="en-US" baseline="0" dirty="0" smtClean="0"/>
              <a:t>Upcoming activities flyer – emailed to you before your committee mtgs, lists activities….. Share this information w/ your committee members, keep them up to date on what’s going on and ask them to spread the word</a:t>
            </a:r>
            <a:endParaRPr lang="en-US" dirty="0"/>
          </a:p>
        </p:txBody>
      </p:sp>
      <p:sp>
        <p:nvSpPr>
          <p:cNvPr id="4" name="Slide Number Placeholder 3"/>
          <p:cNvSpPr>
            <a:spLocks noGrp="1"/>
          </p:cNvSpPr>
          <p:nvPr>
            <p:ph type="sldNum" sz="quarter" idx="10"/>
          </p:nvPr>
        </p:nvSpPr>
        <p:spPr/>
        <p:txBody>
          <a:bodyPr/>
          <a:lstStyle/>
          <a:p>
            <a:fld id="{E6862C06-DE22-4FC8-BA56-7B7AAECC0A84}" type="slidenum">
              <a:rPr lang="en-US" smtClean="0"/>
              <a:t>72</a:t>
            </a:fld>
            <a:endParaRPr lang="en-US"/>
          </a:p>
        </p:txBody>
      </p:sp>
    </p:spTree>
    <p:extLst>
      <p:ext uri="{BB962C8B-B14F-4D97-AF65-F5344CB8AC3E}">
        <p14:creationId xmlns:p14="http://schemas.microsoft.com/office/powerpoint/2010/main" val="1863947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Couple items</a:t>
            </a:r>
            <a:r>
              <a:rPr lang="en-US" baseline="0" dirty="0" smtClean="0"/>
              <a:t> to remember from the Organization Communications Guideline</a:t>
            </a:r>
          </a:p>
          <a:p>
            <a:r>
              <a:rPr lang="en-US" baseline="0" dirty="0" smtClean="0"/>
              <a:t>Name of organization is CNY space ATD, not w/ a dash, not w/o the space and not just ATD</a:t>
            </a:r>
          </a:p>
          <a:p>
            <a:r>
              <a:rPr lang="en-US" dirty="0" smtClean="0"/>
              <a:t>That’s our</a:t>
            </a:r>
            <a:r>
              <a:rPr lang="en-US" baseline="0" dirty="0" smtClean="0"/>
              <a:t> logo – use it wherever appropriate to represent the organization – the logo file is available on Dropbox in the organization folder or ask Brenda for it</a:t>
            </a:r>
            <a:endParaRPr lang="en-US" dirty="0"/>
          </a:p>
        </p:txBody>
      </p:sp>
      <p:sp>
        <p:nvSpPr>
          <p:cNvPr id="4" name="Slide Number Placeholder 3"/>
          <p:cNvSpPr>
            <a:spLocks noGrp="1"/>
          </p:cNvSpPr>
          <p:nvPr>
            <p:ph type="sldNum" sz="quarter" idx="10"/>
          </p:nvPr>
        </p:nvSpPr>
        <p:spPr/>
        <p:txBody>
          <a:bodyPr/>
          <a:lstStyle/>
          <a:p>
            <a:fld id="{E6862C06-DE22-4FC8-BA56-7B7AAECC0A84}" type="slidenum">
              <a:rPr lang="en-US" smtClean="0"/>
              <a:t>73</a:t>
            </a:fld>
            <a:endParaRPr lang="en-US"/>
          </a:p>
        </p:txBody>
      </p:sp>
    </p:spTree>
    <p:extLst>
      <p:ext uri="{BB962C8B-B14F-4D97-AF65-F5344CB8AC3E}">
        <p14:creationId xmlns:p14="http://schemas.microsoft.com/office/powerpoint/2010/main" val="18024294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Organization Marketing Guidelines….. We promote activities in various ways, and to allow good promotion activities should be scheduled far enough in advance as possible…..preferably at least 3</a:t>
            </a:r>
            <a:r>
              <a:rPr lang="en-US" baseline="0" dirty="0" smtClean="0"/>
              <a:t> to </a:t>
            </a:r>
            <a:r>
              <a:rPr lang="en-US" dirty="0" smtClean="0"/>
              <a:t>4 months in advance, minimum 2 months in advance</a:t>
            </a:r>
          </a:p>
          <a:p>
            <a:pPr lvl="0"/>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check dates with CNY ATD calendar on web and Managing Director before finalizing dates</a:t>
            </a:r>
          </a:p>
          <a:p>
            <a:pPr lvl="0"/>
            <a:r>
              <a:rPr lang="en-US" sz="1200" kern="1200" dirty="0" smtClean="0">
                <a:solidFill>
                  <a:schemeClr val="tx1"/>
                </a:solidFill>
                <a:effectLst/>
                <a:latin typeface="+mn-lt"/>
                <a:ea typeface="+mn-ea"/>
                <a:cs typeface="+mn-cs"/>
              </a:rPr>
              <a:t>- and send Managing Director information as soon as its known to allow start of promotion of activities </a:t>
            </a:r>
          </a:p>
          <a:p>
            <a:pPr lvl="1"/>
            <a:r>
              <a:rPr lang="en-US" sz="1200" kern="1200" dirty="0" smtClean="0">
                <a:solidFill>
                  <a:schemeClr val="tx1"/>
                </a:solidFill>
                <a:effectLst/>
                <a:latin typeface="+mn-lt"/>
                <a:ea typeface="+mn-ea"/>
                <a:cs typeface="+mn-cs"/>
              </a:rPr>
              <a:t>Activity, date, time, and location, as soon as known</a:t>
            </a:r>
          </a:p>
          <a:p>
            <a:pPr lvl="1"/>
            <a:r>
              <a:rPr lang="en-US" sz="1200" kern="1200" dirty="0" smtClean="0">
                <a:solidFill>
                  <a:schemeClr val="tx1"/>
                </a:solidFill>
                <a:effectLst/>
                <a:latin typeface="+mn-lt"/>
                <a:ea typeface="+mn-ea"/>
                <a:cs typeface="+mn-cs"/>
              </a:rPr>
              <a:t>Event title and brief description, when available, at</a:t>
            </a:r>
            <a:r>
              <a:rPr lang="en-US" sz="1200" kern="1200" baseline="0" dirty="0" smtClean="0">
                <a:solidFill>
                  <a:schemeClr val="tx1"/>
                </a:solidFill>
                <a:effectLst/>
                <a:latin typeface="+mn-lt"/>
                <a:ea typeface="+mn-ea"/>
                <a:cs typeface="+mn-cs"/>
              </a:rPr>
              <a:t> least</a:t>
            </a:r>
            <a:r>
              <a:rPr lang="en-US" sz="1200" kern="1200" dirty="0" smtClean="0">
                <a:solidFill>
                  <a:schemeClr val="tx1"/>
                </a:solidFill>
                <a:effectLst/>
                <a:latin typeface="+mn-lt"/>
                <a:ea typeface="+mn-ea"/>
                <a:cs typeface="+mn-cs"/>
              </a:rPr>
              <a:t> 2 months before  </a:t>
            </a:r>
          </a:p>
        </p:txBody>
      </p:sp>
      <p:sp>
        <p:nvSpPr>
          <p:cNvPr id="4" name="Slide Number Placeholder 3"/>
          <p:cNvSpPr>
            <a:spLocks noGrp="1"/>
          </p:cNvSpPr>
          <p:nvPr>
            <p:ph type="sldNum" sz="quarter" idx="10"/>
          </p:nvPr>
        </p:nvSpPr>
        <p:spPr/>
        <p:txBody>
          <a:bodyPr/>
          <a:lstStyle/>
          <a:p>
            <a:fld id="{E6862C06-DE22-4FC8-BA56-7B7AAECC0A84}" type="slidenum">
              <a:rPr lang="en-US" smtClean="0"/>
              <a:t>74</a:t>
            </a:fld>
            <a:endParaRPr lang="en-US"/>
          </a:p>
        </p:txBody>
      </p:sp>
    </p:spTree>
    <p:extLst>
      <p:ext uri="{BB962C8B-B14F-4D97-AF65-F5344CB8AC3E}">
        <p14:creationId xmlns:p14="http://schemas.microsoft.com/office/powerpoint/2010/main" val="122635330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Couple</a:t>
            </a:r>
            <a:r>
              <a:rPr lang="en-US" baseline="0" dirty="0" smtClean="0"/>
              <a:t> other policies of note…. </a:t>
            </a:r>
          </a:p>
          <a:p>
            <a:r>
              <a:rPr lang="en-US" baseline="0" dirty="0" smtClean="0"/>
              <a:t>- Procedures for informal activities like information sessions, shop talk, other small, informal activities </a:t>
            </a:r>
          </a:p>
          <a:p>
            <a:r>
              <a:rPr lang="en-US" baseline="0" smtClean="0"/>
              <a:t>- Sometimes </a:t>
            </a:r>
            <a:r>
              <a:rPr lang="en-US" baseline="0" dirty="0" smtClean="0"/>
              <a:t>ideas come up that get into expenses not budgeted for or collaboration ideas… these 2 policies discuss the process for these ideas – planning and timelines starting w/ bringing the ideas to Office of the President attention BEFORE any further discussions or commitments</a:t>
            </a:r>
            <a:endParaRPr lang="en-US" dirty="0"/>
          </a:p>
        </p:txBody>
      </p:sp>
      <p:sp>
        <p:nvSpPr>
          <p:cNvPr id="4" name="Slide Number Placeholder 3"/>
          <p:cNvSpPr>
            <a:spLocks noGrp="1"/>
          </p:cNvSpPr>
          <p:nvPr>
            <p:ph type="sldNum" sz="quarter" idx="10"/>
          </p:nvPr>
        </p:nvSpPr>
        <p:spPr/>
        <p:txBody>
          <a:bodyPr/>
          <a:lstStyle/>
          <a:p>
            <a:fld id="{E6862C06-DE22-4FC8-BA56-7B7AAECC0A84}" type="slidenum">
              <a:rPr lang="en-US" smtClean="0"/>
              <a:t>75</a:t>
            </a:fld>
            <a:endParaRPr lang="en-US"/>
          </a:p>
        </p:txBody>
      </p:sp>
    </p:spTree>
    <p:extLst>
      <p:ext uri="{BB962C8B-B14F-4D97-AF65-F5344CB8AC3E}">
        <p14:creationId xmlns:p14="http://schemas.microsoft.com/office/powerpoint/2010/main" val="42947392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smtClean="0"/>
              <a:t>Strategic assessment done in 2016-7 w/ action items reviewed in 2017</a:t>
            </a:r>
            <a:endParaRPr lang="en-US" dirty="0"/>
          </a:p>
        </p:txBody>
      </p:sp>
      <p:sp>
        <p:nvSpPr>
          <p:cNvPr id="4" name="Slide Number Placeholder 3"/>
          <p:cNvSpPr>
            <a:spLocks noGrp="1"/>
          </p:cNvSpPr>
          <p:nvPr>
            <p:ph type="sldNum" sz="quarter" idx="10"/>
          </p:nvPr>
        </p:nvSpPr>
        <p:spPr/>
        <p:txBody>
          <a:bodyPr/>
          <a:lstStyle/>
          <a:p>
            <a:fld id="{E6862C06-DE22-4FC8-BA56-7B7AAECC0A84}" type="slidenum">
              <a:rPr lang="en-US" smtClean="0"/>
              <a:t>76</a:t>
            </a:fld>
            <a:endParaRPr lang="en-US"/>
          </a:p>
        </p:txBody>
      </p:sp>
    </p:spTree>
    <p:extLst>
      <p:ext uri="{BB962C8B-B14F-4D97-AF65-F5344CB8AC3E}">
        <p14:creationId xmlns:p14="http://schemas.microsoft.com/office/powerpoint/2010/main" val="25817606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You should all have </a:t>
            </a:r>
            <a:r>
              <a:rPr lang="en-US" dirty="0" smtClean="0"/>
              <a:t>Brenda’s </a:t>
            </a:r>
            <a:r>
              <a:rPr lang="en-US" dirty="0" smtClean="0"/>
              <a:t>email and</a:t>
            </a:r>
            <a:r>
              <a:rPr lang="en-US" baseline="0" dirty="0" smtClean="0"/>
              <a:t> phone contact info in your contacts… for emergencies, txt Brenda</a:t>
            </a:r>
            <a:endParaRPr lang="en-US" dirty="0" smtClean="0"/>
          </a:p>
          <a:p>
            <a:pPr marL="171450" indent="-171450">
              <a:buFontTx/>
              <a:buChar char="-"/>
            </a:pPr>
            <a:r>
              <a:rPr lang="en-US" dirty="0" smtClean="0"/>
              <a:t>We have a conferencing</a:t>
            </a:r>
            <a:r>
              <a:rPr lang="en-US" baseline="0" dirty="0" smtClean="0"/>
              <a:t> services account w/ </a:t>
            </a:r>
            <a:r>
              <a:rPr lang="en-US" baseline="0" dirty="0" err="1" smtClean="0"/>
              <a:t>FreeConference</a:t>
            </a:r>
            <a:r>
              <a:rPr lang="en-US" baseline="0" dirty="0" smtClean="0"/>
              <a:t> – instructions - Conference Calling Information document </a:t>
            </a:r>
          </a:p>
          <a:p>
            <a:pPr marL="171450" indent="-171450">
              <a:buFontTx/>
              <a:buChar char="-"/>
            </a:pPr>
            <a:r>
              <a:rPr lang="en-US" baseline="0" dirty="0" err="1" smtClean="0"/>
              <a:t>CHiP</a:t>
            </a:r>
            <a:r>
              <a:rPr lang="en-US" baseline="0" dirty="0" smtClean="0"/>
              <a:t> - ATD revenue sharing program for purchases like books, conferences and national memberships using the </a:t>
            </a:r>
            <a:r>
              <a:rPr lang="en-US" baseline="0" dirty="0" err="1" smtClean="0"/>
              <a:t>CHiP</a:t>
            </a:r>
            <a:r>
              <a:rPr lang="en-US" baseline="0" dirty="0" smtClean="0"/>
              <a:t> code – ours is CH2001…. You can find this code on the Curation webpage or on the Leadership Team Miscellaneous Information document </a:t>
            </a:r>
          </a:p>
          <a:p>
            <a:pPr marL="171450" indent="-171450">
              <a:buFontTx/>
              <a:buChar char="-"/>
            </a:pPr>
            <a:r>
              <a:rPr lang="en-US" baseline="0" dirty="0" smtClean="0"/>
              <a:t>Discounted rate for chapter leaders to join/renew ATD memberships … remember, board members requirement</a:t>
            </a:r>
          </a:p>
          <a:p>
            <a:pPr marL="171450" indent="-171450">
              <a:buFontTx/>
              <a:buChar char="-"/>
            </a:pPr>
            <a:r>
              <a:rPr lang="en-US" baseline="0" dirty="0" smtClean="0"/>
              <a:t>We have </a:t>
            </a:r>
            <a:r>
              <a:rPr lang="en-US" baseline="0" dirty="0" err="1" smtClean="0"/>
              <a:t>loooooots</a:t>
            </a:r>
            <a:r>
              <a:rPr lang="en-US" baseline="0" dirty="0" smtClean="0"/>
              <a:t> of acronyms and terms….. Document to help decipher this alphabet city </a:t>
            </a:r>
          </a:p>
          <a:p>
            <a:pPr marL="171450" indent="-171450">
              <a:buFontTx/>
              <a:buChar char="-"/>
            </a:pPr>
            <a:r>
              <a:rPr lang="en-US" baseline="0" dirty="0" smtClean="0"/>
              <a:t>ATD provides lots of resources to assist chapters -  2 documents show various things they provide</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6862C06-DE22-4FC8-BA56-7B7AAECC0A84}" type="slidenum">
              <a:rPr lang="en-US" smtClean="0"/>
              <a:t>77</a:t>
            </a:fld>
            <a:endParaRPr lang="en-US"/>
          </a:p>
        </p:txBody>
      </p:sp>
    </p:spTree>
    <p:extLst>
      <p:ext uri="{BB962C8B-B14F-4D97-AF65-F5344CB8AC3E}">
        <p14:creationId xmlns:p14="http://schemas.microsoft.com/office/powerpoint/2010/main" val="258176063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 questions – contact OP Buddy or MD</a:t>
            </a:r>
          </a:p>
          <a:p>
            <a:r>
              <a:rPr lang="en-US" dirty="0" smtClean="0"/>
              <a:t>Thanks</a:t>
            </a:r>
            <a:r>
              <a:rPr lang="en-US" baseline="0" dirty="0" smtClean="0"/>
              <a:t> for providing your service as a CNY ATD leadership team member</a:t>
            </a:r>
            <a:endParaRPr lang="en-US" dirty="0"/>
          </a:p>
        </p:txBody>
      </p:sp>
      <p:sp>
        <p:nvSpPr>
          <p:cNvPr id="4" name="Slide Number Placeholder 3"/>
          <p:cNvSpPr>
            <a:spLocks noGrp="1"/>
          </p:cNvSpPr>
          <p:nvPr>
            <p:ph type="sldNum" sz="quarter" idx="10"/>
          </p:nvPr>
        </p:nvSpPr>
        <p:spPr/>
        <p:txBody>
          <a:bodyPr/>
          <a:lstStyle/>
          <a:p>
            <a:fld id="{E6862C06-DE22-4FC8-BA56-7B7AAECC0A84}" type="slidenum">
              <a:rPr lang="en-US" smtClean="0"/>
              <a:t>78</a:t>
            </a:fld>
            <a:endParaRPr lang="en-US"/>
          </a:p>
        </p:txBody>
      </p:sp>
    </p:spTree>
    <p:extLst>
      <p:ext uri="{BB962C8B-B14F-4D97-AF65-F5344CB8AC3E}">
        <p14:creationId xmlns:p14="http://schemas.microsoft.com/office/powerpoint/2010/main" val="2875823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ATD</a:t>
            </a:r>
            <a:r>
              <a:rPr lang="en-US" baseline="0" dirty="0" smtClean="0"/>
              <a:t> conducted research on this transformation of the talent development field along with noting trends</a:t>
            </a:r>
          </a:p>
          <a:p>
            <a:pPr marL="171432" indent="-171432">
              <a:buFontTx/>
              <a:buChar char="-"/>
            </a:pPr>
            <a:r>
              <a:rPr lang="en-US" baseline="0" dirty="0" smtClean="0"/>
              <a:t>Reviewed needs of organizations and employees to succeed </a:t>
            </a:r>
          </a:p>
          <a:p>
            <a:pPr marL="171432" indent="-171432">
              <a:buFontTx/>
              <a:buChar char="-"/>
            </a:pPr>
            <a:r>
              <a:rPr lang="en-US" baseline="0" dirty="0" smtClean="0"/>
              <a:t>Identified the various functions that encompass overall talent development</a:t>
            </a:r>
          </a:p>
          <a:p>
            <a:pPr marL="171432" indent="-171432">
              <a:buFontTx/>
              <a:buChar char="-"/>
            </a:pPr>
            <a:r>
              <a:rPr lang="en-US" baseline="0" dirty="0" smtClean="0"/>
              <a:t>Noted the interconnectedness of these functions across the organization </a:t>
            </a:r>
          </a:p>
          <a:p>
            <a:pPr marL="171432" indent="-171432">
              <a:buFontTx/>
              <a:buChar char="-"/>
            </a:pPr>
            <a:r>
              <a:rPr lang="en-US" baseline="0" dirty="0" smtClean="0"/>
              <a:t>Drafted an organization framework for talent development</a:t>
            </a:r>
          </a:p>
          <a:p>
            <a:pPr marL="171432" indent="-171432">
              <a:buFontTx/>
              <a:buChar char="-"/>
            </a:pPr>
            <a:r>
              <a:rPr lang="en-US" baseline="0" dirty="0" smtClean="0"/>
              <a:t>Recognizing that organizations’ needs may be different…… no 1 size fits all</a:t>
            </a:r>
          </a:p>
          <a:p>
            <a:endParaRPr lang="en-US" baseline="0" dirty="0" smtClean="0"/>
          </a:p>
          <a:p>
            <a:r>
              <a:rPr lang="en-US" baseline="0" dirty="0" smtClean="0"/>
              <a:t>With goal of aligning organizations to meet their business needs through finding, developing, retaining, engaging and inspiring talent in today’s knowledge environment   </a:t>
            </a:r>
          </a:p>
          <a:p>
            <a:pPr marL="171432" indent="-171432">
              <a:buFontTx/>
              <a:buChar char="-"/>
            </a:pPr>
            <a:endParaRPr lang="en-US" baseline="0" dirty="0" smtClean="0"/>
          </a:p>
          <a:p>
            <a:pPr marL="171432" indent="-171432">
              <a:buFontTx/>
              <a:buChar char="-"/>
            </a:pPr>
            <a:endParaRPr lang="en-US" baseline="0" dirty="0" smtClean="0"/>
          </a:p>
          <a:p>
            <a:pPr marL="171432" indent="-171432">
              <a:buFontTx/>
              <a:buChar char="-"/>
            </a:pPr>
            <a:endParaRPr lang="en-US" dirty="0"/>
          </a:p>
        </p:txBody>
      </p:sp>
      <p:sp>
        <p:nvSpPr>
          <p:cNvPr id="4" name="Slide Number Placeholder 3"/>
          <p:cNvSpPr>
            <a:spLocks noGrp="1"/>
          </p:cNvSpPr>
          <p:nvPr>
            <p:ph type="sldNum" sz="quarter" idx="10"/>
          </p:nvPr>
        </p:nvSpPr>
        <p:spPr/>
        <p:txBody>
          <a:bodyPr/>
          <a:lstStyle/>
          <a:p>
            <a:fld id="{9E3C87FB-1681-433F-9D71-552DD058E919}" type="slidenum">
              <a:rPr lang="en-US" smtClean="0"/>
              <a:pPr/>
              <a:t>8</a:t>
            </a:fld>
            <a:endParaRPr lang="en-US" dirty="0"/>
          </a:p>
        </p:txBody>
      </p:sp>
    </p:spTree>
    <p:extLst>
      <p:ext uri="{BB962C8B-B14F-4D97-AF65-F5344CB8AC3E}">
        <p14:creationId xmlns:p14="http://schemas.microsoft.com/office/powerpoint/2010/main" val="3999101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Results of the study was</a:t>
            </a:r>
            <a:r>
              <a:rPr lang="en-US" baseline="0" dirty="0" smtClean="0"/>
              <a:t> a defining of a talent development framework</a:t>
            </a:r>
            <a:endParaRPr lang="en-US" dirty="0" smtClean="0"/>
          </a:p>
          <a:p>
            <a:r>
              <a:rPr lang="en-US" dirty="0" smtClean="0"/>
              <a:t>- Right click to hyperlink for framework</a:t>
            </a:r>
            <a:r>
              <a:rPr lang="en-US" baseline="0" dirty="0" smtClean="0"/>
              <a:t> video</a:t>
            </a:r>
          </a:p>
          <a:p>
            <a:r>
              <a:rPr lang="en-US" baseline="0" dirty="0" smtClean="0"/>
              <a:t>- Online tool to create your organization’s talent development structure, moving the function puzzle pieces around</a:t>
            </a:r>
            <a:endParaRPr lang="en-US" dirty="0"/>
          </a:p>
        </p:txBody>
      </p:sp>
      <p:sp>
        <p:nvSpPr>
          <p:cNvPr id="4" name="Slide Number Placeholder 3"/>
          <p:cNvSpPr>
            <a:spLocks noGrp="1"/>
          </p:cNvSpPr>
          <p:nvPr>
            <p:ph type="sldNum" sz="quarter" idx="10"/>
          </p:nvPr>
        </p:nvSpPr>
        <p:spPr/>
        <p:txBody>
          <a:bodyPr/>
          <a:lstStyle/>
          <a:p>
            <a:fld id="{9E3C87FB-1681-433F-9D71-552DD058E919}" type="slidenum">
              <a:rPr lang="en-US" smtClean="0"/>
              <a:pPr/>
              <a:t>9</a:t>
            </a:fld>
            <a:endParaRPr lang="en-US" dirty="0"/>
          </a:p>
        </p:txBody>
      </p:sp>
    </p:spTree>
    <p:extLst>
      <p:ext uri="{BB962C8B-B14F-4D97-AF65-F5344CB8AC3E}">
        <p14:creationId xmlns:p14="http://schemas.microsoft.com/office/powerpoint/2010/main" val="2214734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343E24-EB13-EB4B-BDAE-817974715C8E}" type="datetimeFigureOut">
              <a:rPr lang="en-US" smtClean="0"/>
              <a:t>12/14/2017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081DC0-A29C-D24A-BA84-6E18D8D68DE9}" type="slidenum">
              <a:rPr lang="en-US" smtClean="0"/>
              <a:t>‹#›</a:t>
            </a:fld>
            <a:endParaRPr lang="en-US"/>
          </a:p>
        </p:txBody>
      </p:sp>
    </p:spTree>
    <p:extLst>
      <p:ext uri="{BB962C8B-B14F-4D97-AF65-F5344CB8AC3E}">
        <p14:creationId xmlns:p14="http://schemas.microsoft.com/office/powerpoint/2010/main" val="128891069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343E24-EB13-EB4B-BDAE-817974715C8E}" type="datetimeFigureOut">
              <a:rPr lang="en-US" smtClean="0"/>
              <a:t>12/14/2017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081DC0-A29C-D24A-BA84-6E18D8D68DE9}" type="slidenum">
              <a:rPr lang="en-US" smtClean="0"/>
              <a:t>‹#›</a:t>
            </a:fld>
            <a:endParaRPr lang="en-US"/>
          </a:p>
        </p:txBody>
      </p:sp>
    </p:spTree>
    <p:extLst>
      <p:ext uri="{BB962C8B-B14F-4D97-AF65-F5344CB8AC3E}">
        <p14:creationId xmlns:p14="http://schemas.microsoft.com/office/powerpoint/2010/main" val="47405501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343E24-EB13-EB4B-BDAE-817974715C8E}" type="datetimeFigureOut">
              <a:rPr lang="en-US" smtClean="0"/>
              <a:t>12/14/2017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081DC0-A29C-D24A-BA84-6E18D8D68DE9}" type="slidenum">
              <a:rPr lang="en-US" smtClean="0"/>
              <a:t>‹#›</a:t>
            </a:fld>
            <a:endParaRPr lang="en-US"/>
          </a:p>
        </p:txBody>
      </p:sp>
    </p:spTree>
    <p:extLst>
      <p:ext uri="{BB962C8B-B14F-4D97-AF65-F5344CB8AC3E}">
        <p14:creationId xmlns:p14="http://schemas.microsoft.com/office/powerpoint/2010/main" val="207384274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42609"/>
                </a:solidFill>
                <a:latin typeface="Arial Black" panose="020B0A040201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lnSpc>
                <a:spcPct val="150000"/>
              </a:lnSpc>
              <a:defRPr sz="2800" b="1">
                <a:solidFill>
                  <a:srgbClr val="565559"/>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A343E24-EB13-EB4B-BDAE-817974715C8E}" type="datetimeFigureOut">
              <a:rPr lang="en-US" smtClean="0"/>
              <a:t>12/14/2017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081DC0-A29C-D24A-BA84-6E18D8D68DE9}" type="slidenum">
              <a:rPr lang="en-US" smtClean="0"/>
              <a:t>‹#›</a:t>
            </a:fld>
            <a:endParaRPr lang="en-US"/>
          </a:p>
        </p:txBody>
      </p:sp>
    </p:spTree>
    <p:extLst>
      <p:ext uri="{BB962C8B-B14F-4D97-AF65-F5344CB8AC3E}">
        <p14:creationId xmlns:p14="http://schemas.microsoft.com/office/powerpoint/2010/main" val="68277839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343E24-EB13-EB4B-BDAE-817974715C8E}" type="datetimeFigureOut">
              <a:rPr lang="en-US" smtClean="0"/>
              <a:t>12/14/2017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081DC0-A29C-D24A-BA84-6E18D8D68DE9}" type="slidenum">
              <a:rPr lang="en-US" smtClean="0"/>
              <a:t>‹#›</a:t>
            </a:fld>
            <a:endParaRPr lang="en-US"/>
          </a:p>
        </p:txBody>
      </p:sp>
    </p:spTree>
    <p:extLst>
      <p:ext uri="{BB962C8B-B14F-4D97-AF65-F5344CB8AC3E}">
        <p14:creationId xmlns:p14="http://schemas.microsoft.com/office/powerpoint/2010/main" val="280327142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343E24-EB13-EB4B-BDAE-817974715C8E}" type="datetimeFigureOut">
              <a:rPr lang="en-US" smtClean="0"/>
              <a:t>12/14/2017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081DC0-A29C-D24A-BA84-6E18D8D68DE9}" type="slidenum">
              <a:rPr lang="en-US" smtClean="0"/>
              <a:t>‹#›</a:t>
            </a:fld>
            <a:endParaRPr lang="en-US"/>
          </a:p>
        </p:txBody>
      </p:sp>
    </p:spTree>
    <p:extLst>
      <p:ext uri="{BB962C8B-B14F-4D97-AF65-F5344CB8AC3E}">
        <p14:creationId xmlns:p14="http://schemas.microsoft.com/office/powerpoint/2010/main" val="2402575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343E24-EB13-EB4B-BDAE-817974715C8E}" type="datetimeFigureOut">
              <a:rPr lang="en-US" smtClean="0"/>
              <a:t>12/14/2017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081DC0-A29C-D24A-BA84-6E18D8D68DE9}" type="slidenum">
              <a:rPr lang="en-US" smtClean="0"/>
              <a:t>‹#›</a:t>
            </a:fld>
            <a:endParaRPr lang="en-US"/>
          </a:p>
        </p:txBody>
      </p:sp>
    </p:spTree>
    <p:extLst>
      <p:ext uri="{BB962C8B-B14F-4D97-AF65-F5344CB8AC3E}">
        <p14:creationId xmlns:p14="http://schemas.microsoft.com/office/powerpoint/2010/main" val="1622421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343E24-EB13-EB4B-BDAE-817974715C8E}" type="datetimeFigureOut">
              <a:rPr lang="en-US" smtClean="0"/>
              <a:t>12/14/2017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081DC0-A29C-D24A-BA84-6E18D8D68DE9}" type="slidenum">
              <a:rPr lang="en-US" smtClean="0"/>
              <a:t>‹#›</a:t>
            </a:fld>
            <a:endParaRPr lang="en-US"/>
          </a:p>
        </p:txBody>
      </p:sp>
    </p:spTree>
    <p:extLst>
      <p:ext uri="{BB962C8B-B14F-4D97-AF65-F5344CB8AC3E}">
        <p14:creationId xmlns:p14="http://schemas.microsoft.com/office/powerpoint/2010/main" val="3019480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343E24-EB13-EB4B-BDAE-817974715C8E}" type="datetimeFigureOut">
              <a:rPr lang="en-US" smtClean="0"/>
              <a:t>12/14/2017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081DC0-A29C-D24A-BA84-6E18D8D68DE9}" type="slidenum">
              <a:rPr lang="en-US" smtClean="0"/>
              <a:t>‹#›</a:t>
            </a:fld>
            <a:endParaRPr lang="en-US"/>
          </a:p>
        </p:txBody>
      </p:sp>
    </p:spTree>
    <p:extLst>
      <p:ext uri="{BB962C8B-B14F-4D97-AF65-F5344CB8AC3E}">
        <p14:creationId xmlns:p14="http://schemas.microsoft.com/office/powerpoint/2010/main" val="199027029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343E24-EB13-EB4B-BDAE-817974715C8E}" type="datetimeFigureOut">
              <a:rPr lang="en-US" smtClean="0"/>
              <a:t>12/14/2017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081DC0-A29C-D24A-BA84-6E18D8D68DE9}" type="slidenum">
              <a:rPr lang="en-US" smtClean="0"/>
              <a:t>‹#›</a:t>
            </a:fld>
            <a:endParaRPr lang="en-US"/>
          </a:p>
        </p:txBody>
      </p:sp>
    </p:spTree>
    <p:extLst>
      <p:ext uri="{BB962C8B-B14F-4D97-AF65-F5344CB8AC3E}">
        <p14:creationId xmlns:p14="http://schemas.microsoft.com/office/powerpoint/2010/main" val="3172555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343E24-EB13-EB4B-BDAE-817974715C8E}" type="datetimeFigureOut">
              <a:rPr lang="en-US" smtClean="0"/>
              <a:t>12/14/2017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081DC0-A29C-D24A-BA84-6E18D8D68DE9}" type="slidenum">
              <a:rPr lang="en-US" smtClean="0"/>
              <a:t>‹#›</a:t>
            </a:fld>
            <a:endParaRPr lang="en-US"/>
          </a:p>
        </p:txBody>
      </p:sp>
    </p:spTree>
    <p:extLst>
      <p:ext uri="{BB962C8B-B14F-4D97-AF65-F5344CB8AC3E}">
        <p14:creationId xmlns:p14="http://schemas.microsoft.com/office/powerpoint/2010/main" val="2997108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43E24-EB13-EB4B-BDAE-817974715C8E}" type="datetimeFigureOut">
              <a:rPr lang="en-US" smtClean="0"/>
              <a:t>12/14/2017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081DC0-A29C-D24A-BA84-6E18D8D68DE9}" type="slidenum">
              <a:rPr lang="en-US" smtClean="0"/>
              <a:t>‹#›</a:t>
            </a:fld>
            <a:endParaRPr lang="en-US"/>
          </a:p>
        </p:txBody>
      </p:sp>
      <p:pic>
        <p:nvPicPr>
          <p:cNvPr id="7" name="Picture 6"/>
          <p:cNvPicPr>
            <a:picLocks noChangeAspect="1"/>
          </p:cNvPicPr>
          <p:nvPr userDrawn="1"/>
        </p:nvPicPr>
        <p:blipFill>
          <a:blip r:embed="rId13"/>
          <a:stretch>
            <a:fillRect/>
          </a:stretch>
        </p:blipFill>
        <p:spPr>
          <a:xfrm>
            <a:off x="0" y="6648985"/>
            <a:ext cx="9152698" cy="217714"/>
          </a:xfrm>
          <a:prstGeom prst="rect">
            <a:avLst/>
          </a:prstGeom>
        </p:spPr>
      </p:pic>
      <p:pic>
        <p:nvPicPr>
          <p:cNvPr id="10" name="Picture 9"/>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710742" y="5930899"/>
            <a:ext cx="1829520" cy="487872"/>
          </a:xfrm>
          <a:prstGeom prst="rect">
            <a:avLst/>
          </a:prstGeom>
        </p:spPr>
      </p:pic>
    </p:spTree>
    <p:extLst>
      <p:ext uri="{BB962C8B-B14F-4D97-AF65-F5344CB8AC3E}">
        <p14:creationId xmlns:p14="http://schemas.microsoft.com/office/powerpoint/2010/main" val="18946356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rgbClr val="565559"/>
          </a:solidFill>
          <a:latin typeface="Arial"/>
          <a:ea typeface="+mj-ea"/>
          <a:cs typeface="Arial"/>
        </a:defRPr>
      </a:lvl1pPr>
    </p:titleStyle>
    <p:bodyStyle>
      <a:lvl1pPr marL="342900" indent="-342900" algn="l" defTabSz="457200" rtl="0" eaLnBrk="1" latinLnBrk="0" hangingPunct="1">
        <a:spcBef>
          <a:spcPct val="20000"/>
        </a:spcBef>
        <a:buClr>
          <a:srgbClr val="FF4D00"/>
        </a:buClr>
        <a:buFont typeface="Wingdings" charset="2"/>
        <a:buChar char="§"/>
        <a:defRPr sz="3200" kern="1200">
          <a:solidFill>
            <a:srgbClr val="565559"/>
          </a:solidFill>
          <a:latin typeface="Arial"/>
          <a:ea typeface="+mn-ea"/>
          <a:cs typeface="Arial"/>
        </a:defRPr>
      </a:lvl1pPr>
      <a:lvl2pPr marL="742950" indent="-285750" algn="l" defTabSz="457200" rtl="0" eaLnBrk="1" latinLnBrk="0" hangingPunct="1">
        <a:spcBef>
          <a:spcPct val="20000"/>
        </a:spcBef>
        <a:buClr>
          <a:srgbClr val="FF4D00"/>
        </a:buClr>
        <a:buFont typeface="Wingdings" charset="2"/>
        <a:buChar char="§"/>
        <a:defRPr sz="2800" kern="1200">
          <a:solidFill>
            <a:srgbClr val="565559"/>
          </a:solidFill>
          <a:latin typeface="Arial"/>
          <a:ea typeface="+mn-ea"/>
          <a:cs typeface="Arial"/>
        </a:defRPr>
      </a:lvl2pPr>
      <a:lvl3pPr marL="1143000" indent="-228600" algn="l" defTabSz="457200" rtl="0" eaLnBrk="1" latinLnBrk="0" hangingPunct="1">
        <a:spcBef>
          <a:spcPct val="20000"/>
        </a:spcBef>
        <a:buClr>
          <a:srgbClr val="FF4D00"/>
        </a:buClr>
        <a:buFont typeface="Wingdings" charset="2"/>
        <a:buChar char="§"/>
        <a:defRPr sz="2400" kern="1200">
          <a:solidFill>
            <a:srgbClr val="565559"/>
          </a:solidFill>
          <a:latin typeface="Arial"/>
          <a:ea typeface="+mn-ea"/>
          <a:cs typeface="Arial"/>
        </a:defRPr>
      </a:lvl3pPr>
      <a:lvl4pPr marL="1600200" indent="-228600" algn="l" defTabSz="457200" rtl="0" eaLnBrk="1" latinLnBrk="0" hangingPunct="1">
        <a:spcBef>
          <a:spcPct val="20000"/>
        </a:spcBef>
        <a:buClr>
          <a:srgbClr val="FF4D00"/>
        </a:buClr>
        <a:buFont typeface="Wingdings" charset="2"/>
        <a:buChar char="§"/>
        <a:defRPr sz="2000" kern="1200">
          <a:solidFill>
            <a:srgbClr val="565559"/>
          </a:solidFill>
          <a:latin typeface="Arial"/>
          <a:ea typeface="+mn-ea"/>
          <a:cs typeface="Arial"/>
        </a:defRPr>
      </a:lvl4pPr>
      <a:lvl5pPr marL="2057400" indent="-228600" algn="l" defTabSz="457200" rtl="0" eaLnBrk="1" latinLnBrk="0" hangingPunct="1">
        <a:spcBef>
          <a:spcPct val="20000"/>
        </a:spcBef>
        <a:buClr>
          <a:srgbClr val="FF4D00"/>
        </a:buClr>
        <a:buFont typeface="Wingdings" charset="2"/>
        <a:buChar char="§"/>
        <a:defRPr sz="2000" kern="1200">
          <a:solidFill>
            <a:srgbClr val="56555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26" Type="http://schemas.openxmlformats.org/officeDocument/2006/relationships/image" Target="../media/image30.png"/><Relationship Id="rId3" Type="http://schemas.openxmlformats.org/officeDocument/2006/relationships/image" Target="../media/image3.jpg"/><Relationship Id="rId21" Type="http://schemas.openxmlformats.org/officeDocument/2006/relationships/image" Target="../media/image25.jpg"/><Relationship Id="rId7" Type="http://schemas.openxmlformats.org/officeDocument/2006/relationships/image" Target="../media/image11.png"/><Relationship Id="rId12" Type="http://schemas.openxmlformats.org/officeDocument/2006/relationships/image" Target="../media/image16.jpg"/><Relationship Id="rId17" Type="http://schemas.openxmlformats.org/officeDocument/2006/relationships/image" Target="../media/image21.png"/><Relationship Id="rId25" Type="http://schemas.openxmlformats.org/officeDocument/2006/relationships/image" Target="../media/image29.png"/><Relationship Id="rId2" Type="http://schemas.openxmlformats.org/officeDocument/2006/relationships/notesSlide" Target="../notesSlides/notesSlide13.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0.jpg"/><Relationship Id="rId11" Type="http://schemas.openxmlformats.org/officeDocument/2006/relationships/image" Target="../media/image15.png"/><Relationship Id="rId24" Type="http://schemas.openxmlformats.org/officeDocument/2006/relationships/image" Target="../media/image28.jpe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jpg"/><Relationship Id="rId22" Type="http://schemas.openxmlformats.org/officeDocument/2006/relationships/image" Target="../media/image26.jpeg"/><Relationship Id="rId27"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0.png"/><Relationship Id="rId7"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22.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image" Target="../media/image53.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2.jpg"/><Relationship Id="rId5" Type="http://schemas.openxmlformats.org/officeDocument/2006/relationships/image" Target="../media/image47.png"/><Relationship Id="rId10" Type="http://schemas.openxmlformats.org/officeDocument/2006/relationships/image" Target="../media/image43.PNG"/><Relationship Id="rId4" Type="http://schemas.openxmlformats.org/officeDocument/2006/relationships/image" Target="../media/image46.jpeg"/><Relationship Id="rId9" Type="http://schemas.openxmlformats.org/officeDocument/2006/relationships/image" Target="../media/image51.jp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55.jpeg"/><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5.jpeg"/><Relationship Id="rId7"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7.jpeg"/><Relationship Id="rId4" Type="http://schemas.openxmlformats.org/officeDocument/2006/relationships/image" Target="../media/image54.jpeg"/><Relationship Id="rId9" Type="http://schemas.openxmlformats.org/officeDocument/2006/relationships/image" Target="../media/image58.jpg"/></Relationships>
</file>

<file path=ppt/slides/_rels/slide36.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jpg"/><Relationship Id="rId3" Type="http://schemas.openxmlformats.org/officeDocument/2006/relationships/image" Target="../media/image59.jpeg"/><Relationship Id="rId7" Type="http://schemas.openxmlformats.org/officeDocument/2006/relationships/image" Target="../media/image63.jpeg"/><Relationship Id="rId12" Type="http://schemas.openxmlformats.org/officeDocument/2006/relationships/image" Target="../media/image68.jpg"/><Relationship Id="rId2" Type="http://schemas.openxmlformats.org/officeDocument/2006/relationships/notesSlide" Target="../notesSlides/notesSlide36.xml"/><Relationship Id="rId16"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62.jpeg"/><Relationship Id="rId11" Type="http://schemas.openxmlformats.org/officeDocument/2006/relationships/image" Target="../media/image67.jpeg"/><Relationship Id="rId5" Type="http://schemas.openxmlformats.org/officeDocument/2006/relationships/image" Target="../media/image61.jpeg"/><Relationship Id="rId15" Type="http://schemas.openxmlformats.org/officeDocument/2006/relationships/image" Target="../media/image71.jpg"/><Relationship Id="rId10" Type="http://schemas.openxmlformats.org/officeDocument/2006/relationships/image" Target="../media/image66.png"/><Relationship Id="rId4" Type="http://schemas.openxmlformats.org/officeDocument/2006/relationships/image" Target="../media/image60.jpeg"/><Relationship Id="rId9" Type="http://schemas.openxmlformats.org/officeDocument/2006/relationships/image" Target="../media/image65.png"/><Relationship Id="rId14" Type="http://schemas.openxmlformats.org/officeDocument/2006/relationships/image" Target="../media/image70.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cnyastd.org/membership1"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cnyastd.org/cny_best"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cnyastd.org/ttt"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63.jpeg"/></Relationships>
</file>

<file path=ppt/slides/_rels/slide4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cnyastd.org/cplp"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75.jpeg"/></Relationships>
</file>

<file path=ppt/slides/_rels/slide49.xml.rels><?xml version="1.0" encoding="UTF-8" standalone="yes"?>
<Relationships xmlns="http://schemas.openxmlformats.org/package/2006/relationships"><Relationship Id="rId3" Type="http://schemas.openxmlformats.org/officeDocument/2006/relationships/hyperlink" Target="http://cnyastd.org/programs"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5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cnyastd.org/employee_learnin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hyperlink" Target="http://cnyastd.org/emerging"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hyperlink" Target="http://cnyastd.org/scholarship"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cnyastd.org/cny_atd_recognitions"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cnyastd.org/sponsors"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astd-1.wistia.com/medias/3ql5ocnu8b"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85800" y="1970404"/>
            <a:ext cx="7772400" cy="2917475"/>
          </a:xfrm>
          <a:prstGeom prst="rect">
            <a:avLst/>
          </a:prstGeom>
        </p:spPr>
        <p:txBody>
          <a:bodyPr/>
          <a:lstStyle>
            <a:lvl1pPr algn="ctr" defTabSz="457200" rtl="0" eaLnBrk="1" latinLnBrk="0" hangingPunct="1">
              <a:spcBef>
                <a:spcPct val="0"/>
              </a:spcBef>
              <a:buNone/>
              <a:defRPr sz="5500" b="0" i="0" kern="1200">
                <a:solidFill>
                  <a:srgbClr val="737373"/>
                </a:solidFill>
                <a:latin typeface="Whitney HTF Medium"/>
                <a:ea typeface="+mj-ea"/>
                <a:cs typeface="Whitney HTF Medium"/>
              </a:defRPr>
            </a:lvl1pPr>
          </a:lstStyle>
          <a:p>
            <a:r>
              <a:rPr lang="en-US" dirty="0" smtClean="0">
                <a:solidFill>
                  <a:srgbClr val="565559"/>
                </a:solidFill>
                <a:latin typeface="Arial Black" panose="020B0A04020102020204" pitchFamily="34" charset="0"/>
              </a:rPr>
              <a:t>Welcome</a:t>
            </a:r>
          </a:p>
          <a:p>
            <a:r>
              <a:rPr lang="en-US" dirty="0" smtClean="0">
                <a:solidFill>
                  <a:srgbClr val="565559"/>
                </a:solidFill>
                <a:latin typeface="Arial Black" panose="020B0A04020102020204" pitchFamily="34" charset="0"/>
              </a:rPr>
              <a:t>CNY ATD</a:t>
            </a:r>
          </a:p>
          <a:p>
            <a:r>
              <a:rPr lang="en-US" dirty="0" smtClean="0">
                <a:solidFill>
                  <a:srgbClr val="565559"/>
                </a:solidFill>
                <a:latin typeface="Arial Black" panose="020B0A04020102020204" pitchFamily="34" charset="0"/>
              </a:rPr>
              <a:t>Leadership Team</a:t>
            </a:r>
            <a:endParaRPr lang="en-US" dirty="0">
              <a:solidFill>
                <a:srgbClr val="565559"/>
              </a:solidFill>
              <a:latin typeface="Arial Black" panose="020B0A040201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514" y="203844"/>
            <a:ext cx="3429000" cy="914400"/>
          </a:xfrm>
          <a:prstGeom prst="rect">
            <a:avLst/>
          </a:prstGeom>
        </p:spPr>
      </p:pic>
    </p:spTree>
    <p:extLst>
      <p:ext uri="{BB962C8B-B14F-4D97-AF65-F5344CB8AC3E}">
        <p14:creationId xmlns:p14="http://schemas.microsoft.com/office/powerpoint/2010/main" val="38916206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Talent Development</a:t>
            </a:r>
            <a:br>
              <a:rPr lang="en-US" dirty="0" smtClean="0"/>
            </a:br>
            <a:r>
              <a:rPr lang="en-US" sz="4000" i="1" dirty="0" smtClean="0"/>
              <a:t>Primary Functions</a:t>
            </a:r>
            <a:endParaRPr lang="en-US" sz="4000" dirty="0"/>
          </a:p>
        </p:txBody>
      </p:sp>
      <p:sp>
        <p:nvSpPr>
          <p:cNvPr id="3" name="Content Placeholder 2"/>
          <p:cNvSpPr>
            <a:spLocks noGrp="1"/>
          </p:cNvSpPr>
          <p:nvPr>
            <p:ph idx="1"/>
          </p:nvPr>
        </p:nvSpPr>
        <p:spPr>
          <a:xfrm>
            <a:off x="457200" y="1600200"/>
            <a:ext cx="3928533" cy="4525963"/>
          </a:xfrm>
        </p:spPr>
        <p:txBody>
          <a:bodyPr>
            <a:noAutofit/>
          </a:bodyPr>
          <a:lstStyle/>
          <a:p>
            <a:pPr>
              <a:lnSpc>
                <a:spcPct val="100000"/>
              </a:lnSpc>
              <a:spcBef>
                <a:spcPts val="576"/>
              </a:spcBef>
            </a:pPr>
            <a:r>
              <a:rPr lang="en-US" sz="2400" dirty="0" smtClean="0"/>
              <a:t>Change management</a:t>
            </a:r>
          </a:p>
          <a:p>
            <a:pPr>
              <a:lnSpc>
                <a:spcPct val="100000"/>
              </a:lnSpc>
              <a:spcBef>
                <a:spcPts val="576"/>
              </a:spcBef>
            </a:pPr>
            <a:r>
              <a:rPr lang="en-US" sz="2400" dirty="0" smtClean="0"/>
              <a:t>Coaching</a:t>
            </a:r>
          </a:p>
          <a:p>
            <a:pPr>
              <a:lnSpc>
                <a:spcPct val="100000"/>
              </a:lnSpc>
              <a:spcBef>
                <a:spcPts val="576"/>
              </a:spcBef>
            </a:pPr>
            <a:r>
              <a:rPr lang="en-US" sz="2400" dirty="0" smtClean="0"/>
              <a:t>Compliance</a:t>
            </a:r>
          </a:p>
          <a:p>
            <a:pPr>
              <a:lnSpc>
                <a:spcPct val="100000"/>
              </a:lnSpc>
              <a:spcBef>
                <a:spcPts val="576"/>
              </a:spcBef>
            </a:pPr>
            <a:r>
              <a:rPr lang="en-US" sz="2400" dirty="0" smtClean="0"/>
              <a:t>Employee engagement</a:t>
            </a:r>
          </a:p>
          <a:p>
            <a:pPr>
              <a:lnSpc>
                <a:spcPct val="100000"/>
              </a:lnSpc>
              <a:spcBef>
                <a:spcPts val="576"/>
              </a:spcBef>
            </a:pPr>
            <a:r>
              <a:rPr lang="en-US" sz="2400" dirty="0" smtClean="0"/>
              <a:t>Evaluating learning impact</a:t>
            </a:r>
          </a:p>
          <a:p>
            <a:pPr>
              <a:lnSpc>
                <a:spcPct val="100000"/>
              </a:lnSpc>
              <a:spcBef>
                <a:spcPts val="576"/>
              </a:spcBef>
            </a:pPr>
            <a:r>
              <a:rPr lang="en-US" sz="2400" dirty="0" smtClean="0"/>
              <a:t>Executive development</a:t>
            </a:r>
          </a:p>
          <a:p>
            <a:pPr>
              <a:lnSpc>
                <a:spcPct val="100000"/>
              </a:lnSpc>
              <a:spcBef>
                <a:spcPts val="576"/>
              </a:spcBef>
            </a:pPr>
            <a:r>
              <a:rPr lang="en-US" sz="2400" dirty="0" smtClean="0"/>
              <a:t>Instructional design</a:t>
            </a:r>
          </a:p>
          <a:p>
            <a:pPr>
              <a:lnSpc>
                <a:spcPct val="100000"/>
              </a:lnSpc>
              <a:spcBef>
                <a:spcPts val="576"/>
              </a:spcBef>
            </a:pPr>
            <a:r>
              <a:rPr lang="en-US" sz="2400" dirty="0" smtClean="0"/>
              <a:t>Leadership development</a:t>
            </a:r>
            <a:endParaRPr lang="en-US" sz="2400" dirty="0"/>
          </a:p>
        </p:txBody>
      </p:sp>
      <p:sp>
        <p:nvSpPr>
          <p:cNvPr id="5" name="Content Placeholder 2"/>
          <p:cNvSpPr txBox="1">
            <a:spLocks/>
          </p:cNvSpPr>
          <p:nvPr/>
        </p:nvSpPr>
        <p:spPr>
          <a:xfrm>
            <a:off x="4538056" y="1583270"/>
            <a:ext cx="3928533"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FF4D00"/>
              </a:buClr>
              <a:buFont typeface="Wingdings" charset="2"/>
              <a:buChar char="§"/>
              <a:defRPr sz="3000" b="1" kern="1200">
                <a:solidFill>
                  <a:srgbClr val="565559"/>
                </a:solidFill>
                <a:latin typeface="Arial"/>
                <a:ea typeface="+mn-ea"/>
                <a:cs typeface="Arial"/>
              </a:defRPr>
            </a:lvl1pPr>
            <a:lvl2pPr marL="742950" indent="-285750" algn="l" defTabSz="457200" rtl="0" eaLnBrk="1" latinLnBrk="0" hangingPunct="1">
              <a:spcBef>
                <a:spcPct val="20000"/>
              </a:spcBef>
              <a:buClr>
                <a:srgbClr val="FF4D00"/>
              </a:buClr>
              <a:buFont typeface="Wingdings" charset="2"/>
              <a:buChar char="§"/>
              <a:defRPr sz="2800" kern="1200">
                <a:solidFill>
                  <a:srgbClr val="565559"/>
                </a:solidFill>
                <a:latin typeface="Arial"/>
                <a:ea typeface="+mn-ea"/>
                <a:cs typeface="Arial"/>
              </a:defRPr>
            </a:lvl2pPr>
            <a:lvl3pPr marL="1143000" indent="-228600" algn="l" defTabSz="457200" rtl="0" eaLnBrk="1" latinLnBrk="0" hangingPunct="1">
              <a:spcBef>
                <a:spcPct val="20000"/>
              </a:spcBef>
              <a:buClr>
                <a:srgbClr val="FF4D00"/>
              </a:buClr>
              <a:buFont typeface="Wingdings" charset="2"/>
              <a:buChar char="§"/>
              <a:defRPr sz="2400" kern="1200">
                <a:solidFill>
                  <a:srgbClr val="565559"/>
                </a:solidFill>
                <a:latin typeface="Arial"/>
                <a:ea typeface="+mn-ea"/>
                <a:cs typeface="Arial"/>
              </a:defRPr>
            </a:lvl3pPr>
            <a:lvl4pPr marL="1600200" indent="-228600" algn="l" defTabSz="457200" rtl="0" eaLnBrk="1" latinLnBrk="0" hangingPunct="1">
              <a:spcBef>
                <a:spcPct val="20000"/>
              </a:spcBef>
              <a:buClr>
                <a:srgbClr val="FF4D00"/>
              </a:buClr>
              <a:buFont typeface="Wingdings" charset="2"/>
              <a:buChar char="§"/>
              <a:defRPr sz="2000" kern="1200">
                <a:solidFill>
                  <a:srgbClr val="565559"/>
                </a:solidFill>
                <a:latin typeface="Arial"/>
                <a:ea typeface="+mn-ea"/>
                <a:cs typeface="Arial"/>
              </a:defRPr>
            </a:lvl4pPr>
            <a:lvl5pPr marL="2057400" indent="-228600" algn="l" defTabSz="457200" rtl="0" eaLnBrk="1" latinLnBrk="0" hangingPunct="1">
              <a:spcBef>
                <a:spcPct val="20000"/>
              </a:spcBef>
              <a:buClr>
                <a:srgbClr val="FF4D00"/>
              </a:buClr>
              <a:buFont typeface="Wingdings" charset="2"/>
              <a:buChar char="§"/>
              <a:defRPr sz="2000" kern="1200">
                <a:solidFill>
                  <a:srgbClr val="56555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Learning technologies</a:t>
            </a:r>
          </a:p>
          <a:p>
            <a:r>
              <a:rPr lang="en-US" sz="2400" dirty="0" smtClean="0"/>
              <a:t>Managing learning programs</a:t>
            </a:r>
          </a:p>
          <a:p>
            <a:r>
              <a:rPr lang="en-US" sz="2400" dirty="0" smtClean="0"/>
              <a:t>Needs assessment</a:t>
            </a:r>
          </a:p>
          <a:p>
            <a:r>
              <a:rPr lang="en-US" sz="2400" dirty="0" smtClean="0"/>
              <a:t>Onboarding</a:t>
            </a:r>
          </a:p>
          <a:p>
            <a:r>
              <a:rPr lang="en-US" sz="2400" dirty="0" smtClean="0"/>
              <a:t>Performance improvement</a:t>
            </a:r>
          </a:p>
          <a:p>
            <a:r>
              <a:rPr lang="en-US" sz="2400" dirty="0" smtClean="0"/>
              <a:t>Performance management</a:t>
            </a:r>
          </a:p>
          <a:p>
            <a:r>
              <a:rPr lang="en-US" sz="2400" dirty="0" smtClean="0"/>
              <a:t>Training delivery</a:t>
            </a:r>
            <a:endParaRPr lang="en-US" sz="2400" dirty="0"/>
          </a:p>
        </p:txBody>
      </p:sp>
    </p:spTree>
    <p:extLst>
      <p:ext uri="{BB962C8B-B14F-4D97-AF65-F5344CB8AC3E}">
        <p14:creationId xmlns:p14="http://schemas.microsoft.com/office/powerpoint/2010/main" val="10259836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Talent Development</a:t>
            </a:r>
            <a:br>
              <a:rPr lang="en-US" dirty="0" smtClean="0"/>
            </a:br>
            <a:r>
              <a:rPr lang="en-US" sz="4000" i="1" dirty="0" smtClean="0"/>
              <a:t>Secondary Functions</a:t>
            </a:r>
            <a:endParaRPr lang="en-US" sz="4000" dirty="0"/>
          </a:p>
        </p:txBody>
      </p:sp>
      <p:sp>
        <p:nvSpPr>
          <p:cNvPr id="3" name="Content Placeholder 2"/>
          <p:cNvSpPr>
            <a:spLocks noGrp="1"/>
          </p:cNvSpPr>
          <p:nvPr>
            <p:ph idx="1"/>
          </p:nvPr>
        </p:nvSpPr>
        <p:spPr>
          <a:xfrm>
            <a:off x="203206" y="1600200"/>
            <a:ext cx="2895598" cy="4525963"/>
          </a:xfrm>
        </p:spPr>
        <p:txBody>
          <a:bodyPr>
            <a:noAutofit/>
          </a:bodyPr>
          <a:lstStyle/>
          <a:p>
            <a:pPr indent="-173038">
              <a:lnSpc>
                <a:spcPct val="100000"/>
              </a:lnSpc>
              <a:spcBef>
                <a:spcPts val="0"/>
              </a:spcBef>
            </a:pPr>
            <a:r>
              <a:rPr lang="en-US" sz="2000" dirty="0" smtClean="0"/>
              <a:t>Assessments</a:t>
            </a:r>
          </a:p>
          <a:p>
            <a:pPr indent="-173038">
              <a:lnSpc>
                <a:spcPct val="100000"/>
              </a:lnSpc>
              <a:spcBef>
                <a:spcPts val="0"/>
              </a:spcBef>
            </a:pPr>
            <a:r>
              <a:rPr lang="en-US" sz="2000" dirty="0" smtClean="0"/>
              <a:t>Career Development</a:t>
            </a:r>
          </a:p>
          <a:p>
            <a:pPr indent="-173038">
              <a:lnSpc>
                <a:spcPct val="100000"/>
              </a:lnSpc>
              <a:spcBef>
                <a:spcPts val="0"/>
              </a:spcBef>
            </a:pPr>
            <a:r>
              <a:rPr lang="en-US" sz="2000" dirty="0"/>
              <a:t>C</a:t>
            </a:r>
            <a:r>
              <a:rPr lang="en-US" sz="2000" dirty="0" smtClean="0"/>
              <a:t>ompensation and Benefits</a:t>
            </a:r>
          </a:p>
          <a:p>
            <a:pPr indent="-173038">
              <a:lnSpc>
                <a:spcPct val="100000"/>
              </a:lnSpc>
              <a:spcBef>
                <a:spcPts val="0"/>
              </a:spcBef>
            </a:pPr>
            <a:r>
              <a:rPr lang="en-US" sz="2000" dirty="0" smtClean="0"/>
              <a:t>Competency Model Development</a:t>
            </a:r>
          </a:p>
          <a:p>
            <a:pPr indent="-173038">
              <a:lnSpc>
                <a:spcPct val="100000"/>
              </a:lnSpc>
              <a:spcBef>
                <a:spcPts val="0"/>
              </a:spcBef>
            </a:pPr>
            <a:r>
              <a:rPr lang="en-US" sz="2000" dirty="0"/>
              <a:t>Cross-Cultural Training </a:t>
            </a:r>
          </a:p>
          <a:p>
            <a:pPr indent="-173038">
              <a:lnSpc>
                <a:spcPct val="100000"/>
              </a:lnSpc>
              <a:spcBef>
                <a:spcPts val="0"/>
              </a:spcBef>
            </a:pPr>
            <a:r>
              <a:rPr lang="en-US" sz="2000" dirty="0"/>
              <a:t>Diversity and Inclusion</a:t>
            </a:r>
          </a:p>
          <a:p>
            <a:pPr indent="-173038">
              <a:lnSpc>
                <a:spcPct val="100000"/>
              </a:lnSpc>
              <a:spcBef>
                <a:spcPts val="0"/>
              </a:spcBef>
            </a:pPr>
            <a:r>
              <a:rPr lang="en-US" sz="2000" dirty="0" smtClean="0"/>
              <a:t>Knowledge Management</a:t>
            </a:r>
          </a:p>
        </p:txBody>
      </p:sp>
      <p:sp>
        <p:nvSpPr>
          <p:cNvPr id="5" name="Content Placeholder 2"/>
          <p:cNvSpPr txBox="1">
            <a:spLocks/>
          </p:cNvSpPr>
          <p:nvPr/>
        </p:nvSpPr>
        <p:spPr>
          <a:xfrm>
            <a:off x="5875763" y="1583270"/>
            <a:ext cx="2946504"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FF4D00"/>
              </a:buClr>
              <a:buFont typeface="Wingdings" charset="2"/>
              <a:buChar char="§"/>
              <a:defRPr sz="3000" b="1" kern="1200">
                <a:solidFill>
                  <a:srgbClr val="565559"/>
                </a:solidFill>
                <a:latin typeface="Arial"/>
                <a:ea typeface="+mn-ea"/>
                <a:cs typeface="Arial"/>
              </a:defRPr>
            </a:lvl1pPr>
            <a:lvl2pPr marL="742950" indent="-285750" algn="l" defTabSz="457200" rtl="0" eaLnBrk="1" latinLnBrk="0" hangingPunct="1">
              <a:spcBef>
                <a:spcPct val="20000"/>
              </a:spcBef>
              <a:buClr>
                <a:srgbClr val="FF4D00"/>
              </a:buClr>
              <a:buFont typeface="Wingdings" charset="2"/>
              <a:buChar char="§"/>
              <a:defRPr sz="2800" kern="1200">
                <a:solidFill>
                  <a:srgbClr val="565559"/>
                </a:solidFill>
                <a:latin typeface="Arial"/>
                <a:ea typeface="+mn-ea"/>
                <a:cs typeface="Arial"/>
              </a:defRPr>
            </a:lvl2pPr>
            <a:lvl3pPr marL="1143000" indent="-228600" algn="l" defTabSz="457200" rtl="0" eaLnBrk="1" latinLnBrk="0" hangingPunct="1">
              <a:spcBef>
                <a:spcPct val="20000"/>
              </a:spcBef>
              <a:buClr>
                <a:srgbClr val="FF4D00"/>
              </a:buClr>
              <a:buFont typeface="Wingdings" charset="2"/>
              <a:buChar char="§"/>
              <a:defRPr sz="2400" kern="1200">
                <a:solidFill>
                  <a:srgbClr val="565559"/>
                </a:solidFill>
                <a:latin typeface="Arial"/>
                <a:ea typeface="+mn-ea"/>
                <a:cs typeface="Arial"/>
              </a:defRPr>
            </a:lvl3pPr>
            <a:lvl4pPr marL="1600200" indent="-228600" algn="l" defTabSz="457200" rtl="0" eaLnBrk="1" latinLnBrk="0" hangingPunct="1">
              <a:spcBef>
                <a:spcPct val="20000"/>
              </a:spcBef>
              <a:buClr>
                <a:srgbClr val="FF4D00"/>
              </a:buClr>
              <a:buFont typeface="Wingdings" charset="2"/>
              <a:buChar char="§"/>
              <a:defRPr sz="2000" kern="1200">
                <a:solidFill>
                  <a:srgbClr val="565559"/>
                </a:solidFill>
                <a:latin typeface="Arial"/>
                <a:ea typeface="+mn-ea"/>
                <a:cs typeface="Arial"/>
              </a:defRPr>
            </a:lvl4pPr>
            <a:lvl5pPr marL="2057400" indent="-228600" algn="l" defTabSz="457200" rtl="0" eaLnBrk="1" latinLnBrk="0" hangingPunct="1">
              <a:spcBef>
                <a:spcPct val="20000"/>
              </a:spcBef>
              <a:buClr>
                <a:srgbClr val="FF4D00"/>
              </a:buClr>
              <a:buFont typeface="Wingdings" charset="2"/>
              <a:buChar char="§"/>
              <a:defRPr sz="2000" kern="1200">
                <a:solidFill>
                  <a:srgbClr val="56555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173038">
              <a:spcBef>
                <a:spcPts val="200"/>
              </a:spcBef>
            </a:pPr>
            <a:r>
              <a:rPr lang="en-US" sz="2000" dirty="0" smtClean="0"/>
              <a:t>Recruitment</a:t>
            </a:r>
            <a:endParaRPr lang="en-US" sz="2000" dirty="0"/>
          </a:p>
          <a:p>
            <a:pPr indent="-173038">
              <a:spcBef>
                <a:spcPts val="200"/>
              </a:spcBef>
            </a:pPr>
            <a:r>
              <a:rPr lang="en-US" sz="2000" dirty="0" smtClean="0"/>
              <a:t>Sales </a:t>
            </a:r>
            <a:r>
              <a:rPr lang="en-US" sz="2000" dirty="0"/>
              <a:t>Enablement</a:t>
            </a:r>
          </a:p>
          <a:p>
            <a:pPr indent="-173038">
              <a:spcBef>
                <a:spcPts val="200"/>
              </a:spcBef>
            </a:pPr>
            <a:r>
              <a:rPr lang="en-US" sz="2000" dirty="0"/>
              <a:t>Strategic Planning</a:t>
            </a:r>
          </a:p>
          <a:p>
            <a:pPr indent="-173038">
              <a:spcBef>
                <a:spcPts val="200"/>
              </a:spcBef>
            </a:pPr>
            <a:r>
              <a:rPr lang="en-US" sz="2000" dirty="0"/>
              <a:t>Succession Planning</a:t>
            </a:r>
          </a:p>
          <a:p>
            <a:pPr indent="-173038">
              <a:spcBef>
                <a:spcPts val="200"/>
              </a:spcBef>
            </a:pPr>
            <a:r>
              <a:rPr lang="en-US" sz="2000" dirty="0" smtClean="0"/>
              <a:t>Talent </a:t>
            </a:r>
            <a:r>
              <a:rPr lang="en-US" sz="2000" dirty="0"/>
              <a:t>Acquisition</a:t>
            </a:r>
          </a:p>
          <a:p>
            <a:pPr indent="-173038">
              <a:spcBef>
                <a:spcPts val="200"/>
              </a:spcBef>
            </a:pPr>
            <a:r>
              <a:rPr lang="en-US" sz="2000" dirty="0"/>
              <a:t>Talent Engagement</a:t>
            </a:r>
          </a:p>
          <a:p>
            <a:pPr indent="-173038">
              <a:spcBef>
                <a:spcPts val="200"/>
              </a:spcBef>
            </a:pPr>
            <a:r>
              <a:rPr lang="en-US" sz="2000" dirty="0"/>
              <a:t>Talent Management</a:t>
            </a:r>
          </a:p>
          <a:p>
            <a:pPr indent="-173038">
              <a:spcBef>
                <a:spcPts val="200"/>
              </a:spcBef>
            </a:pPr>
            <a:r>
              <a:rPr lang="en-US" sz="2000" dirty="0" smtClean="0"/>
              <a:t>Talent Mobility</a:t>
            </a:r>
          </a:p>
          <a:p>
            <a:pPr indent="-173038">
              <a:spcBef>
                <a:spcPts val="200"/>
              </a:spcBef>
            </a:pPr>
            <a:r>
              <a:rPr lang="en-US" sz="2000" dirty="0" smtClean="0"/>
              <a:t>Tuition Assistance</a:t>
            </a:r>
          </a:p>
          <a:p>
            <a:pPr indent="-173038">
              <a:spcBef>
                <a:spcPts val="200"/>
              </a:spcBef>
            </a:pPr>
            <a:r>
              <a:rPr lang="en-US" sz="2000" dirty="0" smtClean="0"/>
              <a:t>Workforce Planning</a:t>
            </a:r>
          </a:p>
        </p:txBody>
      </p:sp>
      <p:sp>
        <p:nvSpPr>
          <p:cNvPr id="6" name="Content Placeholder 2"/>
          <p:cNvSpPr txBox="1">
            <a:spLocks/>
          </p:cNvSpPr>
          <p:nvPr/>
        </p:nvSpPr>
        <p:spPr>
          <a:xfrm>
            <a:off x="3030964" y="1608667"/>
            <a:ext cx="2895598" cy="452596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FF4D00"/>
              </a:buClr>
              <a:buFont typeface="Wingdings" charset="2"/>
              <a:buChar char="§"/>
              <a:defRPr sz="3000" b="1" kern="1200">
                <a:solidFill>
                  <a:srgbClr val="565559"/>
                </a:solidFill>
                <a:latin typeface="Arial"/>
                <a:ea typeface="+mn-ea"/>
                <a:cs typeface="Arial"/>
              </a:defRPr>
            </a:lvl1pPr>
            <a:lvl2pPr marL="742950" indent="-285750" algn="l" defTabSz="457200" rtl="0" eaLnBrk="1" latinLnBrk="0" hangingPunct="1">
              <a:spcBef>
                <a:spcPct val="20000"/>
              </a:spcBef>
              <a:buClr>
                <a:srgbClr val="FF4D00"/>
              </a:buClr>
              <a:buFont typeface="Wingdings" charset="2"/>
              <a:buChar char="§"/>
              <a:defRPr sz="2800" kern="1200">
                <a:solidFill>
                  <a:srgbClr val="565559"/>
                </a:solidFill>
                <a:latin typeface="Arial"/>
                <a:ea typeface="+mn-ea"/>
                <a:cs typeface="Arial"/>
              </a:defRPr>
            </a:lvl2pPr>
            <a:lvl3pPr marL="1143000" indent="-228600" algn="l" defTabSz="457200" rtl="0" eaLnBrk="1" latinLnBrk="0" hangingPunct="1">
              <a:spcBef>
                <a:spcPct val="20000"/>
              </a:spcBef>
              <a:buClr>
                <a:srgbClr val="FF4D00"/>
              </a:buClr>
              <a:buFont typeface="Wingdings" charset="2"/>
              <a:buChar char="§"/>
              <a:defRPr sz="2400" kern="1200">
                <a:solidFill>
                  <a:srgbClr val="565559"/>
                </a:solidFill>
                <a:latin typeface="Arial"/>
                <a:ea typeface="+mn-ea"/>
                <a:cs typeface="Arial"/>
              </a:defRPr>
            </a:lvl3pPr>
            <a:lvl4pPr marL="1600200" indent="-228600" algn="l" defTabSz="457200" rtl="0" eaLnBrk="1" latinLnBrk="0" hangingPunct="1">
              <a:spcBef>
                <a:spcPct val="20000"/>
              </a:spcBef>
              <a:buClr>
                <a:srgbClr val="FF4D00"/>
              </a:buClr>
              <a:buFont typeface="Wingdings" charset="2"/>
              <a:buChar char="§"/>
              <a:defRPr sz="2000" kern="1200">
                <a:solidFill>
                  <a:srgbClr val="565559"/>
                </a:solidFill>
                <a:latin typeface="Arial"/>
                <a:ea typeface="+mn-ea"/>
                <a:cs typeface="Arial"/>
              </a:defRPr>
            </a:lvl4pPr>
            <a:lvl5pPr marL="2057400" indent="-228600" algn="l" defTabSz="457200" rtl="0" eaLnBrk="1" latinLnBrk="0" hangingPunct="1">
              <a:spcBef>
                <a:spcPct val="20000"/>
              </a:spcBef>
              <a:buClr>
                <a:srgbClr val="FF4D00"/>
              </a:buClr>
              <a:buFont typeface="Wingdings" charset="2"/>
              <a:buChar char="§"/>
              <a:defRPr sz="2000" kern="1200">
                <a:solidFill>
                  <a:srgbClr val="56555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173038">
              <a:spcBef>
                <a:spcPts val="200"/>
              </a:spcBef>
            </a:pPr>
            <a:r>
              <a:rPr lang="en-US" sz="2000" dirty="0" smtClean="0"/>
              <a:t>Fostering Innovation</a:t>
            </a:r>
          </a:p>
          <a:p>
            <a:pPr indent="-173038">
              <a:spcBef>
                <a:spcPts val="200"/>
              </a:spcBef>
            </a:pPr>
            <a:r>
              <a:rPr lang="en-US" sz="2000" dirty="0" smtClean="0"/>
              <a:t>Human Capital</a:t>
            </a:r>
          </a:p>
          <a:p>
            <a:pPr indent="-173038">
              <a:spcBef>
                <a:spcPts val="200"/>
              </a:spcBef>
            </a:pPr>
            <a:r>
              <a:rPr lang="en-US" sz="2000" smtClean="0"/>
              <a:t>Job Shadowing</a:t>
            </a:r>
            <a:endParaRPr lang="en-US" sz="2000" dirty="0" smtClean="0"/>
          </a:p>
          <a:p>
            <a:pPr indent="-173038">
              <a:spcBef>
                <a:spcPts val="376"/>
              </a:spcBef>
            </a:pPr>
            <a:r>
              <a:rPr lang="en-US" sz="2000" dirty="0" smtClean="0"/>
              <a:t>Organizational Development</a:t>
            </a:r>
          </a:p>
          <a:p>
            <a:pPr indent="-173038">
              <a:spcBef>
                <a:spcPts val="376"/>
              </a:spcBef>
            </a:pPr>
            <a:r>
              <a:rPr lang="en-US" sz="2000" dirty="0" smtClean="0"/>
              <a:t>Organizational Effectiveness</a:t>
            </a:r>
          </a:p>
          <a:p>
            <a:pPr indent="-173038">
              <a:spcBef>
                <a:spcPts val="376"/>
              </a:spcBef>
            </a:pPr>
            <a:r>
              <a:rPr lang="en-US" sz="2000" dirty="0" smtClean="0"/>
              <a:t>Performance Consulting</a:t>
            </a:r>
          </a:p>
          <a:p>
            <a:pPr indent="-173038">
              <a:spcBef>
                <a:spcPts val="376"/>
              </a:spcBef>
            </a:pPr>
            <a:r>
              <a:rPr lang="en-US" sz="2000" dirty="0"/>
              <a:t>Recognition and Rewards</a:t>
            </a:r>
          </a:p>
          <a:p>
            <a:pPr marL="169862" indent="0">
              <a:spcBef>
                <a:spcPts val="376"/>
              </a:spcBef>
              <a:buNone/>
            </a:pPr>
            <a:endParaRPr lang="en-US" sz="2000" dirty="0" smtClean="0"/>
          </a:p>
        </p:txBody>
      </p:sp>
    </p:spTree>
    <p:extLst>
      <p:ext uri="{BB962C8B-B14F-4D97-AF65-F5344CB8AC3E}">
        <p14:creationId xmlns:p14="http://schemas.microsoft.com/office/powerpoint/2010/main" val="2501919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Talent Development</a:t>
            </a:r>
            <a:endParaRPr lang="en-US" dirty="0"/>
          </a:p>
        </p:txBody>
      </p:sp>
      <p:pic>
        <p:nvPicPr>
          <p:cNvPr id="12" name="Content Placeholder 1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6530" y="1185333"/>
            <a:ext cx="7772400" cy="4737634"/>
          </a:xfr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833" y="5389567"/>
            <a:ext cx="1894114" cy="914400"/>
          </a:xfrm>
          <a:prstGeom prst="rect">
            <a:avLst/>
          </a:prstGeom>
        </p:spPr>
      </p:pic>
    </p:spTree>
    <p:extLst>
      <p:ext uri="{BB962C8B-B14F-4D97-AF65-F5344CB8AC3E}">
        <p14:creationId xmlns:p14="http://schemas.microsoft.com/office/powerpoint/2010/main" val="34553045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825" y="218783"/>
            <a:ext cx="4079923" cy="1143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118" y="1561858"/>
            <a:ext cx="984738" cy="9144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8877" y="1552181"/>
            <a:ext cx="1706881" cy="9144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5560" y="2004620"/>
            <a:ext cx="1029298" cy="9144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45369" y="1831765"/>
            <a:ext cx="663498" cy="68580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84825" y="1860654"/>
            <a:ext cx="540068" cy="685800"/>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00646" y="5263708"/>
            <a:ext cx="3138854" cy="685800"/>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11684" y="4496805"/>
            <a:ext cx="810491" cy="685800"/>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95207" y="2881278"/>
            <a:ext cx="1079500" cy="457200"/>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70724" y="2881483"/>
            <a:ext cx="1064712" cy="4572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58223" y="3583618"/>
            <a:ext cx="864456" cy="685800"/>
          </a:xfrm>
          <a:prstGeom prst="rect">
            <a:avLst/>
          </a:prstGeom>
        </p:spPr>
      </p:pic>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54713" y="3608488"/>
            <a:ext cx="685800" cy="685800"/>
          </a:xfrm>
          <a:prstGeom prst="rect">
            <a:avLst/>
          </a:prstGeom>
        </p:spPr>
      </p:pic>
      <p:pic>
        <p:nvPicPr>
          <p:cNvPr id="5" name="Pictur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83167" y="6572210"/>
            <a:ext cx="571580" cy="571580"/>
          </a:xfrm>
          <a:prstGeom prst="rect">
            <a:avLst/>
          </a:prstGeom>
        </p:spPr>
      </p:pic>
      <p:pic>
        <p:nvPicPr>
          <p:cNvPr id="7" name="Picture 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486319" y="4503311"/>
            <a:ext cx="771633" cy="647790"/>
          </a:xfrm>
          <a:prstGeom prst="rect">
            <a:avLst/>
          </a:prstGeom>
        </p:spPr>
      </p:pic>
      <p:sp>
        <p:nvSpPr>
          <p:cNvPr id="16" name="TextBox 15"/>
          <p:cNvSpPr txBox="1"/>
          <p:nvPr/>
        </p:nvSpPr>
        <p:spPr>
          <a:xfrm>
            <a:off x="-345288" y="5936256"/>
            <a:ext cx="3887272" cy="523220"/>
          </a:xfrm>
          <a:prstGeom prst="rect">
            <a:avLst/>
          </a:prstGeom>
          <a:noFill/>
        </p:spPr>
        <p:txBody>
          <a:bodyPr wrap="square" rtlCol="0">
            <a:spAutoFit/>
          </a:bodyPr>
          <a:lstStyle/>
          <a:p>
            <a:pPr algn="ctr"/>
            <a:r>
              <a:rPr lang="en-US" sz="2800" dirty="0" smtClean="0">
                <a:solidFill>
                  <a:srgbClr val="565559"/>
                </a:solidFill>
                <a:latin typeface="Arial Black" panose="020B0A04020102020204" pitchFamily="34" charset="0"/>
              </a:rPr>
              <a:t>www.td.org</a:t>
            </a:r>
            <a:endParaRPr lang="en-US" sz="2800" dirty="0">
              <a:solidFill>
                <a:srgbClr val="565559"/>
              </a:solidFill>
              <a:latin typeface="Arial Black" panose="020B0A04020102020204" pitchFamily="34" charset="0"/>
            </a:endParaRPr>
          </a:p>
        </p:txBody>
      </p:sp>
      <p:pic>
        <p:nvPicPr>
          <p:cNvPr id="19" name="Picture 1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20109" y="3257257"/>
            <a:ext cx="1097280" cy="813278"/>
          </a:xfrm>
          <a:prstGeom prst="rect">
            <a:avLst/>
          </a:prstGeom>
        </p:spPr>
      </p:pic>
      <p:pic>
        <p:nvPicPr>
          <p:cNvPr id="21" name="Picture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725595" y="4513329"/>
            <a:ext cx="768096" cy="649928"/>
          </a:xfrm>
          <a:prstGeom prst="rect">
            <a:avLst/>
          </a:prstGeom>
        </p:spPr>
      </p:pic>
      <p:pic>
        <p:nvPicPr>
          <p:cNvPr id="22" name="Picture 2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45661" y="4859857"/>
            <a:ext cx="1332203" cy="502920"/>
          </a:xfrm>
          <a:prstGeom prst="rect">
            <a:avLst/>
          </a:prstGeom>
        </p:spPr>
      </p:pic>
      <p:pic>
        <p:nvPicPr>
          <p:cNvPr id="8" name="Picture 7"/>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28187" y="4513686"/>
            <a:ext cx="767265" cy="649224"/>
          </a:xfrm>
          <a:prstGeom prst="rect">
            <a:avLst/>
          </a:prstGeom>
        </p:spPr>
      </p:pic>
      <p:pic>
        <p:nvPicPr>
          <p:cNvPr id="23" name="Picture 2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563838" y="6051106"/>
            <a:ext cx="2139616" cy="502920"/>
          </a:xfrm>
          <a:prstGeom prst="rect">
            <a:avLst/>
          </a:prstGeom>
        </p:spPr>
      </p:pic>
      <p:pic>
        <p:nvPicPr>
          <p:cNvPr id="24" name="Picture 2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85172" y="239598"/>
            <a:ext cx="1524000" cy="914400"/>
          </a:xfrm>
          <a:prstGeom prst="rect">
            <a:avLst/>
          </a:prstGeom>
        </p:spPr>
      </p:pic>
      <p:pic>
        <p:nvPicPr>
          <p:cNvPr id="11" name="Picture 10"/>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139140" y="252051"/>
            <a:ext cx="1796527" cy="914400"/>
          </a:xfrm>
          <a:prstGeom prst="rect">
            <a:avLst/>
          </a:prstGeom>
        </p:spPr>
      </p:pic>
      <p:pic>
        <p:nvPicPr>
          <p:cNvPr id="25" name="Picture 2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85172" y="3604782"/>
            <a:ext cx="1048774" cy="914400"/>
          </a:xfrm>
          <a:prstGeom prst="rect">
            <a:avLst/>
          </a:prstGeom>
        </p:spPr>
      </p:pic>
      <p:pic>
        <p:nvPicPr>
          <p:cNvPr id="26" name="Picture 25"/>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884107" y="3892488"/>
            <a:ext cx="1051560" cy="388728"/>
          </a:xfrm>
          <a:prstGeom prst="rect">
            <a:avLst/>
          </a:prstGeom>
        </p:spPr>
      </p:pic>
      <p:pic>
        <p:nvPicPr>
          <p:cNvPr id="27" name="Picture 26"/>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018548" y="4908461"/>
            <a:ext cx="1417320" cy="403090"/>
          </a:xfrm>
          <a:prstGeom prst="rect">
            <a:avLst/>
          </a:prstGeom>
        </p:spPr>
      </p:pic>
      <p:pic>
        <p:nvPicPr>
          <p:cNvPr id="28" name="Picture 27"/>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42019" y="4863301"/>
            <a:ext cx="1416923" cy="548640"/>
          </a:xfrm>
          <a:prstGeom prst="rect">
            <a:avLst/>
          </a:prstGeom>
        </p:spPr>
      </p:pic>
    </p:spTree>
    <p:extLst>
      <p:ext uri="{BB962C8B-B14F-4D97-AF65-F5344CB8AC3E}">
        <p14:creationId xmlns:p14="http://schemas.microsoft.com/office/powerpoint/2010/main" val="2835087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200" b="1" dirty="0" smtClean="0">
                <a:solidFill>
                  <a:srgbClr val="E02609"/>
                </a:solidFill>
                <a:latin typeface="Arial Black" panose="020B0A04020102020204" pitchFamily="34" charset="0"/>
              </a:rPr>
              <a:t>ATD Communities of Practice</a:t>
            </a:r>
            <a:endParaRPr lang="en-US" sz="4200" b="1" dirty="0">
              <a:solidFill>
                <a:srgbClr val="E02609"/>
              </a:solidFill>
              <a:latin typeface="Arial Black" panose="020B0A04020102020204" pitchFamily="34" charset="0"/>
            </a:endParaRPr>
          </a:p>
        </p:txBody>
      </p:sp>
      <p:pic>
        <p:nvPicPr>
          <p:cNvPr id="1027" name="Picture 3" descr="C:\Users\emurphy\AppData\Local\Microsoft\Windows\Temporary Internet Files\Content.IE5\TOGPZHOJ\MC91021588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878" y="2813216"/>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925" y="1893645"/>
            <a:ext cx="3200400" cy="699247"/>
          </a:xfrm>
          <a:prstGeom prst="rect">
            <a:avLst/>
          </a:prstGeom>
        </p:spPr>
      </p:pic>
      <p:sp>
        <p:nvSpPr>
          <p:cNvPr id="6" name="Content Placeholder 2"/>
          <p:cNvSpPr txBox="1">
            <a:spLocks/>
          </p:cNvSpPr>
          <p:nvPr/>
        </p:nvSpPr>
        <p:spPr>
          <a:xfrm>
            <a:off x="4008787" y="1536906"/>
            <a:ext cx="8229600" cy="4525963"/>
          </a:xfrm>
          <a:prstGeom prst="rect">
            <a:avLst/>
          </a:prstGeom>
        </p:spPr>
        <p:txBody>
          <a:bodyPr/>
          <a:lstStyle>
            <a:lvl1pPr marL="342900" indent="-342900" algn="l" defTabSz="457200" rtl="0" eaLnBrk="1" latinLnBrk="0" hangingPunct="1">
              <a:spcBef>
                <a:spcPct val="20000"/>
              </a:spcBef>
              <a:buClr>
                <a:srgbClr val="FF4D00"/>
              </a:buClr>
              <a:buFont typeface="Wingdings" charset="2"/>
              <a:buChar char="§"/>
              <a:defRPr sz="3200" kern="1200">
                <a:solidFill>
                  <a:srgbClr val="565559"/>
                </a:solidFill>
                <a:latin typeface="Arial"/>
                <a:ea typeface="+mn-ea"/>
                <a:cs typeface="Arial"/>
              </a:defRPr>
            </a:lvl1pPr>
            <a:lvl2pPr marL="742950" indent="-285750" algn="l" defTabSz="457200" rtl="0" eaLnBrk="1" latinLnBrk="0" hangingPunct="1">
              <a:spcBef>
                <a:spcPct val="20000"/>
              </a:spcBef>
              <a:buClr>
                <a:srgbClr val="FF4D00"/>
              </a:buClr>
              <a:buFont typeface="Wingdings" charset="2"/>
              <a:buChar char="§"/>
              <a:defRPr sz="2800" kern="1200">
                <a:solidFill>
                  <a:srgbClr val="565559"/>
                </a:solidFill>
                <a:latin typeface="Arial"/>
                <a:ea typeface="+mn-ea"/>
                <a:cs typeface="Arial"/>
              </a:defRPr>
            </a:lvl2pPr>
            <a:lvl3pPr marL="1143000" indent="-228600" algn="l" defTabSz="457200" rtl="0" eaLnBrk="1" latinLnBrk="0" hangingPunct="1">
              <a:spcBef>
                <a:spcPct val="20000"/>
              </a:spcBef>
              <a:buClr>
                <a:srgbClr val="FF4D00"/>
              </a:buClr>
              <a:buFont typeface="Wingdings" charset="2"/>
              <a:buChar char="§"/>
              <a:defRPr sz="2400" kern="1200">
                <a:solidFill>
                  <a:srgbClr val="565559"/>
                </a:solidFill>
                <a:latin typeface="Arial"/>
                <a:ea typeface="+mn-ea"/>
                <a:cs typeface="Arial"/>
              </a:defRPr>
            </a:lvl3pPr>
            <a:lvl4pPr marL="1600200" indent="-228600" algn="l" defTabSz="457200" rtl="0" eaLnBrk="1" latinLnBrk="0" hangingPunct="1">
              <a:spcBef>
                <a:spcPct val="20000"/>
              </a:spcBef>
              <a:buClr>
                <a:srgbClr val="FF4D00"/>
              </a:buClr>
              <a:buFont typeface="Wingdings" charset="2"/>
              <a:buChar char="§"/>
              <a:defRPr sz="2000" kern="1200">
                <a:solidFill>
                  <a:srgbClr val="565559"/>
                </a:solidFill>
                <a:latin typeface="Arial"/>
                <a:ea typeface="+mn-ea"/>
                <a:cs typeface="Arial"/>
              </a:defRPr>
            </a:lvl4pPr>
            <a:lvl5pPr marL="2057400" indent="-228600" algn="l" defTabSz="457200" rtl="0" eaLnBrk="1" latinLnBrk="0" hangingPunct="1">
              <a:spcBef>
                <a:spcPct val="20000"/>
              </a:spcBef>
              <a:buClr>
                <a:srgbClr val="FF4D00"/>
              </a:buClr>
              <a:buFont typeface="Wingdings" charset="2"/>
              <a:buChar char="§"/>
              <a:defRPr sz="2000" kern="1200">
                <a:solidFill>
                  <a:srgbClr val="56555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2400" b="1" dirty="0" smtClean="0"/>
              <a:t>Career Development</a:t>
            </a:r>
          </a:p>
          <a:p>
            <a:pPr>
              <a:spcBef>
                <a:spcPts val="0"/>
              </a:spcBef>
            </a:pPr>
            <a:r>
              <a:rPr lang="en-US" sz="2400" b="1" dirty="0" smtClean="0"/>
              <a:t>Global HRD</a:t>
            </a:r>
          </a:p>
          <a:p>
            <a:pPr>
              <a:spcBef>
                <a:spcPts val="0"/>
              </a:spcBef>
            </a:pPr>
            <a:r>
              <a:rPr lang="en-US" sz="2400" b="1" dirty="0" smtClean="0"/>
              <a:t>Government</a:t>
            </a:r>
          </a:p>
          <a:p>
            <a:pPr>
              <a:spcBef>
                <a:spcPts val="0"/>
              </a:spcBef>
            </a:pPr>
            <a:r>
              <a:rPr lang="en-US" sz="2400" b="1" dirty="0" smtClean="0"/>
              <a:t>Healthcare</a:t>
            </a:r>
          </a:p>
          <a:p>
            <a:pPr>
              <a:spcBef>
                <a:spcPts val="0"/>
              </a:spcBef>
            </a:pPr>
            <a:r>
              <a:rPr lang="en-US" sz="2400" b="1" dirty="0" smtClean="0"/>
              <a:t>Human Capital</a:t>
            </a:r>
          </a:p>
          <a:p>
            <a:pPr>
              <a:spcBef>
                <a:spcPts val="0"/>
              </a:spcBef>
            </a:pPr>
            <a:r>
              <a:rPr lang="en-US" sz="2400" b="1" dirty="0" smtClean="0"/>
              <a:t>Learning &amp; Development</a:t>
            </a:r>
          </a:p>
          <a:p>
            <a:pPr>
              <a:spcBef>
                <a:spcPts val="0"/>
              </a:spcBef>
            </a:pPr>
            <a:r>
              <a:rPr lang="en-US" sz="2400" b="1" dirty="0" smtClean="0"/>
              <a:t>Learning Technologies</a:t>
            </a:r>
          </a:p>
          <a:p>
            <a:pPr>
              <a:spcBef>
                <a:spcPts val="0"/>
              </a:spcBef>
            </a:pPr>
            <a:r>
              <a:rPr lang="en-US" sz="2400" b="1" dirty="0" smtClean="0"/>
              <a:t>Management</a:t>
            </a:r>
          </a:p>
          <a:p>
            <a:pPr>
              <a:spcBef>
                <a:spcPts val="0"/>
              </a:spcBef>
            </a:pPr>
            <a:r>
              <a:rPr lang="en-US" sz="2400" b="1" dirty="0" smtClean="0"/>
              <a:t>Sales Enablement</a:t>
            </a:r>
          </a:p>
          <a:p>
            <a:pPr>
              <a:spcBef>
                <a:spcPts val="0"/>
              </a:spcBef>
            </a:pPr>
            <a:r>
              <a:rPr lang="en-US" sz="2400" b="1" dirty="0" smtClean="0"/>
              <a:t>Science of Learning</a:t>
            </a:r>
          </a:p>
          <a:p>
            <a:pPr>
              <a:spcBef>
                <a:spcPts val="0"/>
              </a:spcBef>
            </a:pPr>
            <a:r>
              <a:rPr lang="en-US" sz="2400" b="1" dirty="0" smtClean="0"/>
              <a:t>Senior Leaders &amp; Executives</a:t>
            </a:r>
            <a:endParaRPr lang="en-US" sz="2400" b="1" dirty="0"/>
          </a:p>
        </p:txBody>
      </p:sp>
    </p:spTree>
    <p:extLst>
      <p:ext uri="{BB962C8B-B14F-4D97-AF65-F5344CB8AC3E}">
        <p14:creationId xmlns:p14="http://schemas.microsoft.com/office/powerpoint/2010/main" val="905863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42609"/>
                </a:solidFill>
                <a:latin typeface="Arial Black" panose="020B0A04020102020204" pitchFamily="34" charset="0"/>
              </a:rPr>
              <a:t>ATD Publications</a:t>
            </a:r>
            <a:endParaRPr lang="en-US" dirty="0">
              <a:solidFill>
                <a:srgbClr val="F42609"/>
              </a:solidFill>
              <a:latin typeface="Arial Black" panose="020B0A040201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00000">
            <a:off x="878227" y="1678520"/>
            <a:ext cx="1828800" cy="240697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0000">
            <a:off x="5695285" y="1417638"/>
            <a:ext cx="2743200" cy="2286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2494" y="4567621"/>
            <a:ext cx="2743200" cy="121920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8993" y="3406506"/>
            <a:ext cx="1613647" cy="685800"/>
          </a:xfrm>
          <a:prstGeom prst="rect">
            <a:avLst/>
          </a:prstGeom>
        </p:spPr>
      </p:pic>
    </p:spTree>
    <p:extLst>
      <p:ext uri="{BB962C8B-B14F-4D97-AF65-F5344CB8AC3E}">
        <p14:creationId xmlns:p14="http://schemas.microsoft.com/office/powerpoint/2010/main" val="19020530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ATD Digital Resources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302" y="2146865"/>
            <a:ext cx="2057400" cy="16322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4291" y="1934265"/>
            <a:ext cx="2057400" cy="20574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6237" y="3991665"/>
            <a:ext cx="2286000" cy="1694330"/>
          </a:xfrm>
          <a:prstGeom prst="rect">
            <a:avLst/>
          </a:prstGeom>
        </p:spPr>
      </p:pic>
    </p:spTree>
    <p:extLst>
      <p:ext uri="{BB962C8B-B14F-4D97-AF65-F5344CB8AC3E}">
        <p14:creationId xmlns:p14="http://schemas.microsoft.com/office/powerpoint/2010/main" val="34919266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ATD Digital Resources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743" y="2964707"/>
            <a:ext cx="2286000" cy="96818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9958" y="1983072"/>
            <a:ext cx="2286000" cy="98163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6453" y="3932895"/>
            <a:ext cx="1828800" cy="1828800"/>
          </a:xfrm>
          <a:prstGeom prst="rect">
            <a:avLst/>
          </a:prstGeom>
        </p:spPr>
      </p:pic>
    </p:spTree>
    <p:extLst>
      <p:ext uri="{BB962C8B-B14F-4D97-AF65-F5344CB8AC3E}">
        <p14:creationId xmlns:p14="http://schemas.microsoft.com/office/powerpoint/2010/main" val="29639432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ATD Research</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69" y="3737427"/>
            <a:ext cx="1828800" cy="169817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00000">
            <a:off x="6380788" y="1622123"/>
            <a:ext cx="2286000" cy="295656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00000">
            <a:off x="507044" y="1625778"/>
            <a:ext cx="2271934" cy="2953512"/>
          </a:xfrm>
          <a:prstGeom prst="rect">
            <a:avLst/>
          </a:prstGeom>
        </p:spPr>
      </p:pic>
    </p:spTree>
    <p:extLst>
      <p:ext uri="{BB962C8B-B14F-4D97-AF65-F5344CB8AC3E}">
        <p14:creationId xmlns:p14="http://schemas.microsoft.com/office/powerpoint/2010/main" val="18272219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ATD Public Policy</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7236" y="1805434"/>
            <a:ext cx="1767525" cy="2286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2187" y="4511643"/>
            <a:ext cx="4619625" cy="1085850"/>
          </a:xfrm>
          <a:prstGeom prst="rect">
            <a:avLst/>
          </a:prstGeom>
        </p:spPr>
      </p:pic>
    </p:spTree>
    <p:extLst>
      <p:ext uri="{BB962C8B-B14F-4D97-AF65-F5344CB8AC3E}">
        <p14:creationId xmlns:p14="http://schemas.microsoft.com/office/powerpoint/2010/main" val="13282972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Onboarding</a:t>
            </a:r>
            <a:endParaRPr lang="en-US" dirty="0"/>
          </a:p>
        </p:txBody>
      </p:sp>
      <p:sp>
        <p:nvSpPr>
          <p:cNvPr id="3" name="Content Placeholder 2"/>
          <p:cNvSpPr>
            <a:spLocks noGrp="1"/>
          </p:cNvSpPr>
          <p:nvPr>
            <p:ph idx="1"/>
          </p:nvPr>
        </p:nvSpPr>
        <p:spPr/>
        <p:txBody>
          <a:bodyPr>
            <a:normAutofit/>
          </a:bodyPr>
          <a:lstStyle/>
          <a:p>
            <a:r>
              <a:rPr lang="en-US" sz="2400" dirty="0" smtClean="0"/>
              <a:t>Acquire knowledge about organization, its inner workings</a:t>
            </a:r>
          </a:p>
          <a:p>
            <a:r>
              <a:rPr lang="en-US" sz="2400" dirty="0" smtClean="0"/>
              <a:t>Learn to understand your role as a leadership team member</a:t>
            </a:r>
          </a:p>
          <a:p>
            <a:r>
              <a:rPr lang="en-US" sz="2400" dirty="0" smtClean="0"/>
              <a:t>Clarifying expectations</a:t>
            </a:r>
          </a:p>
          <a:p>
            <a:r>
              <a:rPr lang="en-US" sz="2400" dirty="0" smtClean="0"/>
              <a:t>Help to become effective organization leadership team members</a:t>
            </a:r>
            <a:endParaRPr lang="en-US" sz="2400" dirty="0"/>
          </a:p>
        </p:txBody>
      </p:sp>
      <p:sp>
        <p:nvSpPr>
          <p:cNvPr id="4" name="TextBox 3"/>
          <p:cNvSpPr txBox="1"/>
          <p:nvPr/>
        </p:nvSpPr>
        <p:spPr>
          <a:xfrm>
            <a:off x="199502" y="5842428"/>
            <a:ext cx="6714769" cy="769441"/>
          </a:xfrm>
          <a:prstGeom prst="rect">
            <a:avLst/>
          </a:prstGeom>
          <a:noFill/>
        </p:spPr>
        <p:txBody>
          <a:bodyPr wrap="square" rtlCol="0">
            <a:spAutoFit/>
          </a:bodyPr>
          <a:lstStyle/>
          <a:p>
            <a:endParaRPr lang="en-US" sz="2200" b="1" dirty="0" smtClean="0">
              <a:solidFill>
                <a:srgbClr val="F42609"/>
              </a:solidFill>
              <a:latin typeface="Arial" panose="020B0604020202020204" pitchFamily="34" charset="0"/>
              <a:cs typeface="Arial" panose="020B0604020202020204" pitchFamily="34" charset="0"/>
            </a:endParaRPr>
          </a:p>
          <a:p>
            <a:r>
              <a:rPr lang="en-US" sz="2200" b="1" dirty="0" smtClean="0">
                <a:solidFill>
                  <a:srgbClr val="F42609"/>
                </a:solidFill>
                <a:latin typeface="Arial" panose="020B0604020202020204" pitchFamily="34" charset="0"/>
                <a:cs typeface="Arial" panose="020B0604020202020204" pitchFamily="34" charset="0"/>
              </a:rPr>
              <a:t>Leadership Team Onboarding</a:t>
            </a:r>
            <a:endParaRPr lang="en-US" dirty="0"/>
          </a:p>
        </p:txBody>
      </p:sp>
    </p:spTree>
    <p:extLst>
      <p:ext uri="{BB962C8B-B14F-4D97-AF65-F5344CB8AC3E}">
        <p14:creationId xmlns:p14="http://schemas.microsoft.com/office/powerpoint/2010/main" val="37635537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ATD Education</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904" y="1678569"/>
            <a:ext cx="1371600" cy="11684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0111" y="1696118"/>
            <a:ext cx="1371600" cy="115146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5801" y="3795590"/>
            <a:ext cx="1371600" cy="1160585"/>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11596" r="11062"/>
          <a:stretch/>
        </p:blipFill>
        <p:spPr>
          <a:xfrm>
            <a:off x="3654326" y="1536902"/>
            <a:ext cx="1828800" cy="2364532"/>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90811" y="3827946"/>
            <a:ext cx="1371600" cy="1160585"/>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88576" y="4781284"/>
            <a:ext cx="2560321" cy="1371600"/>
          </a:xfrm>
          <a:prstGeom prst="rect">
            <a:avLst/>
          </a:prstGeom>
        </p:spPr>
      </p:pic>
    </p:spTree>
    <p:extLst>
      <p:ext uri="{BB962C8B-B14F-4D97-AF65-F5344CB8AC3E}">
        <p14:creationId xmlns:p14="http://schemas.microsoft.com/office/powerpoint/2010/main" val="603293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ATD Conferences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5143" y="3911532"/>
            <a:ext cx="4114800" cy="116485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534" y="1889829"/>
            <a:ext cx="3657600" cy="1416242"/>
          </a:xfrm>
          <a:prstGeom prst="rect">
            <a:avLst/>
          </a:prstGeom>
        </p:spPr>
      </p:pic>
    </p:spTree>
    <p:extLst>
      <p:ext uri="{BB962C8B-B14F-4D97-AF65-F5344CB8AC3E}">
        <p14:creationId xmlns:p14="http://schemas.microsoft.com/office/powerpoint/2010/main" val="503626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ATD Competency Model</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264" y="1325220"/>
            <a:ext cx="5243871" cy="4572000"/>
          </a:xfrm>
          <a:prstGeom prst="rect">
            <a:avLst/>
          </a:prstGeom>
        </p:spPr>
      </p:pic>
      <p:sp>
        <p:nvSpPr>
          <p:cNvPr id="7" name="TextBox 6"/>
          <p:cNvSpPr txBox="1"/>
          <p:nvPr/>
        </p:nvSpPr>
        <p:spPr>
          <a:xfrm>
            <a:off x="5499550" y="2899160"/>
            <a:ext cx="2770705" cy="307777"/>
          </a:xfrm>
          <a:prstGeom prst="rect">
            <a:avLst/>
          </a:prstGeom>
          <a:noFill/>
        </p:spPr>
        <p:txBody>
          <a:bodyPr wrap="square" rtlCol="0">
            <a:spAutoFit/>
          </a:bodyPr>
          <a:lstStyle/>
          <a:p>
            <a:pPr algn="ctr"/>
            <a:r>
              <a:rPr lang="en-US" sz="1400" b="1" dirty="0" smtClean="0">
                <a:solidFill>
                  <a:srgbClr val="FFB700"/>
                </a:solidFill>
                <a:latin typeface="Arial Black" panose="020B0A04020102020204" pitchFamily="34" charset="0"/>
                <a:cs typeface="Arial" panose="020B0604020202020204" pitchFamily="34" charset="0"/>
              </a:rPr>
              <a:t>* CNY ATD has 6 CPLPs *</a:t>
            </a:r>
            <a:endParaRPr lang="en-US" sz="1400" b="1" dirty="0">
              <a:solidFill>
                <a:srgbClr val="FFB700"/>
              </a:solidFill>
              <a:latin typeface="Arial Black" panose="020B0A04020102020204" pitchFamily="34" charset="0"/>
              <a:cs typeface="Arial" panose="020B06040202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5825" y="1502832"/>
            <a:ext cx="2286000" cy="139538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3797" y="4713281"/>
            <a:ext cx="2010056" cy="74305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8182" y="3282227"/>
            <a:ext cx="2286000" cy="1163533"/>
          </a:xfrm>
          <a:prstGeom prst="rect">
            <a:avLst/>
          </a:prstGeom>
        </p:spPr>
      </p:pic>
    </p:spTree>
    <p:extLst>
      <p:ext uri="{BB962C8B-B14F-4D97-AF65-F5344CB8AC3E}">
        <p14:creationId xmlns:p14="http://schemas.microsoft.com/office/powerpoint/2010/main" val="2813721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ATD Members/Affiliates</a:t>
            </a:r>
            <a:endParaRPr lang="en-US" dirty="0"/>
          </a:p>
        </p:txBody>
      </p:sp>
      <p:sp>
        <p:nvSpPr>
          <p:cNvPr id="3" name="Content Placeholder 2"/>
          <p:cNvSpPr>
            <a:spLocks noGrp="1"/>
          </p:cNvSpPr>
          <p:nvPr>
            <p:ph idx="1"/>
          </p:nvPr>
        </p:nvSpPr>
        <p:spPr/>
        <p:txBody>
          <a:bodyPr>
            <a:normAutofit lnSpcReduction="10000"/>
          </a:bodyPr>
          <a:lstStyle/>
          <a:p>
            <a:r>
              <a:rPr lang="en-US" b="1" dirty="0" smtClean="0"/>
              <a:t>Members </a:t>
            </a:r>
          </a:p>
          <a:p>
            <a:pPr lvl="1"/>
            <a:r>
              <a:rPr lang="en-US" dirty="0" smtClean="0"/>
              <a:t>120 Countries</a:t>
            </a:r>
          </a:p>
          <a:p>
            <a:pPr lvl="1"/>
            <a:r>
              <a:rPr lang="en-US" dirty="0" smtClean="0"/>
              <a:t>Public and private organizations</a:t>
            </a:r>
          </a:p>
          <a:p>
            <a:pPr lvl="1"/>
            <a:r>
              <a:rPr lang="en-US" dirty="0" smtClean="0"/>
              <a:t>Every industry sector</a:t>
            </a:r>
          </a:p>
          <a:p>
            <a:r>
              <a:rPr lang="en-US" b="1" dirty="0" smtClean="0"/>
              <a:t>Affiliates</a:t>
            </a:r>
          </a:p>
          <a:p>
            <a:pPr lvl="1"/>
            <a:r>
              <a:rPr lang="en-US" dirty="0" smtClean="0"/>
              <a:t>125 Chapters</a:t>
            </a:r>
          </a:p>
          <a:p>
            <a:pPr lvl="1"/>
            <a:r>
              <a:rPr lang="en-US" dirty="0" smtClean="0"/>
              <a:t>International strategic partners</a:t>
            </a:r>
          </a:p>
          <a:p>
            <a:pPr lvl="1"/>
            <a:r>
              <a:rPr lang="en-US" dirty="0" smtClean="0"/>
              <a:t>Global member networks</a:t>
            </a:r>
            <a:endParaRPr lang="en-US" dirty="0"/>
          </a:p>
        </p:txBody>
      </p:sp>
    </p:spTree>
    <p:extLst>
      <p:ext uri="{BB962C8B-B14F-4D97-AF65-F5344CB8AC3E}">
        <p14:creationId xmlns:p14="http://schemas.microsoft.com/office/powerpoint/2010/main" val="2877449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p:cNvSpPr>
            <a:spLocks noGrp="1" noChangeArrowheads="1"/>
          </p:cNvSpPr>
          <p:nvPr>
            <p:ph type="subTitle" idx="1"/>
          </p:nvPr>
        </p:nvSpPr>
        <p:spPr>
          <a:xfrm>
            <a:off x="0" y="2249560"/>
            <a:ext cx="9144000" cy="3569364"/>
          </a:xfrm>
        </p:spPr>
        <p:txBody>
          <a:bodyPr>
            <a:normAutofit fontScale="92500" lnSpcReduction="10000"/>
          </a:bodyPr>
          <a:lstStyle/>
          <a:p>
            <a:pPr marL="914400" lvl="1" indent="-457200" algn="l">
              <a:lnSpc>
                <a:spcPct val="120000"/>
              </a:lnSpc>
              <a:spcBef>
                <a:spcPts val="0"/>
              </a:spcBef>
              <a:buFont typeface="Wingdings" panose="05000000000000000000" pitchFamily="2" charset="2"/>
              <a:buChar char="§"/>
              <a:defRPr/>
            </a:pPr>
            <a:r>
              <a:rPr lang="en-US" sz="3000" b="1" dirty="0">
                <a:solidFill>
                  <a:srgbClr val="565559"/>
                </a:solidFill>
              </a:rPr>
              <a:t>L</a:t>
            </a:r>
            <a:r>
              <a:rPr lang="en-US" sz="3000" b="1" dirty="0" smtClean="0">
                <a:solidFill>
                  <a:srgbClr val="565559"/>
                </a:solidFill>
              </a:rPr>
              <a:t>ocal </a:t>
            </a:r>
            <a:r>
              <a:rPr lang="en-US" sz="3000" b="1" dirty="0">
                <a:solidFill>
                  <a:srgbClr val="565559"/>
                </a:solidFill>
              </a:rPr>
              <a:t>affiliate chapter of Association for </a:t>
            </a:r>
            <a:r>
              <a:rPr lang="en-US" sz="3000" b="1" dirty="0" smtClean="0">
                <a:solidFill>
                  <a:srgbClr val="565559"/>
                </a:solidFill>
              </a:rPr>
              <a:t>    Talent </a:t>
            </a:r>
            <a:r>
              <a:rPr lang="en-US" sz="3000" b="1" dirty="0">
                <a:solidFill>
                  <a:srgbClr val="565559"/>
                </a:solidFill>
              </a:rPr>
              <a:t>Development (</a:t>
            </a:r>
            <a:r>
              <a:rPr lang="en-US" sz="3000" b="1" dirty="0" smtClean="0">
                <a:solidFill>
                  <a:srgbClr val="565559"/>
                </a:solidFill>
              </a:rPr>
              <a:t>ATD)</a:t>
            </a:r>
          </a:p>
          <a:p>
            <a:pPr marL="914400" lvl="1" indent="-457200" algn="l">
              <a:lnSpc>
                <a:spcPct val="120000"/>
              </a:lnSpc>
              <a:spcBef>
                <a:spcPts val="0"/>
              </a:spcBef>
              <a:buFont typeface="Wingdings" panose="05000000000000000000" pitchFamily="2" charset="2"/>
              <a:buChar char="§"/>
              <a:defRPr/>
            </a:pPr>
            <a:r>
              <a:rPr lang="en-US" sz="3000" b="1" dirty="0" smtClean="0">
                <a:solidFill>
                  <a:srgbClr val="565559"/>
                </a:solidFill>
              </a:rPr>
              <a:t>Covering 16+ </a:t>
            </a:r>
            <a:r>
              <a:rPr lang="en-US" sz="3000" b="1" dirty="0">
                <a:solidFill>
                  <a:srgbClr val="565559"/>
                </a:solidFill>
              </a:rPr>
              <a:t>counties from the Canadian border to the Pennsylvanian border in the central area of New York </a:t>
            </a:r>
            <a:r>
              <a:rPr lang="en-US" sz="3000" b="1" dirty="0" smtClean="0">
                <a:solidFill>
                  <a:srgbClr val="565559"/>
                </a:solidFill>
              </a:rPr>
              <a:t>State</a:t>
            </a:r>
          </a:p>
          <a:p>
            <a:pPr marL="914400" lvl="1" indent="-457200" algn="l">
              <a:lnSpc>
                <a:spcPct val="120000"/>
              </a:lnSpc>
              <a:spcBef>
                <a:spcPts val="0"/>
              </a:spcBef>
              <a:buFont typeface="Wingdings" panose="05000000000000000000" pitchFamily="2" charset="2"/>
              <a:buChar char="§"/>
              <a:defRPr/>
            </a:pPr>
            <a:r>
              <a:rPr lang="en-US" sz="3000" b="1" dirty="0" smtClean="0">
                <a:solidFill>
                  <a:srgbClr val="565559"/>
                </a:solidFill>
              </a:rPr>
              <a:t>Award winning, nationally recognized</a:t>
            </a:r>
          </a:p>
          <a:p>
            <a:pPr marL="914400" lvl="1" indent="-457200" algn="l">
              <a:lnSpc>
                <a:spcPct val="120000"/>
              </a:lnSpc>
              <a:spcBef>
                <a:spcPts val="0"/>
              </a:spcBef>
              <a:buFont typeface="Wingdings" panose="05000000000000000000" pitchFamily="2" charset="2"/>
              <a:buChar char="§"/>
              <a:defRPr/>
            </a:pPr>
            <a:r>
              <a:rPr lang="en-US" sz="3000" b="1" dirty="0">
                <a:solidFill>
                  <a:srgbClr val="565559"/>
                </a:solidFill>
              </a:rPr>
              <a:t>Celebrating 45 years in 2017 </a:t>
            </a:r>
          </a:p>
          <a:p>
            <a:pPr marL="914400" lvl="1" indent="-457200" algn="l">
              <a:lnSpc>
                <a:spcPct val="120000"/>
              </a:lnSpc>
              <a:spcBef>
                <a:spcPts val="0"/>
              </a:spcBef>
              <a:buFont typeface="Wingdings" panose="05000000000000000000" pitchFamily="2" charset="2"/>
              <a:buChar char="§"/>
              <a:defRPr/>
            </a:pPr>
            <a:endParaRPr lang="en-US" sz="3000" b="1" dirty="0" smtClean="0">
              <a:solidFill>
                <a:srgbClr val="FF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1444" y="446204"/>
            <a:ext cx="5486400" cy="146304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8879" y="5818924"/>
            <a:ext cx="1562792" cy="777240"/>
          </a:xfrm>
          <a:prstGeom prst="rect">
            <a:avLst/>
          </a:prstGeom>
        </p:spPr>
      </p:pic>
    </p:spTree>
    <p:extLst>
      <p:ext uri="{BB962C8B-B14F-4D97-AF65-F5344CB8AC3E}">
        <p14:creationId xmlns:p14="http://schemas.microsoft.com/office/powerpoint/2010/main" val="39474015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p:cNvSpPr>
            <a:spLocks noGrp="1" noChangeArrowheads="1"/>
          </p:cNvSpPr>
          <p:nvPr>
            <p:ph type="subTitle" idx="1"/>
          </p:nvPr>
        </p:nvSpPr>
        <p:spPr>
          <a:xfrm>
            <a:off x="0" y="2448340"/>
            <a:ext cx="9144000" cy="3515138"/>
          </a:xfrm>
        </p:spPr>
        <p:txBody>
          <a:bodyPr>
            <a:normAutofit fontScale="40000" lnSpcReduction="20000"/>
          </a:bodyPr>
          <a:lstStyle/>
          <a:p>
            <a:pPr>
              <a:lnSpc>
                <a:spcPct val="120000"/>
              </a:lnSpc>
              <a:defRPr/>
            </a:pPr>
            <a:r>
              <a:rPr lang="en-US" sz="13000" b="1" dirty="0" smtClean="0">
                <a:solidFill>
                  <a:srgbClr val="E02609"/>
                </a:solidFill>
                <a:latin typeface="Arial Black" charset="0"/>
              </a:rPr>
              <a:t>Purpose</a:t>
            </a:r>
            <a:endParaRPr lang="en-US" sz="13000" b="1" dirty="0" smtClean="0">
              <a:solidFill>
                <a:srgbClr val="E02609"/>
              </a:solidFill>
              <a:latin typeface="Arial" pitchFamily="34" charset="0"/>
              <a:cs typeface="Arial" pitchFamily="34" charset="0"/>
            </a:endParaRPr>
          </a:p>
          <a:p>
            <a:pPr>
              <a:lnSpc>
                <a:spcPct val="120000"/>
              </a:lnSpc>
              <a:defRPr/>
            </a:pPr>
            <a:r>
              <a:rPr lang="en-US" sz="4000" b="1" dirty="0" smtClean="0">
                <a:solidFill>
                  <a:srgbClr val="00B050"/>
                </a:solidFill>
                <a:latin typeface="Arial" pitchFamily="34" charset="0"/>
                <a:cs typeface="Arial" pitchFamily="34" charset="0"/>
              </a:rPr>
              <a:t>    </a:t>
            </a:r>
          </a:p>
          <a:p>
            <a:pPr>
              <a:lnSpc>
                <a:spcPct val="120000"/>
              </a:lnSpc>
              <a:spcBef>
                <a:spcPts val="0"/>
              </a:spcBef>
              <a:defRPr/>
            </a:pPr>
            <a:r>
              <a:rPr lang="en-US" sz="7500" b="1" dirty="0" smtClean="0">
                <a:solidFill>
                  <a:srgbClr val="565559"/>
                </a:solidFill>
              </a:rPr>
              <a:t>To </a:t>
            </a:r>
            <a:r>
              <a:rPr lang="en-US" sz="7500" b="1" dirty="0">
                <a:solidFill>
                  <a:srgbClr val="565559"/>
                </a:solidFill>
              </a:rPr>
              <a:t>promote professional activities </a:t>
            </a:r>
            <a:endParaRPr lang="en-US" sz="7500" b="1" dirty="0" smtClean="0">
              <a:solidFill>
                <a:srgbClr val="565559"/>
              </a:solidFill>
            </a:endParaRPr>
          </a:p>
          <a:p>
            <a:pPr>
              <a:lnSpc>
                <a:spcPct val="120000"/>
              </a:lnSpc>
              <a:spcBef>
                <a:spcPts val="0"/>
              </a:spcBef>
              <a:defRPr/>
            </a:pPr>
            <a:r>
              <a:rPr lang="en-US" sz="7500" b="1" dirty="0" smtClean="0">
                <a:solidFill>
                  <a:srgbClr val="565559"/>
                </a:solidFill>
              </a:rPr>
              <a:t>for </a:t>
            </a:r>
            <a:r>
              <a:rPr lang="en-US" sz="7500" b="1" dirty="0">
                <a:solidFill>
                  <a:srgbClr val="565559"/>
                </a:solidFill>
              </a:rPr>
              <a:t>talent </a:t>
            </a:r>
            <a:r>
              <a:rPr lang="en-US" sz="7500" b="1" dirty="0" smtClean="0">
                <a:solidFill>
                  <a:srgbClr val="565559"/>
                </a:solidFill>
              </a:rPr>
              <a:t>development* professionals</a:t>
            </a:r>
          </a:p>
          <a:p>
            <a:pPr>
              <a:lnSpc>
                <a:spcPct val="120000"/>
              </a:lnSpc>
              <a:defRPr/>
            </a:pPr>
            <a:endParaRPr lang="en-US" sz="5500" b="1" dirty="0" smtClean="0">
              <a:solidFill>
                <a:srgbClr val="565559"/>
              </a:solidFill>
            </a:endParaRPr>
          </a:p>
          <a:p>
            <a:pPr marL="685800" indent="-685800">
              <a:lnSpc>
                <a:spcPct val="120000"/>
              </a:lnSpc>
              <a:buFont typeface="Arial" charset="0"/>
              <a:buChar char="•"/>
              <a:defRPr/>
            </a:pPr>
            <a:r>
              <a:rPr lang="en-US" sz="5000" b="1" dirty="0" smtClean="0">
                <a:solidFill>
                  <a:srgbClr val="565559"/>
                </a:solidFill>
              </a:rPr>
              <a:t>also defined as training</a:t>
            </a:r>
            <a:r>
              <a:rPr lang="en-US" sz="5000" b="1" dirty="0">
                <a:solidFill>
                  <a:srgbClr val="565559"/>
                </a:solidFill>
              </a:rPr>
              <a:t>, </a:t>
            </a:r>
            <a:r>
              <a:rPr lang="en-US" sz="5000" b="1" dirty="0" smtClean="0">
                <a:solidFill>
                  <a:srgbClr val="565559"/>
                </a:solidFill>
              </a:rPr>
              <a:t>development, learning </a:t>
            </a:r>
            <a:r>
              <a:rPr lang="en-US" sz="5000" b="1" dirty="0">
                <a:solidFill>
                  <a:srgbClr val="565559"/>
                </a:solidFill>
              </a:rPr>
              <a:t>and </a:t>
            </a:r>
            <a:r>
              <a:rPr lang="en-US" sz="5000" b="1" dirty="0" smtClean="0">
                <a:solidFill>
                  <a:srgbClr val="565559"/>
                </a:solidFill>
              </a:rPr>
              <a:t>performance</a:t>
            </a:r>
          </a:p>
          <a:p>
            <a:pPr marL="685800" indent="-685800">
              <a:lnSpc>
                <a:spcPct val="120000"/>
              </a:lnSpc>
              <a:buFont typeface="Arial" charset="0"/>
              <a:buChar char="•"/>
              <a:defRPr/>
            </a:pPr>
            <a:r>
              <a:rPr lang="en-US" sz="5000" b="1" dirty="0" smtClean="0">
                <a:solidFill>
                  <a:srgbClr val="0070C0"/>
                </a:solidFill>
                <a:latin typeface="Arial Black" pitchFamily="34" charset="0"/>
                <a:cs typeface="Arial" pitchFamily="34" charset="0"/>
              </a:rPr>
              <a:t>Update words for TD puzzle thru slide 27 </a:t>
            </a:r>
            <a:endParaRPr lang="en-US" sz="5000" b="1" dirty="0">
              <a:solidFill>
                <a:srgbClr val="0070C0"/>
              </a:solidFill>
              <a:latin typeface="Arial Black" pitchFamily="34" charset="0"/>
              <a:cs typeface="Arial"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1444" y="446204"/>
            <a:ext cx="5486400" cy="1463040"/>
          </a:xfrm>
          <a:prstGeom prst="rect">
            <a:avLst/>
          </a:prstGeom>
        </p:spPr>
      </p:pic>
      <p:sp>
        <p:nvSpPr>
          <p:cNvPr id="4" name="TextBox 3"/>
          <p:cNvSpPr txBox="1"/>
          <p:nvPr/>
        </p:nvSpPr>
        <p:spPr>
          <a:xfrm>
            <a:off x="199502" y="5842428"/>
            <a:ext cx="6714769" cy="1046440"/>
          </a:xfrm>
          <a:prstGeom prst="rect">
            <a:avLst/>
          </a:prstGeom>
          <a:noFill/>
        </p:spPr>
        <p:txBody>
          <a:bodyPr wrap="square" rtlCol="0">
            <a:spAutoFit/>
          </a:bodyPr>
          <a:lstStyle/>
          <a:p>
            <a:endParaRPr lang="en-US" sz="2200" b="1" dirty="0" smtClean="0">
              <a:solidFill>
                <a:srgbClr val="F42609"/>
              </a:solidFill>
              <a:latin typeface="Arial" panose="020B0604020202020204" pitchFamily="34" charset="0"/>
              <a:cs typeface="Arial" panose="020B0604020202020204" pitchFamily="34" charset="0"/>
            </a:endParaRPr>
          </a:p>
          <a:p>
            <a:r>
              <a:rPr lang="en-US" sz="2200" b="1" dirty="0" smtClean="0">
                <a:solidFill>
                  <a:srgbClr val="F42609"/>
                </a:solidFill>
                <a:latin typeface="Arial" panose="020B0604020202020204" pitchFamily="34" charset="0"/>
                <a:cs typeface="Arial" panose="020B0604020202020204" pitchFamily="34" charset="0"/>
              </a:rPr>
              <a:t>By-Laws</a:t>
            </a:r>
            <a:endParaRPr lang="en-US" sz="2200" b="1" dirty="0">
              <a:solidFill>
                <a:srgbClr val="F42609"/>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1103151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p:cNvSpPr>
            <a:spLocks noGrp="1" noChangeArrowheads="1"/>
          </p:cNvSpPr>
          <p:nvPr>
            <p:ph type="subTitle" idx="1"/>
          </p:nvPr>
        </p:nvSpPr>
        <p:spPr>
          <a:xfrm>
            <a:off x="0" y="2464965"/>
            <a:ext cx="9144000" cy="3124200"/>
          </a:xfrm>
        </p:spPr>
        <p:txBody>
          <a:bodyPr>
            <a:normAutofit fontScale="25000" lnSpcReduction="20000"/>
          </a:bodyPr>
          <a:lstStyle/>
          <a:p>
            <a:pPr>
              <a:lnSpc>
                <a:spcPct val="120000"/>
              </a:lnSpc>
              <a:defRPr/>
            </a:pPr>
            <a:r>
              <a:rPr lang="en-US" sz="20800" b="1" dirty="0" smtClean="0">
                <a:solidFill>
                  <a:srgbClr val="E02609"/>
                </a:solidFill>
                <a:latin typeface="Arial Black" charset="0"/>
              </a:rPr>
              <a:t>MISSION</a:t>
            </a:r>
            <a:endParaRPr lang="en-US" sz="10400" b="1" dirty="0" smtClean="0">
              <a:solidFill>
                <a:srgbClr val="E02609"/>
              </a:solidFill>
              <a:latin typeface="Arial" pitchFamily="34" charset="0"/>
              <a:cs typeface="Arial" pitchFamily="34" charset="0"/>
            </a:endParaRPr>
          </a:p>
          <a:p>
            <a:pPr>
              <a:lnSpc>
                <a:spcPct val="120000"/>
              </a:lnSpc>
              <a:defRPr/>
            </a:pPr>
            <a:r>
              <a:rPr lang="en-US" sz="4000" b="1" dirty="0" smtClean="0">
                <a:solidFill>
                  <a:srgbClr val="00B050"/>
                </a:solidFill>
                <a:latin typeface="Arial" pitchFamily="34" charset="0"/>
                <a:cs typeface="Arial" pitchFamily="34" charset="0"/>
              </a:rPr>
              <a:t>    </a:t>
            </a:r>
          </a:p>
          <a:p>
            <a:pPr>
              <a:lnSpc>
                <a:spcPct val="120000"/>
              </a:lnSpc>
              <a:spcBef>
                <a:spcPts val="0"/>
              </a:spcBef>
              <a:defRPr/>
            </a:pPr>
            <a:r>
              <a:rPr lang="en-US" sz="12000" b="1" dirty="0" smtClean="0">
                <a:solidFill>
                  <a:srgbClr val="565559"/>
                </a:solidFill>
                <a:latin typeface="Arial" pitchFamily="34" charset="0"/>
                <a:cs typeface="Arial" pitchFamily="34" charset="0"/>
              </a:rPr>
              <a:t>Connecting talent development </a:t>
            </a:r>
          </a:p>
          <a:p>
            <a:pPr>
              <a:lnSpc>
                <a:spcPct val="120000"/>
              </a:lnSpc>
              <a:spcBef>
                <a:spcPts val="0"/>
              </a:spcBef>
              <a:defRPr/>
            </a:pPr>
            <a:r>
              <a:rPr lang="en-US" sz="12000" b="1" dirty="0" smtClean="0">
                <a:solidFill>
                  <a:srgbClr val="565559"/>
                </a:solidFill>
                <a:latin typeface="Arial" pitchFamily="34" charset="0"/>
                <a:cs typeface="Arial" pitchFamily="34" charset="0"/>
              </a:rPr>
              <a:t>professionals throughout the region, while contributing to the growth and </a:t>
            </a:r>
          </a:p>
          <a:p>
            <a:pPr>
              <a:lnSpc>
                <a:spcPct val="120000"/>
              </a:lnSpc>
              <a:spcBef>
                <a:spcPts val="0"/>
              </a:spcBef>
              <a:defRPr/>
            </a:pPr>
            <a:r>
              <a:rPr lang="en-US" sz="12000" b="1" dirty="0" smtClean="0">
                <a:solidFill>
                  <a:srgbClr val="565559"/>
                </a:solidFill>
                <a:latin typeface="Arial" pitchFamily="34" charset="0"/>
                <a:cs typeface="Arial" pitchFamily="34" charset="0"/>
              </a:rPr>
              <a:t>recognition of the profession</a:t>
            </a:r>
            <a:br>
              <a:rPr lang="en-US" sz="12000" b="1" dirty="0" smtClean="0">
                <a:solidFill>
                  <a:srgbClr val="565559"/>
                </a:solidFill>
                <a:latin typeface="Arial" pitchFamily="34" charset="0"/>
                <a:cs typeface="Arial" pitchFamily="34" charset="0"/>
              </a:rPr>
            </a:br>
            <a:r>
              <a:rPr lang="en-US" dirty="0" smtClean="0"/>
              <a:t/>
            </a:r>
            <a:br>
              <a:rPr lang="en-US" dirty="0" smtClean="0"/>
            </a:br>
            <a:endParaRPr lang="en-US" sz="4100" b="1" dirty="0">
              <a:solidFill>
                <a:srgbClr val="00B050"/>
              </a:solidFill>
              <a:latin typeface="Arial Black" pitchFamily="34" charset="0"/>
              <a:cs typeface="Arial"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1444" y="446204"/>
            <a:ext cx="5486400" cy="1463040"/>
          </a:xfrm>
          <a:prstGeom prst="rect">
            <a:avLst/>
          </a:prstGeom>
        </p:spPr>
      </p:pic>
    </p:spTree>
    <p:extLst>
      <p:ext uri="{BB962C8B-B14F-4D97-AF65-F5344CB8AC3E}">
        <p14:creationId xmlns:p14="http://schemas.microsoft.com/office/powerpoint/2010/main" val="30157659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p:cNvSpPr>
            <a:spLocks noGrp="1" noChangeArrowheads="1"/>
          </p:cNvSpPr>
          <p:nvPr>
            <p:ph type="subTitle" idx="1"/>
          </p:nvPr>
        </p:nvSpPr>
        <p:spPr>
          <a:xfrm>
            <a:off x="0" y="2448340"/>
            <a:ext cx="9144000" cy="3124200"/>
          </a:xfrm>
        </p:spPr>
        <p:txBody>
          <a:bodyPr>
            <a:normAutofit fontScale="25000" lnSpcReduction="20000"/>
          </a:bodyPr>
          <a:lstStyle/>
          <a:p>
            <a:pPr>
              <a:lnSpc>
                <a:spcPct val="120000"/>
              </a:lnSpc>
              <a:defRPr/>
            </a:pPr>
            <a:r>
              <a:rPr lang="en-US" sz="20800" b="1" dirty="0" smtClean="0">
                <a:solidFill>
                  <a:srgbClr val="E02609"/>
                </a:solidFill>
                <a:latin typeface="Arial Black" charset="0"/>
              </a:rPr>
              <a:t>Membership</a:t>
            </a:r>
            <a:endParaRPr lang="en-US" sz="10400" b="1" dirty="0" smtClean="0">
              <a:solidFill>
                <a:srgbClr val="E02609"/>
              </a:solidFill>
              <a:latin typeface="Arial" pitchFamily="34" charset="0"/>
              <a:cs typeface="Arial" pitchFamily="34" charset="0"/>
            </a:endParaRPr>
          </a:p>
          <a:p>
            <a:pPr>
              <a:lnSpc>
                <a:spcPct val="120000"/>
              </a:lnSpc>
              <a:defRPr/>
            </a:pPr>
            <a:r>
              <a:rPr lang="en-US" sz="5200" b="1" dirty="0" smtClean="0">
                <a:solidFill>
                  <a:srgbClr val="00B050"/>
                </a:solidFill>
                <a:latin typeface="Arial" pitchFamily="34" charset="0"/>
                <a:cs typeface="Arial" pitchFamily="34" charset="0"/>
              </a:rPr>
              <a:t>    </a:t>
            </a:r>
          </a:p>
          <a:p>
            <a:pPr>
              <a:lnSpc>
                <a:spcPct val="120000"/>
              </a:lnSpc>
              <a:spcBef>
                <a:spcPts val="0"/>
              </a:spcBef>
              <a:defRPr/>
            </a:pPr>
            <a:r>
              <a:rPr lang="en-US" sz="12000" b="1" dirty="0" smtClean="0">
                <a:solidFill>
                  <a:srgbClr val="565559"/>
                </a:solidFill>
                <a:latin typeface="Arial" pitchFamily="34" charset="0"/>
                <a:cs typeface="Arial" pitchFamily="34" charset="0"/>
              </a:rPr>
              <a:t>Open to those who have interests in </a:t>
            </a:r>
          </a:p>
          <a:p>
            <a:pPr>
              <a:lnSpc>
                <a:spcPct val="120000"/>
              </a:lnSpc>
              <a:spcBef>
                <a:spcPts val="0"/>
              </a:spcBef>
              <a:defRPr/>
            </a:pPr>
            <a:r>
              <a:rPr lang="en-US" sz="12000" b="1" dirty="0" smtClean="0">
                <a:solidFill>
                  <a:srgbClr val="565559"/>
                </a:solidFill>
                <a:latin typeface="Arial" pitchFamily="34" charset="0"/>
                <a:cs typeface="Arial" pitchFamily="34" charset="0"/>
              </a:rPr>
              <a:t>talent development including training, development, learning and performance</a:t>
            </a:r>
            <a:r>
              <a:rPr lang="en-US" dirty="0" smtClean="0"/>
              <a:t/>
            </a:r>
            <a:br>
              <a:rPr lang="en-US" dirty="0" smtClean="0"/>
            </a:br>
            <a:endParaRPr lang="en-US" sz="4100" b="1" dirty="0">
              <a:solidFill>
                <a:srgbClr val="00B050"/>
              </a:solidFill>
              <a:latin typeface="Arial Black" pitchFamily="34" charset="0"/>
              <a:cs typeface="Arial"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1444" y="446204"/>
            <a:ext cx="5486400" cy="1463040"/>
          </a:xfrm>
          <a:prstGeom prst="rect">
            <a:avLst/>
          </a:prstGeom>
        </p:spPr>
      </p:pic>
      <p:sp>
        <p:nvSpPr>
          <p:cNvPr id="4" name="TextBox 3"/>
          <p:cNvSpPr txBox="1"/>
          <p:nvPr/>
        </p:nvSpPr>
        <p:spPr>
          <a:xfrm>
            <a:off x="199502" y="5842428"/>
            <a:ext cx="6714769" cy="1046440"/>
          </a:xfrm>
          <a:prstGeom prst="rect">
            <a:avLst/>
          </a:prstGeom>
          <a:noFill/>
        </p:spPr>
        <p:txBody>
          <a:bodyPr wrap="square" rtlCol="0">
            <a:spAutoFit/>
          </a:bodyPr>
          <a:lstStyle/>
          <a:p>
            <a:endParaRPr lang="en-US" sz="2200" b="1" dirty="0" smtClean="0">
              <a:solidFill>
                <a:srgbClr val="F42609"/>
              </a:solidFill>
              <a:latin typeface="Arial" panose="020B0604020202020204" pitchFamily="34" charset="0"/>
              <a:cs typeface="Arial" panose="020B0604020202020204" pitchFamily="34" charset="0"/>
            </a:endParaRPr>
          </a:p>
          <a:p>
            <a:r>
              <a:rPr lang="en-US" sz="2200" b="1" dirty="0" smtClean="0">
                <a:solidFill>
                  <a:srgbClr val="F42609"/>
                </a:solidFill>
                <a:latin typeface="Arial" panose="020B0604020202020204" pitchFamily="34" charset="0"/>
                <a:cs typeface="Arial" panose="020B0604020202020204" pitchFamily="34" charset="0"/>
              </a:rPr>
              <a:t>Membership Policy</a:t>
            </a:r>
            <a:endParaRPr lang="en-US" sz="2200" b="1" dirty="0">
              <a:solidFill>
                <a:srgbClr val="F42609"/>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1450783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p:cNvSpPr>
            <a:spLocks noGrp="1" noChangeArrowheads="1"/>
          </p:cNvSpPr>
          <p:nvPr>
            <p:ph type="subTitle" idx="1"/>
          </p:nvPr>
        </p:nvSpPr>
        <p:spPr>
          <a:xfrm>
            <a:off x="0" y="2447925"/>
            <a:ext cx="9144000" cy="3124200"/>
          </a:xfrm>
        </p:spPr>
        <p:txBody>
          <a:bodyPr rtlCol="0">
            <a:normAutofit fontScale="25000" lnSpcReduction="20000"/>
          </a:bodyPr>
          <a:lstStyle/>
          <a:p>
            <a:pPr eaLnBrk="1" fontAlgn="auto" hangingPunct="1">
              <a:lnSpc>
                <a:spcPct val="120000"/>
              </a:lnSpc>
              <a:spcAft>
                <a:spcPts val="0"/>
              </a:spcAft>
              <a:buFont typeface="Wingdings" charset="2"/>
              <a:buNone/>
              <a:defRPr/>
            </a:pPr>
            <a:r>
              <a:rPr lang="en-US" sz="20800" b="1" dirty="0" smtClean="0">
                <a:solidFill>
                  <a:srgbClr val="E02609"/>
                </a:solidFill>
                <a:latin typeface="Arial Black" charset="0"/>
              </a:rPr>
              <a:t>Membership</a:t>
            </a:r>
            <a:endParaRPr lang="en-US" sz="10400" b="1" dirty="0" smtClean="0">
              <a:solidFill>
                <a:srgbClr val="E02609"/>
              </a:solidFill>
              <a:latin typeface="Arial" pitchFamily="34" charset="0"/>
              <a:cs typeface="Arial" pitchFamily="34" charset="0"/>
            </a:endParaRPr>
          </a:p>
          <a:p>
            <a:pPr eaLnBrk="1" fontAlgn="auto" hangingPunct="1">
              <a:lnSpc>
                <a:spcPct val="120000"/>
              </a:lnSpc>
              <a:spcAft>
                <a:spcPts val="0"/>
              </a:spcAft>
              <a:buFont typeface="Wingdings" charset="2"/>
              <a:buNone/>
              <a:defRPr/>
            </a:pPr>
            <a:r>
              <a:rPr lang="en-US" sz="5200" b="1" dirty="0" smtClean="0">
                <a:solidFill>
                  <a:srgbClr val="00B050"/>
                </a:solidFill>
                <a:latin typeface="Arial" pitchFamily="34" charset="0"/>
                <a:cs typeface="Arial" pitchFamily="34" charset="0"/>
              </a:rPr>
              <a:t>    </a:t>
            </a:r>
          </a:p>
          <a:p>
            <a:pPr eaLnBrk="1" fontAlgn="auto" hangingPunct="1">
              <a:lnSpc>
                <a:spcPct val="120000"/>
              </a:lnSpc>
              <a:spcBef>
                <a:spcPts val="0"/>
              </a:spcBef>
              <a:spcAft>
                <a:spcPts val="0"/>
              </a:spcAft>
              <a:buFont typeface="Wingdings" charset="2"/>
              <a:buNone/>
              <a:defRPr/>
            </a:pPr>
            <a:r>
              <a:rPr lang="en-US" sz="12000" b="1" dirty="0" smtClean="0">
                <a:solidFill>
                  <a:srgbClr val="565559"/>
                </a:solidFill>
                <a:latin typeface="Arial" pitchFamily="34" charset="0"/>
                <a:cs typeface="Arial" pitchFamily="34" charset="0"/>
              </a:rPr>
              <a:t>CNY ATD’s over 140 members are </a:t>
            </a:r>
          </a:p>
          <a:p>
            <a:pPr eaLnBrk="1" fontAlgn="auto" hangingPunct="1">
              <a:lnSpc>
                <a:spcPct val="120000"/>
              </a:lnSpc>
              <a:spcBef>
                <a:spcPts val="0"/>
              </a:spcBef>
              <a:spcAft>
                <a:spcPts val="0"/>
              </a:spcAft>
              <a:buFont typeface="Wingdings" charset="2"/>
              <a:buNone/>
              <a:defRPr/>
            </a:pPr>
            <a:r>
              <a:rPr lang="en-US" sz="12000" b="1" dirty="0" smtClean="0">
                <a:solidFill>
                  <a:srgbClr val="565559"/>
                </a:solidFill>
                <a:latin typeface="Arial" pitchFamily="34" charset="0"/>
                <a:cs typeface="Arial" pitchFamily="34" charset="0"/>
              </a:rPr>
              <a:t>professionals representing </a:t>
            </a:r>
            <a:br>
              <a:rPr lang="en-US" sz="12000" b="1" dirty="0" smtClean="0">
                <a:solidFill>
                  <a:srgbClr val="565559"/>
                </a:solidFill>
                <a:latin typeface="Arial" pitchFamily="34" charset="0"/>
                <a:cs typeface="Arial" pitchFamily="34" charset="0"/>
              </a:rPr>
            </a:br>
            <a:r>
              <a:rPr lang="en-US" sz="12000" b="1" dirty="0" smtClean="0">
                <a:solidFill>
                  <a:srgbClr val="565559"/>
                </a:solidFill>
                <a:latin typeface="Arial" pitchFamily="34" charset="0"/>
                <a:cs typeface="Arial" pitchFamily="34" charset="0"/>
              </a:rPr>
              <a:t>varied organizations as </a:t>
            </a:r>
            <a:br>
              <a:rPr lang="en-US" sz="12000" b="1" dirty="0" smtClean="0">
                <a:solidFill>
                  <a:srgbClr val="565559"/>
                </a:solidFill>
                <a:latin typeface="Arial" pitchFamily="34" charset="0"/>
                <a:cs typeface="Arial" pitchFamily="34" charset="0"/>
              </a:rPr>
            </a:br>
            <a:r>
              <a:rPr lang="en-US" sz="12000" b="1" dirty="0" smtClean="0">
                <a:solidFill>
                  <a:srgbClr val="565559"/>
                </a:solidFill>
                <a:latin typeface="Arial" pitchFamily="34" charset="0"/>
                <a:cs typeface="Arial" pitchFamily="34" charset="0"/>
              </a:rPr>
              <a:t>employees and independent consultants </a:t>
            </a:r>
            <a:r>
              <a:rPr lang="en-US" dirty="0" smtClean="0"/>
              <a:t/>
            </a:r>
            <a:br>
              <a:rPr lang="en-US" dirty="0" smtClean="0"/>
            </a:br>
            <a:endParaRPr lang="en-US" sz="4100" b="1" dirty="0">
              <a:solidFill>
                <a:srgbClr val="00B050"/>
              </a:solidFill>
              <a:latin typeface="Arial Black" pitchFamily="34" charset="0"/>
              <a:cs typeface="Arial" pitchFamily="34" charset="0"/>
            </a:endParaRPr>
          </a:p>
        </p:txBody>
      </p:sp>
      <p:pic>
        <p:nvPicPr>
          <p:cNvPr id="8499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1975" y="446088"/>
            <a:ext cx="54864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3111052"/>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28600"/>
            <a:ext cx="8229600" cy="1143000"/>
          </a:xfrm>
        </p:spPr>
        <p:txBody>
          <a:bodyPr/>
          <a:lstStyle/>
          <a:p>
            <a:r>
              <a:rPr lang="en-US" altLang="en-US" sz="4200" dirty="0" smtClean="0">
                <a:solidFill>
                  <a:srgbClr val="E02609"/>
                </a:solidFill>
                <a:latin typeface="Arial Black" charset="0"/>
              </a:rPr>
              <a:t>CNY ATD Member Benefits</a:t>
            </a:r>
            <a:endParaRPr altLang="en-US" sz="4200" dirty="0" smtClean="0">
              <a:solidFill>
                <a:srgbClr val="E02609"/>
              </a:solidFill>
              <a:latin typeface="Arial Black" charset="0"/>
            </a:endParaRPr>
          </a:p>
        </p:txBody>
      </p:sp>
      <p:sp>
        <p:nvSpPr>
          <p:cNvPr id="10243" name="Rectangle 3"/>
          <p:cNvSpPr>
            <a:spLocks noGrp="1" noChangeArrowheads="1"/>
          </p:cNvSpPr>
          <p:nvPr>
            <p:ph type="body" idx="1"/>
          </p:nvPr>
        </p:nvSpPr>
        <p:spPr>
          <a:xfrm>
            <a:off x="371059" y="1533940"/>
            <a:ext cx="8388630" cy="3733800"/>
          </a:xfrm>
        </p:spPr>
        <p:txBody>
          <a:bodyPr>
            <a:normAutofit/>
          </a:bodyPr>
          <a:lstStyle/>
          <a:p>
            <a:pPr>
              <a:lnSpc>
                <a:spcPct val="150000"/>
              </a:lnSpc>
            </a:pPr>
            <a:r>
              <a:rPr lang="en-US" altLang="en-US" sz="2800" b="1" dirty="0" smtClean="0"/>
              <a:t>Networking with local peers</a:t>
            </a:r>
          </a:p>
          <a:p>
            <a:pPr>
              <a:lnSpc>
                <a:spcPct val="150000"/>
              </a:lnSpc>
            </a:pPr>
            <a:r>
              <a:rPr lang="en-US" altLang="en-US" sz="2800" b="1" dirty="0" smtClean="0"/>
              <a:t>Sharing experiences and best practices</a:t>
            </a:r>
          </a:p>
          <a:p>
            <a:pPr>
              <a:lnSpc>
                <a:spcPct val="150000"/>
              </a:lnSpc>
            </a:pPr>
            <a:r>
              <a:rPr lang="en-US" altLang="en-US" sz="2800" b="1" dirty="0" smtClean="0"/>
              <a:t>Professional development &amp; informal learning</a:t>
            </a:r>
          </a:p>
          <a:p>
            <a:pPr>
              <a:lnSpc>
                <a:spcPct val="150000"/>
              </a:lnSpc>
            </a:pPr>
            <a:r>
              <a:rPr lang="en-US" altLang="en-US" sz="2800" b="1" dirty="0" smtClean="0"/>
              <a:t>Resource for talent development</a:t>
            </a:r>
          </a:p>
        </p:txBody>
      </p:sp>
    </p:spTree>
    <p:extLst>
      <p:ext uri="{BB962C8B-B14F-4D97-AF65-F5344CB8AC3E}">
        <p14:creationId xmlns:p14="http://schemas.microsoft.com/office/powerpoint/2010/main" val="129772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ATD</a:t>
            </a:r>
            <a:endParaRPr lang="en-US" dirty="0"/>
          </a:p>
        </p:txBody>
      </p:sp>
      <p:sp>
        <p:nvSpPr>
          <p:cNvPr id="3" name="Content Placeholder 2"/>
          <p:cNvSpPr>
            <a:spLocks noGrp="1"/>
          </p:cNvSpPr>
          <p:nvPr>
            <p:ph idx="1"/>
          </p:nvPr>
        </p:nvSpPr>
        <p:spPr>
          <a:xfrm>
            <a:off x="457200" y="2530782"/>
            <a:ext cx="8229600" cy="3175751"/>
          </a:xfrm>
        </p:spPr>
        <p:txBody>
          <a:bodyPr>
            <a:noAutofit/>
          </a:bodyPr>
          <a:lstStyle/>
          <a:p>
            <a:pPr marL="0" indent="0" algn="ctr">
              <a:lnSpc>
                <a:spcPct val="110000"/>
              </a:lnSpc>
              <a:spcBef>
                <a:spcPts val="0"/>
              </a:spcBef>
              <a:buNone/>
            </a:pPr>
            <a:r>
              <a:rPr lang="en-US" dirty="0" smtClean="0"/>
              <a:t>The </a:t>
            </a:r>
            <a:r>
              <a:rPr lang="en-US" dirty="0"/>
              <a:t>world’s largest association dedicated to those who develop talent in </a:t>
            </a:r>
            <a:r>
              <a:rPr lang="en-US" dirty="0" smtClean="0"/>
              <a:t>organizations; </a:t>
            </a:r>
          </a:p>
          <a:p>
            <a:pPr marL="0" indent="0" algn="ctr">
              <a:lnSpc>
                <a:spcPct val="110000"/>
              </a:lnSpc>
              <a:spcBef>
                <a:spcPts val="0"/>
              </a:spcBef>
              <a:buNone/>
            </a:pPr>
            <a:r>
              <a:rPr lang="en-US" sz="2000" dirty="0" smtClean="0"/>
              <a:t>   </a:t>
            </a:r>
            <a:endParaRPr lang="en-US" sz="2000" dirty="0"/>
          </a:p>
          <a:p>
            <a:pPr marL="0" indent="0" algn="ctr">
              <a:lnSpc>
                <a:spcPct val="110000"/>
              </a:lnSpc>
              <a:spcBef>
                <a:spcPts val="0"/>
              </a:spcBef>
              <a:buNone/>
            </a:pPr>
            <a:r>
              <a:rPr lang="en-US" dirty="0" smtClean="0"/>
              <a:t>Supporting those </a:t>
            </a:r>
            <a:r>
              <a:rPr lang="en-US" dirty="0"/>
              <a:t>who develop the knowledge, skills and abilities of employees in organizations around the world. </a:t>
            </a:r>
          </a:p>
          <a:p>
            <a:pPr marL="0" indent="0" algn="ctr">
              <a:lnSpc>
                <a:spcPct val="130000"/>
              </a:lnSpc>
              <a:spcBef>
                <a:spcPts val="0"/>
              </a:spcBef>
              <a:buNone/>
            </a:pPr>
            <a:endParaRPr lang="en-US" b="1" i="1"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6495" y="286515"/>
            <a:ext cx="4406317" cy="123444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338"/>
            <a:ext cx="9144000" cy="1938528"/>
          </a:xfrm>
          <a:prstGeom prst="rect">
            <a:avLst/>
          </a:prstGeom>
        </p:spPr>
      </p:pic>
    </p:spTree>
    <p:extLst>
      <p:ext uri="{BB962C8B-B14F-4D97-AF65-F5344CB8AC3E}">
        <p14:creationId xmlns:p14="http://schemas.microsoft.com/office/powerpoint/2010/main" val="3581058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p:cNvSpPr>
            <a:spLocks noGrp="1" noChangeArrowheads="1"/>
          </p:cNvSpPr>
          <p:nvPr>
            <p:ph type="body" idx="1"/>
          </p:nvPr>
        </p:nvSpPr>
        <p:spPr>
          <a:xfrm>
            <a:off x="490538" y="1427163"/>
            <a:ext cx="8134350" cy="5029200"/>
          </a:xfrm>
        </p:spPr>
        <p:txBody>
          <a:bodyPr>
            <a:noAutofit/>
          </a:bodyPr>
          <a:lstStyle/>
          <a:p>
            <a:pPr marL="0" indent="0" algn="ctr" eaLnBrk="1" hangingPunct="1">
              <a:lnSpc>
                <a:spcPct val="50000"/>
              </a:lnSpc>
              <a:spcBef>
                <a:spcPct val="0"/>
              </a:spcBef>
              <a:buFont typeface="Wingdings" pitchFamily="2" charset="2"/>
              <a:buNone/>
            </a:pPr>
            <a:r>
              <a:rPr lang="en-US" altLang="en-US" sz="2600" dirty="0" smtClean="0">
                <a:latin typeface="Arial" pitchFamily="34" charset="0"/>
                <a:cs typeface="Arial" pitchFamily="34" charset="0"/>
              </a:rPr>
              <a:t>Networking &amp; Informal Learning Activities</a:t>
            </a:r>
          </a:p>
          <a:p>
            <a:pPr marL="0" indent="0" algn="ctr" eaLnBrk="1" hangingPunct="1">
              <a:lnSpc>
                <a:spcPct val="50000"/>
              </a:lnSpc>
              <a:spcBef>
                <a:spcPct val="0"/>
              </a:spcBef>
              <a:buFont typeface="Wingdings" pitchFamily="2" charset="2"/>
              <a:buNone/>
            </a:pPr>
            <a:endParaRPr lang="en-US" altLang="en-US" sz="2600" dirty="0" smtClean="0">
              <a:latin typeface="Arial" pitchFamily="34" charset="0"/>
              <a:cs typeface="Arial" pitchFamily="34" charset="0"/>
            </a:endParaRPr>
          </a:p>
          <a:p>
            <a:pPr marL="0" indent="0" algn="ctr" eaLnBrk="1" hangingPunct="1">
              <a:lnSpc>
                <a:spcPct val="50000"/>
              </a:lnSpc>
              <a:spcBef>
                <a:spcPct val="0"/>
              </a:spcBef>
              <a:buFont typeface="Wingdings" pitchFamily="2" charset="2"/>
              <a:buNone/>
            </a:pPr>
            <a:r>
              <a:rPr lang="en-US" altLang="en-US" sz="2600" dirty="0" smtClean="0">
                <a:latin typeface="Arial" pitchFamily="34" charset="0"/>
                <a:cs typeface="Arial" pitchFamily="34" charset="0"/>
              </a:rPr>
              <a:t>   </a:t>
            </a:r>
          </a:p>
          <a:p>
            <a:pPr marL="0" indent="0" algn="ctr" eaLnBrk="1" hangingPunct="1">
              <a:lnSpc>
                <a:spcPct val="50000"/>
              </a:lnSpc>
              <a:spcBef>
                <a:spcPct val="0"/>
              </a:spcBef>
              <a:buFont typeface="Wingdings" pitchFamily="2" charset="2"/>
              <a:buNone/>
            </a:pPr>
            <a:endParaRPr lang="en-US" altLang="en-US" sz="2600" dirty="0">
              <a:latin typeface="Arial" pitchFamily="34" charset="0"/>
              <a:cs typeface="Arial" pitchFamily="34" charset="0"/>
            </a:endParaRPr>
          </a:p>
          <a:p>
            <a:pPr marL="0" indent="0" algn="ctr" eaLnBrk="1" hangingPunct="1">
              <a:lnSpc>
                <a:spcPct val="50000"/>
              </a:lnSpc>
              <a:spcBef>
                <a:spcPct val="0"/>
              </a:spcBef>
              <a:buFont typeface="Wingdings" pitchFamily="2" charset="2"/>
              <a:buNone/>
            </a:pPr>
            <a:endParaRPr lang="en-US" altLang="en-US" sz="2600" dirty="0" smtClean="0">
              <a:latin typeface="Arial" pitchFamily="34" charset="0"/>
              <a:cs typeface="Arial" pitchFamily="34" charset="0"/>
            </a:endParaRPr>
          </a:p>
          <a:p>
            <a:pPr marL="0" indent="0" algn="ctr" eaLnBrk="1" hangingPunct="1">
              <a:lnSpc>
                <a:spcPct val="50000"/>
              </a:lnSpc>
              <a:spcBef>
                <a:spcPct val="0"/>
              </a:spcBef>
              <a:buFont typeface="Wingdings" pitchFamily="2" charset="2"/>
              <a:buNone/>
            </a:pPr>
            <a:endParaRPr lang="en-US" altLang="en-US" sz="2600" dirty="0" smtClean="0">
              <a:latin typeface="Arial" pitchFamily="34" charset="0"/>
              <a:cs typeface="Arial" pitchFamily="34" charset="0"/>
            </a:endParaRPr>
          </a:p>
          <a:p>
            <a:pPr marL="0" indent="0" algn="ctr" eaLnBrk="1" hangingPunct="1">
              <a:lnSpc>
                <a:spcPct val="50000"/>
              </a:lnSpc>
              <a:spcBef>
                <a:spcPct val="0"/>
              </a:spcBef>
              <a:buFont typeface="Wingdings" pitchFamily="2" charset="2"/>
              <a:buNone/>
            </a:pPr>
            <a:r>
              <a:rPr lang="en-US" altLang="en-US" sz="2600" dirty="0" smtClean="0">
                <a:latin typeface="Arial" pitchFamily="34" charset="0"/>
                <a:cs typeface="Arial" pitchFamily="34" charset="0"/>
              </a:rPr>
              <a:t>Professional Development Programs</a:t>
            </a:r>
          </a:p>
          <a:p>
            <a:pPr marL="0" indent="0" eaLnBrk="1" hangingPunct="1">
              <a:lnSpc>
                <a:spcPct val="50000"/>
              </a:lnSpc>
              <a:spcBef>
                <a:spcPct val="0"/>
              </a:spcBef>
              <a:buFont typeface="Wingdings" pitchFamily="2" charset="2"/>
              <a:buNone/>
            </a:pPr>
            <a:endParaRPr lang="en-US" altLang="en-US" sz="2600" dirty="0">
              <a:latin typeface="Arial" pitchFamily="34" charset="0"/>
              <a:cs typeface="Arial" pitchFamily="34" charset="0"/>
            </a:endParaRPr>
          </a:p>
          <a:p>
            <a:pPr marL="0" indent="0" eaLnBrk="1" hangingPunct="1">
              <a:lnSpc>
                <a:spcPct val="50000"/>
              </a:lnSpc>
              <a:spcBef>
                <a:spcPct val="0"/>
              </a:spcBef>
              <a:buFont typeface="Wingdings" pitchFamily="2" charset="2"/>
              <a:buNone/>
            </a:pPr>
            <a:endParaRPr lang="en-US" altLang="en-US" sz="2600" dirty="0" smtClean="0">
              <a:latin typeface="Arial" pitchFamily="34" charset="0"/>
              <a:cs typeface="Arial" pitchFamily="34" charset="0"/>
            </a:endParaRPr>
          </a:p>
          <a:p>
            <a:pPr marL="0" indent="0" eaLnBrk="1" hangingPunct="1">
              <a:lnSpc>
                <a:spcPct val="50000"/>
              </a:lnSpc>
              <a:spcBef>
                <a:spcPct val="0"/>
              </a:spcBef>
              <a:buFont typeface="Wingdings" pitchFamily="2" charset="2"/>
              <a:buNone/>
            </a:pPr>
            <a:endParaRPr lang="en-US" altLang="en-US" sz="2600" dirty="0">
              <a:latin typeface="Arial" pitchFamily="34" charset="0"/>
              <a:cs typeface="Arial" pitchFamily="34" charset="0"/>
            </a:endParaRPr>
          </a:p>
          <a:p>
            <a:pPr marL="0" indent="0" eaLnBrk="1" hangingPunct="1">
              <a:lnSpc>
                <a:spcPct val="50000"/>
              </a:lnSpc>
              <a:spcBef>
                <a:spcPct val="0"/>
              </a:spcBef>
              <a:buFont typeface="Wingdings" pitchFamily="2" charset="2"/>
              <a:buNone/>
            </a:pPr>
            <a:endParaRPr lang="en-US" altLang="en-US" sz="2600" dirty="0" smtClean="0">
              <a:latin typeface="Arial" pitchFamily="34" charset="0"/>
              <a:cs typeface="Arial" pitchFamily="34" charset="0"/>
            </a:endParaRPr>
          </a:p>
          <a:p>
            <a:pPr marL="0" indent="0" algn="ctr" eaLnBrk="1" hangingPunct="1">
              <a:lnSpc>
                <a:spcPct val="50000"/>
              </a:lnSpc>
              <a:spcBef>
                <a:spcPct val="0"/>
              </a:spcBef>
              <a:buFont typeface="Wingdings" pitchFamily="2" charset="2"/>
              <a:buNone/>
            </a:pPr>
            <a:r>
              <a:rPr lang="en-US" altLang="en-US" sz="2600" dirty="0" smtClean="0">
                <a:latin typeface="Arial" pitchFamily="34" charset="0"/>
                <a:cs typeface="Arial" pitchFamily="34" charset="0"/>
              </a:rPr>
              <a:t>    </a:t>
            </a:r>
            <a:br>
              <a:rPr lang="en-US" altLang="en-US" sz="2600" dirty="0" smtClean="0">
                <a:latin typeface="Arial" pitchFamily="34" charset="0"/>
                <a:cs typeface="Arial" pitchFamily="34" charset="0"/>
              </a:rPr>
            </a:br>
            <a:r>
              <a:rPr lang="en-US" altLang="en-US" sz="2600" dirty="0" smtClean="0">
                <a:latin typeface="Arial" pitchFamily="34" charset="0"/>
                <a:cs typeface="Arial" pitchFamily="34" charset="0"/>
              </a:rPr>
              <a:t>Emerging</a:t>
            </a:r>
          </a:p>
          <a:p>
            <a:pPr marL="0" indent="0" algn="ctr" eaLnBrk="1" hangingPunct="1">
              <a:lnSpc>
                <a:spcPct val="50000"/>
              </a:lnSpc>
              <a:spcBef>
                <a:spcPct val="0"/>
              </a:spcBef>
              <a:buFont typeface="Wingdings" pitchFamily="2" charset="2"/>
              <a:buNone/>
            </a:pPr>
            <a:r>
              <a:rPr lang="en-US" altLang="en-US" sz="2600" dirty="0" smtClean="0">
                <a:latin typeface="Arial" pitchFamily="34" charset="0"/>
                <a:cs typeface="Arial" pitchFamily="34" charset="0"/>
              </a:rPr>
              <a:t>   </a:t>
            </a:r>
          </a:p>
          <a:p>
            <a:pPr marL="0" indent="0" algn="ctr" eaLnBrk="1" hangingPunct="1">
              <a:lnSpc>
                <a:spcPct val="50000"/>
              </a:lnSpc>
              <a:spcBef>
                <a:spcPct val="0"/>
              </a:spcBef>
              <a:buFont typeface="Wingdings" pitchFamily="2" charset="2"/>
              <a:buNone/>
            </a:pPr>
            <a:endParaRPr lang="en-US" altLang="en-US" sz="2600" dirty="0" smtClean="0">
              <a:latin typeface="Arial" pitchFamily="34" charset="0"/>
              <a:cs typeface="Arial" pitchFamily="34" charset="0"/>
            </a:endParaRPr>
          </a:p>
          <a:p>
            <a:pPr marL="0" indent="0" algn="ctr" eaLnBrk="1" hangingPunct="1">
              <a:lnSpc>
                <a:spcPct val="50000"/>
              </a:lnSpc>
              <a:spcBef>
                <a:spcPct val="0"/>
              </a:spcBef>
              <a:buFont typeface="Wingdings" pitchFamily="2" charset="2"/>
              <a:buNone/>
            </a:pPr>
            <a:endParaRPr lang="en-US" altLang="en-US" sz="2600" dirty="0">
              <a:latin typeface="Arial" pitchFamily="34" charset="0"/>
              <a:cs typeface="Arial" pitchFamily="34" charset="0"/>
            </a:endParaRPr>
          </a:p>
          <a:p>
            <a:pPr marL="0" indent="0" algn="ctr" eaLnBrk="1" hangingPunct="1">
              <a:lnSpc>
                <a:spcPct val="50000"/>
              </a:lnSpc>
              <a:spcBef>
                <a:spcPct val="0"/>
              </a:spcBef>
              <a:buFont typeface="Wingdings" pitchFamily="2" charset="2"/>
              <a:buNone/>
            </a:pPr>
            <a:r>
              <a:rPr lang="en-US" altLang="en-US" sz="2600" dirty="0" smtClean="0">
                <a:latin typeface="Arial" pitchFamily="34" charset="0"/>
                <a:cs typeface="Arial" pitchFamily="34" charset="0"/>
              </a:rPr>
              <a:t>LinkedIn Group Discussions  </a:t>
            </a:r>
          </a:p>
          <a:p>
            <a:pPr marL="0" indent="0" algn="ctr" eaLnBrk="1" hangingPunct="1">
              <a:lnSpc>
                <a:spcPct val="50000"/>
              </a:lnSpc>
              <a:spcBef>
                <a:spcPct val="0"/>
              </a:spcBef>
              <a:buFont typeface="Wingdings" pitchFamily="2" charset="2"/>
              <a:buNone/>
            </a:pPr>
            <a:endParaRPr lang="en-US" altLang="en-US" sz="2600" dirty="0" smtClean="0">
              <a:latin typeface="Arial" pitchFamily="34" charset="0"/>
              <a:cs typeface="Arial" pitchFamily="34" charset="0"/>
            </a:endParaRPr>
          </a:p>
          <a:p>
            <a:pPr marL="0" indent="0" algn="ctr" eaLnBrk="1" hangingPunct="1">
              <a:lnSpc>
                <a:spcPct val="50000"/>
              </a:lnSpc>
              <a:spcBef>
                <a:spcPct val="0"/>
              </a:spcBef>
              <a:buFont typeface="Wingdings" pitchFamily="2" charset="2"/>
              <a:buNone/>
            </a:pPr>
            <a:endParaRPr lang="en-US" altLang="en-US" sz="2600" dirty="0">
              <a:latin typeface="Arial" pitchFamily="34" charset="0"/>
              <a:cs typeface="Arial" pitchFamily="34" charset="0"/>
            </a:endParaRPr>
          </a:p>
          <a:p>
            <a:pPr marL="0" indent="0" algn="ctr" eaLnBrk="1" hangingPunct="1">
              <a:lnSpc>
                <a:spcPct val="50000"/>
              </a:lnSpc>
              <a:spcBef>
                <a:spcPct val="0"/>
              </a:spcBef>
              <a:buFont typeface="Wingdings" pitchFamily="2" charset="2"/>
              <a:buNone/>
            </a:pPr>
            <a:endParaRPr lang="en-US" altLang="en-US" sz="2600" dirty="0" smtClean="0">
              <a:latin typeface="Arial" pitchFamily="34" charset="0"/>
              <a:cs typeface="Arial" pitchFamily="34" charset="0"/>
            </a:endParaRPr>
          </a:p>
          <a:p>
            <a:pPr marL="0" indent="0" algn="ctr" eaLnBrk="1" hangingPunct="1">
              <a:lnSpc>
                <a:spcPct val="50000"/>
              </a:lnSpc>
              <a:spcBef>
                <a:spcPct val="0"/>
              </a:spcBef>
              <a:buFont typeface="Wingdings" pitchFamily="2" charset="2"/>
              <a:buNone/>
            </a:pPr>
            <a:endParaRPr lang="en-US" altLang="en-US" sz="2600" dirty="0">
              <a:latin typeface="Arial" pitchFamily="34" charset="0"/>
              <a:cs typeface="Arial" pitchFamily="34" charset="0"/>
            </a:endParaRPr>
          </a:p>
          <a:p>
            <a:pPr marL="0" indent="0" algn="ctr" eaLnBrk="1" hangingPunct="1">
              <a:lnSpc>
                <a:spcPct val="50000"/>
              </a:lnSpc>
              <a:spcBef>
                <a:spcPct val="0"/>
              </a:spcBef>
              <a:buFont typeface="Wingdings" pitchFamily="2" charset="2"/>
              <a:buNone/>
            </a:pPr>
            <a:endParaRPr lang="en-US" altLang="en-US" sz="2600" dirty="0" smtClean="0">
              <a:latin typeface="Arial" pitchFamily="34" charset="0"/>
              <a:cs typeface="Arial" pitchFamily="34" charset="0"/>
            </a:endParaRPr>
          </a:p>
          <a:p>
            <a:pPr marL="0" indent="0" algn="ctr" eaLnBrk="1" hangingPunct="1">
              <a:lnSpc>
                <a:spcPct val="50000"/>
              </a:lnSpc>
              <a:spcBef>
                <a:spcPct val="0"/>
              </a:spcBef>
              <a:buFont typeface="Wingdings" pitchFamily="2" charset="2"/>
              <a:buNone/>
            </a:pPr>
            <a:r>
              <a:rPr lang="en-US" altLang="en-US" sz="2600" dirty="0" smtClean="0">
                <a:latin typeface="Arial" pitchFamily="34" charset="0"/>
                <a:cs typeface="Arial" pitchFamily="34" charset="0"/>
              </a:rPr>
              <a:t> </a:t>
            </a:r>
          </a:p>
          <a:p>
            <a:pPr marL="0" indent="0" algn="ctr" eaLnBrk="1" hangingPunct="1">
              <a:lnSpc>
                <a:spcPct val="50000"/>
              </a:lnSpc>
              <a:spcBef>
                <a:spcPct val="0"/>
              </a:spcBef>
              <a:buFont typeface="Wingdings" pitchFamily="2" charset="2"/>
              <a:buNone/>
            </a:pPr>
            <a:r>
              <a:rPr lang="en-US" altLang="en-US" sz="2600" dirty="0" smtClean="0">
                <a:latin typeface="Arial" pitchFamily="34" charset="0"/>
                <a:cs typeface="Arial" pitchFamily="34" charset="0"/>
              </a:rPr>
              <a:t>Career Center</a:t>
            </a:r>
          </a:p>
        </p:txBody>
      </p:sp>
      <p:sp>
        <p:nvSpPr>
          <p:cNvPr id="86019" name="Rectangle 2"/>
          <p:cNvSpPr>
            <a:spLocks noGrp="1" noChangeArrowheads="1"/>
          </p:cNvSpPr>
          <p:nvPr>
            <p:ph type="title"/>
          </p:nvPr>
        </p:nvSpPr>
        <p:spPr>
          <a:xfrm>
            <a:off x="457200" y="228600"/>
            <a:ext cx="8229600" cy="1143000"/>
          </a:xfrm>
        </p:spPr>
        <p:txBody>
          <a:bodyPr/>
          <a:lstStyle/>
          <a:p>
            <a:pPr eaLnBrk="1" hangingPunct="1"/>
            <a:r>
              <a:rPr lang="en-US" altLang="en-US" smtClean="0">
                <a:cs typeface="Arial" pitchFamily="34" charset="0"/>
              </a:rPr>
              <a:t>CNY ATD Programs</a:t>
            </a:r>
          </a:p>
        </p:txBody>
      </p:sp>
      <p:pic>
        <p:nvPicPr>
          <p:cNvPr id="8602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5975" y="2874825"/>
            <a:ext cx="16637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63838" y="2951025"/>
            <a:ext cx="18256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4"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4722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5"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43905" y="1715200"/>
            <a:ext cx="121285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6"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13100" y="5038900"/>
            <a:ext cx="27432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7"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24412" y="1731075"/>
            <a:ext cx="12795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23351" y="2869975"/>
            <a:ext cx="914400" cy="914400"/>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98976" y="2905305"/>
            <a:ext cx="1273324" cy="777240"/>
          </a:xfrm>
          <a:prstGeom prst="rect">
            <a:avLst/>
          </a:prstGeom>
        </p:spPr>
      </p:pic>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10187" y="1813306"/>
            <a:ext cx="1280160" cy="457200"/>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00486" y="1748450"/>
            <a:ext cx="1587640" cy="457200"/>
          </a:xfrm>
          <a:prstGeom prst="rect">
            <a:avLst/>
          </a:prstGeom>
        </p:spPr>
      </p:pic>
    </p:spTree>
    <p:extLst>
      <p:ext uri="{BB962C8B-B14F-4D97-AF65-F5344CB8AC3E}">
        <p14:creationId xmlns:p14="http://schemas.microsoft.com/office/powerpoint/2010/main" val="557817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371064" y="1427924"/>
            <a:ext cx="8134350" cy="5029200"/>
          </a:xfrm>
        </p:spPr>
        <p:txBody>
          <a:bodyPr>
            <a:noAutofit/>
          </a:bodyPr>
          <a:lstStyle/>
          <a:p>
            <a:pPr marL="0" indent="0" algn="ctr">
              <a:spcBef>
                <a:spcPts val="0"/>
              </a:spcBef>
              <a:buNone/>
            </a:pPr>
            <a:r>
              <a:rPr lang="en-US" altLang="en-US" b="1" dirty="0" smtClean="0"/>
              <a:t>Membership</a:t>
            </a:r>
          </a:p>
          <a:p>
            <a:pPr marL="0" indent="0" algn="ctr">
              <a:spcBef>
                <a:spcPts val="0"/>
              </a:spcBef>
              <a:buNone/>
            </a:pPr>
            <a:r>
              <a:rPr lang="en-US" altLang="en-US" b="1" dirty="0" smtClean="0"/>
              <a:t> </a:t>
            </a:r>
          </a:p>
          <a:p>
            <a:pPr marL="0" indent="0" algn="ctr">
              <a:spcBef>
                <a:spcPts val="0"/>
              </a:spcBef>
              <a:buNone/>
            </a:pPr>
            <a:r>
              <a:rPr lang="en-US" altLang="en-US" b="1" dirty="0" smtClean="0"/>
              <a:t>Programs</a:t>
            </a:r>
          </a:p>
          <a:p>
            <a:pPr marL="0" indent="0" algn="ctr">
              <a:spcBef>
                <a:spcPts val="0"/>
              </a:spcBef>
              <a:buNone/>
            </a:pPr>
            <a:endParaRPr lang="en-US" altLang="en-US" b="1" dirty="0" smtClean="0"/>
          </a:p>
          <a:p>
            <a:pPr marL="0" indent="0" algn="ctr">
              <a:spcBef>
                <a:spcPts val="0"/>
              </a:spcBef>
              <a:buNone/>
            </a:pPr>
            <a:r>
              <a:rPr lang="en-US" altLang="en-US" b="1" dirty="0" smtClean="0"/>
              <a:t>Emerging</a:t>
            </a:r>
          </a:p>
        </p:txBody>
      </p:sp>
      <p:sp>
        <p:nvSpPr>
          <p:cNvPr id="10" name="Rectangle 2"/>
          <p:cNvSpPr>
            <a:spLocks noGrp="1" noChangeArrowheads="1"/>
          </p:cNvSpPr>
          <p:nvPr>
            <p:ph type="title"/>
          </p:nvPr>
        </p:nvSpPr>
        <p:spPr>
          <a:xfrm>
            <a:off x="457200" y="228600"/>
            <a:ext cx="8229600" cy="1143000"/>
          </a:xfrm>
        </p:spPr>
        <p:txBody>
          <a:bodyPr/>
          <a:lstStyle/>
          <a:p>
            <a:r>
              <a:rPr altLang="en-US" sz="4200" dirty="0" smtClean="0">
                <a:solidFill>
                  <a:srgbClr val="E02609"/>
                </a:solidFill>
                <a:latin typeface="Arial Black" charset="0"/>
              </a:rPr>
              <a:t>CNY ATD </a:t>
            </a:r>
            <a:r>
              <a:rPr lang="en-US" altLang="en-US" sz="4200" dirty="0" smtClean="0">
                <a:solidFill>
                  <a:srgbClr val="E02609"/>
                </a:solidFill>
                <a:latin typeface="Arial Black" charset="0"/>
              </a:rPr>
              <a:t>Committees</a:t>
            </a:r>
            <a:endParaRPr altLang="en-US" sz="4200" dirty="0" smtClean="0">
              <a:solidFill>
                <a:srgbClr val="E02609"/>
              </a:solidFill>
              <a:latin typeface="Arial Black"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111" y="1984939"/>
            <a:ext cx="1664413" cy="9144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9568" y="2099239"/>
            <a:ext cx="1826095" cy="6858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3222" y="5047701"/>
            <a:ext cx="2743200" cy="74752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5117" y="3995942"/>
            <a:ext cx="914400" cy="91440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5953" y="4064522"/>
            <a:ext cx="1273324" cy="777240"/>
          </a:xfrm>
          <a:prstGeom prst="rect">
            <a:avLst/>
          </a:prstGeom>
        </p:spPr>
      </p:pic>
    </p:spTree>
    <p:extLst>
      <p:ext uri="{BB962C8B-B14F-4D97-AF65-F5344CB8AC3E}">
        <p14:creationId xmlns:p14="http://schemas.microsoft.com/office/powerpoint/2010/main" val="3418724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CNY ATD as a Resource</a:t>
            </a:r>
            <a:endParaRPr lang="en-US" dirty="0"/>
          </a:p>
        </p:txBody>
      </p:sp>
      <p:sp>
        <p:nvSpPr>
          <p:cNvPr id="5" name="Rectangle 2"/>
          <p:cNvSpPr txBox="1">
            <a:spLocks noChangeArrowheads="1"/>
          </p:cNvSpPr>
          <p:nvPr/>
        </p:nvSpPr>
        <p:spPr>
          <a:xfrm>
            <a:off x="476250" y="4727692"/>
            <a:ext cx="8210550" cy="12954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565559"/>
                </a:solidFill>
                <a:latin typeface="Arial"/>
                <a:ea typeface="+mj-ea"/>
                <a:cs typeface="Arial"/>
              </a:defRPr>
            </a:lvl1pPr>
          </a:lstStyle>
          <a:p>
            <a:r>
              <a:rPr lang="en-US" altLang="en-US" sz="4800" dirty="0" smtClean="0">
                <a:solidFill>
                  <a:srgbClr val="E02609"/>
                </a:solidFill>
                <a:latin typeface="Arial Black" charset="0"/>
              </a:rPr>
              <a:t>www.cnyastd.org</a:t>
            </a:r>
            <a:endParaRPr lang="en-US" altLang="en-US" sz="4800" dirty="0" smtClean="0">
              <a:solidFill>
                <a:srgbClr val="E02609"/>
              </a:solidFill>
            </a:endParaRPr>
          </a:p>
        </p:txBody>
      </p:sp>
      <p:sp>
        <p:nvSpPr>
          <p:cNvPr id="6" name="Rectangle 3"/>
          <p:cNvSpPr txBox="1">
            <a:spLocks noChangeArrowheads="1"/>
          </p:cNvSpPr>
          <p:nvPr/>
        </p:nvSpPr>
        <p:spPr>
          <a:xfrm>
            <a:off x="371059" y="1533940"/>
            <a:ext cx="8388630" cy="37338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FF4D00"/>
              </a:buClr>
              <a:buFont typeface="Wingdings" charset="2"/>
              <a:buChar char="§"/>
              <a:defRPr sz="3000" b="1" kern="1200">
                <a:solidFill>
                  <a:srgbClr val="565559"/>
                </a:solidFill>
                <a:latin typeface="Arial"/>
                <a:ea typeface="+mn-ea"/>
                <a:cs typeface="Arial"/>
              </a:defRPr>
            </a:lvl1pPr>
            <a:lvl2pPr marL="742950" indent="-285750" algn="l" defTabSz="457200" rtl="0" eaLnBrk="1" latinLnBrk="0" hangingPunct="1">
              <a:spcBef>
                <a:spcPct val="20000"/>
              </a:spcBef>
              <a:buClr>
                <a:srgbClr val="FF4D00"/>
              </a:buClr>
              <a:buFont typeface="Wingdings" charset="2"/>
              <a:buChar char="§"/>
              <a:defRPr sz="2800" kern="1200">
                <a:solidFill>
                  <a:srgbClr val="565559"/>
                </a:solidFill>
                <a:latin typeface="Arial"/>
                <a:ea typeface="+mn-ea"/>
                <a:cs typeface="Arial"/>
              </a:defRPr>
            </a:lvl2pPr>
            <a:lvl3pPr marL="1143000" indent="-228600" algn="l" defTabSz="457200" rtl="0" eaLnBrk="1" latinLnBrk="0" hangingPunct="1">
              <a:spcBef>
                <a:spcPct val="20000"/>
              </a:spcBef>
              <a:buClr>
                <a:srgbClr val="FF4D00"/>
              </a:buClr>
              <a:buFont typeface="Wingdings" charset="2"/>
              <a:buChar char="§"/>
              <a:defRPr sz="2400" kern="1200">
                <a:solidFill>
                  <a:srgbClr val="565559"/>
                </a:solidFill>
                <a:latin typeface="Arial"/>
                <a:ea typeface="+mn-ea"/>
                <a:cs typeface="Arial"/>
              </a:defRPr>
            </a:lvl3pPr>
            <a:lvl4pPr marL="1600200" indent="-228600" algn="l" defTabSz="457200" rtl="0" eaLnBrk="1" latinLnBrk="0" hangingPunct="1">
              <a:spcBef>
                <a:spcPct val="20000"/>
              </a:spcBef>
              <a:buClr>
                <a:srgbClr val="FF4D00"/>
              </a:buClr>
              <a:buFont typeface="Wingdings" charset="2"/>
              <a:buChar char="§"/>
              <a:defRPr sz="2000" kern="1200">
                <a:solidFill>
                  <a:srgbClr val="565559"/>
                </a:solidFill>
                <a:latin typeface="Arial"/>
                <a:ea typeface="+mn-ea"/>
                <a:cs typeface="Arial"/>
              </a:defRPr>
            </a:lvl4pPr>
            <a:lvl5pPr marL="2057400" indent="-228600" algn="l" defTabSz="457200" rtl="0" eaLnBrk="1" latinLnBrk="0" hangingPunct="1">
              <a:spcBef>
                <a:spcPct val="20000"/>
              </a:spcBef>
              <a:buClr>
                <a:srgbClr val="FF4D00"/>
              </a:buClr>
              <a:buFont typeface="Wingdings" charset="2"/>
              <a:buChar char="§"/>
              <a:defRPr sz="2000" kern="1200">
                <a:solidFill>
                  <a:srgbClr val="56555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2000"/>
              </a:spcBef>
            </a:pPr>
            <a:r>
              <a:rPr lang="en-US" altLang="en-US" sz="2800" dirty="0" smtClean="0"/>
              <a:t>Review emails and website for information</a:t>
            </a:r>
          </a:p>
          <a:p>
            <a:pPr>
              <a:spcBef>
                <a:spcPts val="2000"/>
              </a:spcBef>
            </a:pPr>
            <a:r>
              <a:rPr lang="en-US" altLang="en-US" sz="2800" dirty="0" smtClean="0"/>
              <a:t>Attend upcoming CNY ATD activities</a:t>
            </a:r>
          </a:p>
          <a:p>
            <a:pPr>
              <a:spcBef>
                <a:spcPts val="2000"/>
              </a:spcBef>
            </a:pPr>
            <a:r>
              <a:rPr lang="en-US" altLang="en-US" sz="2800" dirty="0" smtClean="0"/>
              <a:t>Connect/Follow/Join CNY ATD on LinkedIn</a:t>
            </a:r>
          </a:p>
          <a:p>
            <a:pPr>
              <a:spcBef>
                <a:spcPts val="2000"/>
              </a:spcBef>
            </a:pPr>
            <a:r>
              <a:rPr lang="en-US" altLang="en-US" sz="2800" dirty="0" smtClean="0"/>
              <a:t>Get involved on a CNY ATD committee</a:t>
            </a:r>
          </a:p>
        </p:txBody>
      </p:sp>
    </p:spTree>
    <p:extLst>
      <p:ext uri="{BB962C8B-B14F-4D97-AF65-F5344CB8AC3E}">
        <p14:creationId xmlns:p14="http://schemas.microsoft.com/office/powerpoint/2010/main" val="2417829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CNY ATD History</a:t>
            </a:r>
            <a:endParaRPr lang="en-US" dirty="0"/>
          </a:p>
        </p:txBody>
      </p:sp>
      <p:sp>
        <p:nvSpPr>
          <p:cNvPr id="3" name="Content Placeholder 2"/>
          <p:cNvSpPr>
            <a:spLocks noGrp="1"/>
          </p:cNvSpPr>
          <p:nvPr>
            <p:ph idx="1"/>
          </p:nvPr>
        </p:nvSpPr>
        <p:spPr/>
        <p:txBody>
          <a:bodyPr/>
          <a:lstStyle/>
          <a:p>
            <a:pPr>
              <a:lnSpc>
                <a:spcPct val="150000"/>
              </a:lnSpc>
            </a:pPr>
            <a:r>
              <a:rPr lang="en-US" sz="2800" b="1" dirty="0" smtClean="0"/>
              <a:t>Started in 1972</a:t>
            </a:r>
          </a:p>
          <a:p>
            <a:pPr>
              <a:lnSpc>
                <a:spcPct val="150000"/>
              </a:lnSpc>
            </a:pPr>
            <a:r>
              <a:rPr lang="en-US" sz="2800" b="1" dirty="0" smtClean="0"/>
              <a:t>45</a:t>
            </a:r>
            <a:r>
              <a:rPr lang="en-US" sz="2800" b="1" baseline="30000" dirty="0" smtClean="0"/>
              <a:t>th</a:t>
            </a:r>
            <a:r>
              <a:rPr lang="en-US" sz="2800" b="1" dirty="0" smtClean="0"/>
              <a:t> Anniversary in 2017</a:t>
            </a:r>
          </a:p>
          <a:p>
            <a:pPr>
              <a:lnSpc>
                <a:spcPct val="150000"/>
              </a:lnSpc>
            </a:pPr>
            <a:r>
              <a:rPr lang="en-US" sz="2800" b="1" dirty="0" smtClean="0"/>
              <a:t>2006 - ‘Back from the Brink’</a:t>
            </a:r>
          </a:p>
          <a:p>
            <a:pPr>
              <a:lnSpc>
                <a:spcPct val="150000"/>
              </a:lnSpc>
            </a:pPr>
            <a:r>
              <a:rPr lang="en-US" sz="2800" b="1" dirty="0" smtClean="0"/>
              <a:t>Recognitions</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4672" y="2009230"/>
            <a:ext cx="1837346" cy="914400"/>
          </a:xfrm>
          <a:prstGeom prst="rect">
            <a:avLst/>
          </a:prstGeom>
        </p:spPr>
      </p:pic>
    </p:spTree>
    <p:extLst>
      <p:ext uri="{BB962C8B-B14F-4D97-AF65-F5344CB8AC3E}">
        <p14:creationId xmlns:p14="http://schemas.microsoft.com/office/powerpoint/2010/main" val="10850309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CNY ATD Brink</a:t>
            </a:r>
            <a:endParaRPr lang="en-US" dirty="0"/>
          </a:p>
        </p:txBody>
      </p:sp>
      <p:sp>
        <p:nvSpPr>
          <p:cNvPr id="3" name="Content Placeholder 2"/>
          <p:cNvSpPr>
            <a:spLocks noGrp="1"/>
          </p:cNvSpPr>
          <p:nvPr>
            <p:ph idx="1"/>
          </p:nvPr>
        </p:nvSpPr>
        <p:spPr/>
        <p:txBody>
          <a:bodyPr/>
          <a:lstStyle/>
          <a:p>
            <a:r>
              <a:rPr lang="en-US" dirty="0" smtClean="0"/>
              <a:t>Membership – significant loss, down to 70</a:t>
            </a:r>
          </a:p>
          <a:p>
            <a:r>
              <a:rPr lang="en-US" dirty="0" smtClean="0"/>
              <a:t>Financial - $ 5,000 loss</a:t>
            </a:r>
          </a:p>
          <a:p>
            <a:r>
              <a:rPr lang="en-US" dirty="0"/>
              <a:t>Activities - </a:t>
            </a:r>
            <a:r>
              <a:rPr lang="en-US" dirty="0" smtClean="0"/>
              <a:t>few</a:t>
            </a:r>
            <a:endParaRPr lang="en-US" dirty="0"/>
          </a:p>
          <a:p>
            <a:r>
              <a:rPr lang="en-US" dirty="0" smtClean="0"/>
              <a:t>Engagement (encounters) – low</a:t>
            </a:r>
          </a:p>
          <a:p>
            <a:r>
              <a:rPr lang="en-US" dirty="0" smtClean="0"/>
              <a:t>Involved (volunteers) – minimal</a:t>
            </a:r>
          </a:p>
          <a:p>
            <a:r>
              <a:rPr lang="en-US" dirty="0" smtClean="0"/>
              <a:t>Leadership – resigned</a:t>
            </a:r>
          </a:p>
        </p:txBody>
      </p:sp>
    </p:spTree>
    <p:extLst>
      <p:ext uri="{BB962C8B-B14F-4D97-AF65-F5344CB8AC3E}">
        <p14:creationId xmlns:p14="http://schemas.microsoft.com/office/powerpoint/2010/main" val="22358872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CNY ATD Back from…</a:t>
            </a:r>
            <a:endParaRPr lang="en-US" dirty="0"/>
          </a:p>
        </p:txBody>
      </p:sp>
      <p:sp>
        <p:nvSpPr>
          <p:cNvPr id="3" name="Content Placeholder 2"/>
          <p:cNvSpPr>
            <a:spLocks noGrp="1"/>
          </p:cNvSpPr>
          <p:nvPr>
            <p:ph idx="1"/>
          </p:nvPr>
        </p:nvSpPr>
        <p:spPr/>
        <p:txBody>
          <a:bodyPr/>
          <a:lstStyle/>
          <a:p>
            <a:r>
              <a:rPr lang="en-US" dirty="0" smtClean="0"/>
              <a:t>Membership – up to 160; generally over 140</a:t>
            </a:r>
          </a:p>
          <a:p>
            <a:r>
              <a:rPr lang="en-US" dirty="0" smtClean="0"/>
              <a:t>Financial – excess cash exceeds $ 5,000</a:t>
            </a:r>
          </a:p>
          <a:p>
            <a:r>
              <a:rPr lang="en-US" dirty="0"/>
              <a:t>New </a:t>
            </a:r>
            <a:r>
              <a:rPr lang="en-US" dirty="0" smtClean="0"/>
              <a:t>Initiatives </a:t>
            </a:r>
            <a:r>
              <a:rPr lang="en-US" sz="2200" dirty="0" smtClean="0"/>
              <a:t>                                         </a:t>
            </a:r>
            <a:r>
              <a:rPr lang="en-US" sz="2000" baseline="80000" dirty="0" smtClean="0">
                <a:latin typeface="Arial Black" panose="020B0A04020102020204" pitchFamily="34" charset="0"/>
              </a:rPr>
              <a:t>Curation</a:t>
            </a:r>
            <a:endParaRPr lang="en-US" sz="2000" baseline="80000" dirty="0">
              <a:latin typeface="Arial Black" panose="020B0A04020102020204" pitchFamily="34" charset="0"/>
            </a:endParaRPr>
          </a:p>
          <a:p>
            <a:r>
              <a:rPr lang="en-US" dirty="0" smtClean="0"/>
              <a:t>Engagement (encounters) – over 60%</a:t>
            </a:r>
          </a:p>
          <a:p>
            <a:r>
              <a:rPr lang="en-US" dirty="0" smtClean="0"/>
              <a:t>Involved </a:t>
            </a:r>
            <a:r>
              <a:rPr lang="en-US" smtClean="0"/>
              <a:t>(volunteers) </a:t>
            </a:r>
            <a:r>
              <a:rPr lang="en-US" dirty="0" smtClean="0"/>
              <a:t>– over 30%</a:t>
            </a:r>
          </a:p>
          <a:p>
            <a:r>
              <a:rPr lang="en-US" dirty="0" smtClean="0"/>
              <a:t>Leadership – strong committees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4216" y="3031861"/>
            <a:ext cx="832207" cy="457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0407" y="3482429"/>
            <a:ext cx="914400" cy="34340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854" y="3448593"/>
            <a:ext cx="866273" cy="4572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8290" y="3133159"/>
            <a:ext cx="914400" cy="24917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02090" y="3025229"/>
            <a:ext cx="749014" cy="457200"/>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40730" y="3448593"/>
            <a:ext cx="457200" cy="45720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1063" y="5913235"/>
            <a:ext cx="661119" cy="685800"/>
          </a:xfrm>
          <a:prstGeom prst="rect">
            <a:avLst/>
          </a:prstGeom>
        </p:spPr>
      </p:pic>
    </p:spTree>
    <p:extLst>
      <p:ext uri="{BB962C8B-B14F-4D97-AF65-F5344CB8AC3E}">
        <p14:creationId xmlns:p14="http://schemas.microsoft.com/office/powerpoint/2010/main" val="41924393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2011 ChapterExcellence_StrategicPartnership.jpg"/>
          <p:cNvPicPr>
            <a:picLocks noChangeAspect="1"/>
          </p:cNvPicPr>
          <p:nvPr/>
        </p:nvPicPr>
        <p:blipFill>
          <a:blip r:embed="rId3" cstate="print"/>
          <a:srcRect/>
          <a:stretch>
            <a:fillRect/>
          </a:stretch>
        </p:blipFill>
        <p:spPr bwMode="auto">
          <a:xfrm>
            <a:off x="6293844" y="2575560"/>
            <a:ext cx="1969824" cy="777240"/>
          </a:xfrm>
          <a:prstGeom prst="rect">
            <a:avLst/>
          </a:prstGeom>
          <a:noFill/>
          <a:ln w="9525">
            <a:noFill/>
            <a:miter lim="800000"/>
            <a:headEnd/>
            <a:tailEnd/>
          </a:ln>
        </p:spPr>
      </p:pic>
      <p:pic>
        <p:nvPicPr>
          <p:cNvPr id="9" name="Picture 8" descr="Chapter of month_july_13.jpg"/>
          <p:cNvPicPr>
            <a:picLocks noChangeAspect="1"/>
          </p:cNvPicPr>
          <p:nvPr/>
        </p:nvPicPr>
        <p:blipFill>
          <a:blip r:embed="rId4" cstate="print"/>
          <a:stretch>
            <a:fillRect/>
          </a:stretch>
        </p:blipFill>
        <p:spPr>
          <a:xfrm>
            <a:off x="3986595" y="3742041"/>
            <a:ext cx="1106326" cy="1143000"/>
          </a:xfrm>
          <a:prstGeom prst="rect">
            <a:avLst/>
          </a:prstGeom>
        </p:spPr>
      </p:pic>
      <p:pic>
        <p:nvPicPr>
          <p:cNvPr id="10" name="Picture 9" descr="Chapter of month_jan 09.jpg"/>
          <p:cNvPicPr>
            <a:picLocks noChangeAspect="1"/>
          </p:cNvPicPr>
          <p:nvPr/>
        </p:nvPicPr>
        <p:blipFill>
          <a:blip r:embed="rId5" cstate="print"/>
          <a:stretch>
            <a:fillRect/>
          </a:stretch>
        </p:blipFill>
        <p:spPr>
          <a:xfrm>
            <a:off x="2419211" y="3886200"/>
            <a:ext cx="882651" cy="914400"/>
          </a:xfrm>
          <a:prstGeom prst="rect">
            <a:avLst/>
          </a:prstGeom>
        </p:spPr>
      </p:pic>
      <p:pic>
        <p:nvPicPr>
          <p:cNvPr id="15" name="Picture 14" descr="Chapter of month_nov.jpg"/>
          <p:cNvPicPr>
            <a:picLocks noChangeAspect="1"/>
          </p:cNvPicPr>
          <p:nvPr/>
        </p:nvPicPr>
        <p:blipFill>
          <a:blip r:embed="rId6" cstate="print"/>
          <a:stretch>
            <a:fillRect/>
          </a:stretch>
        </p:blipFill>
        <p:spPr>
          <a:xfrm>
            <a:off x="5853577" y="3886200"/>
            <a:ext cx="880533" cy="914400"/>
          </a:xfrm>
          <a:prstGeom prst="rect">
            <a:avLst/>
          </a:prstGeom>
        </p:spPr>
      </p:pic>
      <p:sp>
        <p:nvSpPr>
          <p:cNvPr id="17" name="TextBox 16"/>
          <p:cNvSpPr txBox="1"/>
          <p:nvPr/>
        </p:nvSpPr>
        <p:spPr>
          <a:xfrm>
            <a:off x="5691808" y="3327484"/>
            <a:ext cx="3200400" cy="253916"/>
          </a:xfrm>
          <a:prstGeom prst="rect">
            <a:avLst/>
          </a:prstGeom>
          <a:noFill/>
        </p:spPr>
        <p:txBody>
          <a:bodyPr wrap="square" rtlCol="0">
            <a:spAutoFit/>
          </a:bodyPr>
          <a:lstStyle/>
          <a:p>
            <a:pPr algn="ctr" defTabSz="457200" fontAlgn="auto">
              <a:spcBef>
                <a:spcPts val="0"/>
              </a:spcBef>
              <a:spcAft>
                <a:spcPts val="0"/>
              </a:spcAft>
            </a:pPr>
            <a:r>
              <a:rPr lang="en-US" sz="1000" b="1" dirty="0">
                <a:solidFill>
                  <a:srgbClr val="6BB925"/>
                </a:solidFill>
                <a:latin typeface="Arial" pitchFamily="34" charset="0"/>
                <a:cs typeface="Arial" pitchFamily="34" charset="0"/>
              </a:rPr>
              <a:t>Employee Learning Week Program</a:t>
            </a:r>
          </a:p>
        </p:txBody>
      </p:sp>
      <p:sp>
        <p:nvSpPr>
          <p:cNvPr id="18" name="TextBox 17"/>
          <p:cNvSpPr txBox="1"/>
          <p:nvPr/>
        </p:nvSpPr>
        <p:spPr>
          <a:xfrm>
            <a:off x="6311348" y="4699084"/>
            <a:ext cx="3200400" cy="415498"/>
          </a:xfrm>
          <a:prstGeom prst="rect">
            <a:avLst/>
          </a:prstGeom>
          <a:noFill/>
        </p:spPr>
        <p:txBody>
          <a:bodyPr wrap="square" rtlCol="0">
            <a:spAutoFit/>
          </a:bodyPr>
          <a:lstStyle/>
          <a:p>
            <a:pPr algn="ctr" defTabSz="457200" fontAlgn="auto">
              <a:spcBef>
                <a:spcPts val="0"/>
              </a:spcBef>
              <a:spcAft>
                <a:spcPts val="0"/>
              </a:spcAft>
            </a:pPr>
            <a:r>
              <a:rPr lang="en-US" sz="1050" b="1" dirty="0" smtClean="0">
                <a:solidFill>
                  <a:srgbClr val="6BB925"/>
                </a:solidFill>
                <a:latin typeface="Arial" pitchFamily="34" charset="0"/>
                <a:cs typeface="Arial" pitchFamily="34" charset="0"/>
              </a:rPr>
              <a:t>CNY ATD Orientation</a:t>
            </a:r>
          </a:p>
          <a:p>
            <a:pPr algn="ctr" defTabSz="457200" fontAlgn="auto">
              <a:spcBef>
                <a:spcPts val="0"/>
              </a:spcBef>
              <a:spcAft>
                <a:spcPts val="0"/>
              </a:spcAft>
            </a:pPr>
            <a:r>
              <a:rPr lang="en-US" sz="1050" b="1" dirty="0" smtClean="0">
                <a:solidFill>
                  <a:srgbClr val="6BB925"/>
                </a:solidFill>
                <a:latin typeface="Arial" pitchFamily="34" charset="0"/>
                <a:cs typeface="Arial" pitchFamily="34" charset="0"/>
              </a:rPr>
              <a:t>Curation</a:t>
            </a:r>
            <a:endParaRPr lang="en-US" sz="1050" b="1" dirty="0">
              <a:solidFill>
                <a:srgbClr val="6BB925"/>
              </a:solidFill>
              <a:latin typeface="Arial" pitchFamily="34" charset="0"/>
              <a:cs typeface="Arial" pitchFamily="34" charset="0"/>
            </a:endParaRPr>
          </a:p>
        </p:txBody>
      </p:sp>
      <p:pic>
        <p:nvPicPr>
          <p:cNvPr id="14" name="Picture 13" descr="cea 14.jpg"/>
          <p:cNvPicPr>
            <a:picLocks noChangeAspect="1"/>
          </p:cNvPicPr>
          <p:nvPr/>
        </p:nvPicPr>
        <p:blipFill>
          <a:blip r:embed="rId7" cstate="print"/>
          <a:stretch>
            <a:fillRect/>
          </a:stretch>
        </p:blipFill>
        <p:spPr>
          <a:xfrm>
            <a:off x="3516105" y="2590800"/>
            <a:ext cx="2090057" cy="914400"/>
          </a:xfrm>
          <a:prstGeom prst="rect">
            <a:avLst/>
          </a:prstGeom>
        </p:spPr>
      </p:pic>
      <p:pic>
        <p:nvPicPr>
          <p:cNvPr id="12" name="Picture 11" descr="ChapterExcellence_StrategicPartnershipHIGH.JPG"/>
          <p:cNvPicPr>
            <a:picLocks noChangeAspect="1"/>
          </p:cNvPicPr>
          <p:nvPr/>
        </p:nvPicPr>
        <p:blipFill>
          <a:blip r:embed="rId8" cstate="print"/>
          <a:stretch>
            <a:fillRect/>
          </a:stretch>
        </p:blipFill>
        <p:spPr>
          <a:xfrm>
            <a:off x="807019" y="2438400"/>
            <a:ext cx="2151529" cy="914400"/>
          </a:xfrm>
          <a:prstGeom prst="rect">
            <a:avLst/>
          </a:prstGeom>
        </p:spPr>
      </p:pic>
      <p:sp>
        <p:nvSpPr>
          <p:cNvPr id="16" name="TextBox 15"/>
          <p:cNvSpPr txBox="1"/>
          <p:nvPr/>
        </p:nvSpPr>
        <p:spPr>
          <a:xfrm>
            <a:off x="202108" y="3327484"/>
            <a:ext cx="3200400" cy="253916"/>
          </a:xfrm>
          <a:prstGeom prst="rect">
            <a:avLst/>
          </a:prstGeom>
          <a:noFill/>
        </p:spPr>
        <p:txBody>
          <a:bodyPr wrap="square" rtlCol="0">
            <a:spAutoFit/>
          </a:bodyPr>
          <a:lstStyle/>
          <a:p>
            <a:pPr defTabSz="457200" fontAlgn="auto">
              <a:spcBef>
                <a:spcPts val="0"/>
              </a:spcBef>
              <a:spcAft>
                <a:spcPts val="0"/>
              </a:spcAft>
            </a:pPr>
            <a:r>
              <a:rPr lang="en-US" sz="1000" b="1" dirty="0">
                <a:solidFill>
                  <a:srgbClr val="6BB925"/>
                </a:solidFill>
                <a:latin typeface="Arial" pitchFamily="34" charset="0"/>
                <a:cs typeface="Arial" pitchFamily="34" charset="0"/>
              </a:rPr>
              <a:t>CNY BEST </a:t>
            </a:r>
            <a:r>
              <a:rPr lang="en-US" sz="1000" b="1" i="1" dirty="0">
                <a:solidFill>
                  <a:srgbClr val="6BB925"/>
                </a:solidFill>
                <a:latin typeface="Arial" pitchFamily="34" charset="0"/>
                <a:cs typeface="Arial" pitchFamily="34" charset="0"/>
              </a:rPr>
              <a:t>Learning and Performance </a:t>
            </a:r>
            <a:r>
              <a:rPr lang="en-US" sz="1000" b="1" dirty="0">
                <a:solidFill>
                  <a:srgbClr val="6BB925"/>
                </a:solidFill>
                <a:latin typeface="Arial" pitchFamily="34" charset="0"/>
                <a:cs typeface="Arial" pitchFamily="34" charset="0"/>
              </a:rPr>
              <a:t>Program</a:t>
            </a:r>
          </a:p>
        </p:txBody>
      </p:sp>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04429" y="1261118"/>
            <a:ext cx="1824586" cy="914400"/>
          </a:xfrm>
          <a:prstGeom prst="rect">
            <a:avLst/>
          </a:prstGeom>
        </p:spPr>
      </p:pic>
      <p:sp>
        <p:nvSpPr>
          <p:cNvPr id="19" name="TextBox 18"/>
          <p:cNvSpPr txBox="1"/>
          <p:nvPr/>
        </p:nvSpPr>
        <p:spPr>
          <a:xfrm>
            <a:off x="5717085" y="2108284"/>
            <a:ext cx="3200400" cy="253916"/>
          </a:xfrm>
          <a:prstGeom prst="rect">
            <a:avLst/>
          </a:prstGeom>
          <a:noFill/>
        </p:spPr>
        <p:txBody>
          <a:bodyPr wrap="square" rtlCol="0">
            <a:spAutoFit/>
          </a:bodyPr>
          <a:lstStyle/>
          <a:p>
            <a:pPr algn="ctr" defTabSz="457200" fontAlgn="auto">
              <a:spcBef>
                <a:spcPts val="0"/>
              </a:spcBef>
              <a:spcAft>
                <a:spcPts val="0"/>
              </a:spcAft>
            </a:pPr>
            <a:r>
              <a:rPr lang="en-US" sz="1000" b="1" dirty="0">
                <a:solidFill>
                  <a:srgbClr val="565559"/>
                </a:solidFill>
                <a:latin typeface="Arial" pitchFamily="34" charset="0"/>
                <a:cs typeface="Arial" pitchFamily="34" charset="0"/>
              </a:rPr>
              <a:t>Community Recognition Program</a:t>
            </a:r>
          </a:p>
        </p:txBody>
      </p:sp>
      <p:sp>
        <p:nvSpPr>
          <p:cNvPr id="20" name="Title 1"/>
          <p:cNvSpPr>
            <a:spLocks noGrp="1"/>
          </p:cNvSpPr>
          <p:nvPr>
            <p:ph type="title"/>
          </p:nvPr>
        </p:nvSpPr>
        <p:spPr>
          <a:xfrm>
            <a:off x="457200" y="274638"/>
            <a:ext cx="8229600" cy="1143000"/>
          </a:xfrm>
        </p:spPr>
        <p:txBody>
          <a:bodyPr/>
          <a:lstStyle/>
          <a:p>
            <a:r>
              <a:rPr lang="en-US" dirty="0" smtClean="0"/>
              <a:t>CNY ATD Recognitions</a:t>
            </a:r>
            <a:endParaRPr lang="en-US" dirty="0"/>
          </a:p>
        </p:txBody>
      </p:sp>
      <p:sp>
        <p:nvSpPr>
          <p:cNvPr id="7" name="Rectangle 6"/>
          <p:cNvSpPr/>
          <p:nvPr/>
        </p:nvSpPr>
        <p:spPr>
          <a:xfrm>
            <a:off x="1298131" y="5681990"/>
            <a:ext cx="1763624" cy="261610"/>
          </a:xfrm>
          <a:prstGeom prst="rect">
            <a:avLst/>
          </a:prstGeom>
        </p:spPr>
        <p:txBody>
          <a:bodyPr wrap="none">
            <a:spAutoFit/>
          </a:bodyPr>
          <a:lstStyle/>
          <a:p>
            <a:pPr defTabSz="457200" fontAlgn="auto">
              <a:spcBef>
                <a:spcPts val="0"/>
              </a:spcBef>
              <a:spcAft>
                <a:spcPts val="0"/>
              </a:spcAft>
            </a:pPr>
            <a:r>
              <a:rPr lang="en-US" sz="1100" dirty="0">
                <a:solidFill>
                  <a:prstClr val="black"/>
                </a:solidFill>
                <a:latin typeface="Arial Black" panose="020B0A04020102020204" pitchFamily="34" charset="0"/>
                <a:cs typeface="+mn-cs"/>
              </a:rPr>
              <a:t>Economic Champion</a:t>
            </a:r>
          </a:p>
        </p:txBody>
      </p:sp>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91496" y="5105400"/>
            <a:ext cx="1584346" cy="594360"/>
          </a:xfrm>
          <a:prstGeom prst="rect">
            <a:avLst/>
          </a:prstGeom>
        </p:spPr>
      </p:pic>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41772" y="5120640"/>
            <a:ext cx="1440872" cy="594360"/>
          </a:xfrm>
          <a:prstGeom prst="rect">
            <a:avLst/>
          </a:prstGeom>
        </p:spPr>
      </p:pic>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97917" y="5257800"/>
            <a:ext cx="1143000" cy="1143000"/>
          </a:xfrm>
          <a:prstGeom prst="rect">
            <a:avLst/>
          </a:prstGeom>
        </p:spPr>
      </p:pic>
      <p:sp>
        <p:nvSpPr>
          <p:cNvPr id="21" name="TextBox 20"/>
          <p:cNvSpPr txBox="1"/>
          <p:nvPr/>
        </p:nvSpPr>
        <p:spPr>
          <a:xfrm>
            <a:off x="2971827" y="2108284"/>
            <a:ext cx="3200400" cy="253916"/>
          </a:xfrm>
          <a:prstGeom prst="rect">
            <a:avLst/>
          </a:prstGeom>
          <a:noFill/>
        </p:spPr>
        <p:txBody>
          <a:bodyPr wrap="square" rtlCol="0">
            <a:spAutoFit/>
          </a:bodyPr>
          <a:lstStyle/>
          <a:p>
            <a:pPr algn="ctr" defTabSz="457200" fontAlgn="auto">
              <a:spcBef>
                <a:spcPts val="0"/>
              </a:spcBef>
              <a:spcAft>
                <a:spcPts val="0"/>
              </a:spcAft>
            </a:pPr>
            <a:r>
              <a:rPr lang="en-US" sz="1000" b="1" dirty="0" smtClean="0">
                <a:solidFill>
                  <a:srgbClr val="565559"/>
                </a:solidFill>
                <a:latin typeface="Arial" pitchFamily="34" charset="0"/>
                <a:cs typeface="Arial" pitchFamily="34" charset="0"/>
              </a:rPr>
              <a:t>Train-the-Trainer Program</a:t>
            </a:r>
            <a:endParaRPr lang="en-US" sz="1000" b="1" dirty="0">
              <a:solidFill>
                <a:srgbClr val="565559"/>
              </a:solidFill>
              <a:latin typeface="Arial" pitchFamily="34" charset="0"/>
              <a:cs typeface="Arial" pitchFamily="34" charset="0"/>
            </a:endParaRPr>
          </a:p>
        </p:txBody>
      </p:sp>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57040" y="1247429"/>
            <a:ext cx="1824754" cy="914400"/>
          </a:xfrm>
          <a:prstGeom prst="rect">
            <a:avLst/>
          </a:prstGeom>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1292" y="3929795"/>
            <a:ext cx="1325880" cy="685800"/>
          </a:xfrm>
          <a:prstGeom prst="rect">
            <a:avLst/>
          </a:prstGeom>
        </p:spPr>
      </p:pic>
      <p:pic>
        <p:nvPicPr>
          <p:cNvPr id="2" name="Picture 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16433" y="3834714"/>
            <a:ext cx="965515" cy="914400"/>
          </a:xfrm>
          <a:prstGeom prst="rect">
            <a:avLst/>
          </a:prstGeom>
        </p:spPr>
      </p:pic>
      <p:pic>
        <p:nvPicPr>
          <p:cNvPr id="5" name="Picture 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45776" y="1247429"/>
            <a:ext cx="1824586" cy="914400"/>
          </a:xfrm>
          <a:prstGeom prst="rect">
            <a:avLst/>
          </a:prstGeom>
        </p:spPr>
      </p:pic>
      <p:sp>
        <p:nvSpPr>
          <p:cNvPr id="23" name="TextBox 22"/>
          <p:cNvSpPr txBox="1"/>
          <p:nvPr/>
        </p:nvSpPr>
        <p:spPr>
          <a:xfrm>
            <a:off x="226822" y="2109012"/>
            <a:ext cx="3200400" cy="253916"/>
          </a:xfrm>
          <a:prstGeom prst="rect">
            <a:avLst/>
          </a:prstGeom>
          <a:noFill/>
        </p:spPr>
        <p:txBody>
          <a:bodyPr wrap="square" rtlCol="0">
            <a:spAutoFit/>
          </a:bodyPr>
          <a:lstStyle/>
          <a:p>
            <a:pPr algn="ctr" defTabSz="457200" fontAlgn="auto">
              <a:spcBef>
                <a:spcPts val="0"/>
              </a:spcBef>
              <a:spcAft>
                <a:spcPts val="0"/>
              </a:spcAft>
            </a:pPr>
            <a:r>
              <a:rPr lang="en-US" sz="1000" b="1" dirty="0" smtClean="0">
                <a:solidFill>
                  <a:srgbClr val="565559"/>
                </a:solidFill>
                <a:latin typeface="Arial" pitchFamily="34" charset="0"/>
                <a:cs typeface="Arial" pitchFamily="34" charset="0"/>
              </a:rPr>
              <a:t>CNY ATD Scholarship Program</a:t>
            </a:r>
            <a:endParaRPr lang="en-US" sz="1000" b="1" dirty="0">
              <a:solidFill>
                <a:srgbClr val="565559"/>
              </a:solidFill>
              <a:latin typeface="Arial" pitchFamily="34" charset="0"/>
              <a:cs typeface="Arial" pitchFamily="34" charset="0"/>
            </a:endParaRPr>
          </a:p>
        </p:txBody>
      </p:sp>
    </p:spTree>
    <p:extLst>
      <p:ext uri="{BB962C8B-B14F-4D97-AF65-F5344CB8AC3E}">
        <p14:creationId xmlns:p14="http://schemas.microsoft.com/office/powerpoint/2010/main" val="387446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Ahead</a:t>
            </a:r>
            <a:endParaRPr lang="en-US" dirty="0"/>
          </a:p>
        </p:txBody>
      </p:sp>
      <p:sp>
        <p:nvSpPr>
          <p:cNvPr id="3" name="Content Placeholder 2"/>
          <p:cNvSpPr>
            <a:spLocks noGrp="1"/>
          </p:cNvSpPr>
          <p:nvPr>
            <p:ph idx="1"/>
          </p:nvPr>
        </p:nvSpPr>
        <p:spPr/>
        <p:txBody>
          <a:bodyPr/>
          <a:lstStyle/>
          <a:p>
            <a:r>
              <a:rPr lang="en-US" dirty="0"/>
              <a:t>Strategic direction</a:t>
            </a:r>
          </a:p>
          <a:p>
            <a:r>
              <a:rPr lang="en-US" dirty="0" smtClean="0"/>
              <a:t>Continuous improvement</a:t>
            </a:r>
          </a:p>
          <a:p>
            <a:r>
              <a:rPr lang="en-US" dirty="0" smtClean="0"/>
              <a:t>Strengthening operations</a:t>
            </a:r>
          </a:p>
          <a:p>
            <a:r>
              <a:rPr lang="en-US" dirty="0"/>
              <a:t>New opportunities</a:t>
            </a:r>
          </a:p>
          <a:p>
            <a:endParaRPr lang="en-US" dirty="0"/>
          </a:p>
        </p:txBody>
      </p:sp>
    </p:spTree>
    <p:extLst>
      <p:ext uri="{BB962C8B-B14F-4D97-AF65-F5344CB8AC3E}">
        <p14:creationId xmlns:p14="http://schemas.microsoft.com/office/powerpoint/2010/main" val="7896201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70" y="0"/>
            <a:ext cx="8875059" cy="5835535"/>
          </a:xfrm>
          <a:prstGeom prst="rect">
            <a:avLst/>
          </a:prstGeom>
        </p:spPr>
      </p:pic>
    </p:spTree>
    <p:extLst>
      <p:ext uri="{BB962C8B-B14F-4D97-AF65-F5344CB8AC3E}">
        <p14:creationId xmlns:p14="http://schemas.microsoft.com/office/powerpoint/2010/main" val="30442502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Strategic Planning</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t>Purpose </a:t>
            </a:r>
          </a:p>
          <a:p>
            <a:pPr>
              <a:lnSpc>
                <a:spcPct val="100000"/>
              </a:lnSpc>
              <a:spcBef>
                <a:spcPts val="0"/>
              </a:spcBef>
            </a:pPr>
            <a:r>
              <a:rPr lang="en-US" sz="2400" dirty="0" smtClean="0"/>
              <a:t>Oversee governance and operations for organization</a:t>
            </a:r>
          </a:p>
          <a:p>
            <a:pPr>
              <a:lnSpc>
                <a:spcPct val="100000"/>
              </a:lnSpc>
              <a:spcBef>
                <a:spcPts val="0"/>
              </a:spcBef>
            </a:pPr>
            <a:r>
              <a:rPr lang="en-US" sz="2400" dirty="0" smtClean="0"/>
              <a:t>Set strategic direction of organization</a:t>
            </a:r>
          </a:p>
          <a:p>
            <a:pPr marL="0" indent="0">
              <a:buNone/>
            </a:pPr>
            <a:r>
              <a:rPr lang="en-US" sz="2400" dirty="0" smtClean="0"/>
              <a:t>Activities</a:t>
            </a:r>
          </a:p>
          <a:p>
            <a:pPr>
              <a:lnSpc>
                <a:spcPct val="100000"/>
              </a:lnSpc>
              <a:spcBef>
                <a:spcPts val="0"/>
              </a:spcBef>
            </a:pPr>
            <a:r>
              <a:rPr lang="en-US" sz="2400" dirty="0" smtClean="0"/>
              <a:t>Operational planning and reviews</a:t>
            </a:r>
          </a:p>
          <a:p>
            <a:pPr>
              <a:lnSpc>
                <a:spcPct val="100000"/>
              </a:lnSpc>
              <a:spcBef>
                <a:spcPts val="0"/>
              </a:spcBef>
            </a:pPr>
            <a:r>
              <a:rPr lang="en-US" sz="2400" dirty="0" smtClean="0"/>
              <a:t>Strategic planning</a:t>
            </a:r>
          </a:p>
          <a:p>
            <a:pPr>
              <a:lnSpc>
                <a:spcPct val="100000"/>
              </a:lnSpc>
              <a:spcBef>
                <a:spcPts val="0"/>
              </a:spcBef>
            </a:pPr>
            <a:r>
              <a:rPr lang="en-US" sz="2400" dirty="0" smtClean="0"/>
              <a:t>Office of the President meetings</a:t>
            </a:r>
          </a:p>
          <a:p>
            <a:pPr>
              <a:lnSpc>
                <a:spcPct val="100000"/>
              </a:lnSpc>
              <a:spcBef>
                <a:spcPts val="0"/>
              </a:spcBef>
            </a:pPr>
            <a:r>
              <a:rPr lang="en-US" sz="2400" dirty="0" smtClean="0"/>
              <a:t>Board meetings</a:t>
            </a:r>
          </a:p>
          <a:p>
            <a:pPr marL="0" indent="0">
              <a:buNone/>
            </a:pPr>
            <a:r>
              <a:rPr lang="en-US" sz="2400" dirty="0" smtClean="0"/>
              <a:t>Responsible – Office of the President</a:t>
            </a:r>
            <a:endParaRPr lang="en-US" sz="2400" dirty="0"/>
          </a:p>
          <a:p>
            <a:pPr marL="0" indent="0">
              <a:buNone/>
            </a:pPr>
            <a:endParaRPr lang="en-US" sz="2400" dirty="0"/>
          </a:p>
        </p:txBody>
      </p:sp>
    </p:spTree>
    <p:extLst>
      <p:ext uri="{BB962C8B-B14F-4D97-AF65-F5344CB8AC3E}">
        <p14:creationId xmlns:p14="http://schemas.microsoft.com/office/powerpoint/2010/main" val="2144019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ATD</a:t>
            </a:r>
            <a:endParaRPr lang="en-US" dirty="0"/>
          </a:p>
        </p:txBody>
      </p:sp>
      <p:sp>
        <p:nvSpPr>
          <p:cNvPr id="3" name="Content Placeholder 2"/>
          <p:cNvSpPr>
            <a:spLocks noGrp="1"/>
          </p:cNvSpPr>
          <p:nvPr>
            <p:ph idx="1"/>
          </p:nvPr>
        </p:nvSpPr>
        <p:spPr>
          <a:xfrm>
            <a:off x="457200" y="2499860"/>
            <a:ext cx="8229600" cy="4525963"/>
          </a:xfrm>
        </p:spPr>
        <p:txBody>
          <a:bodyPr/>
          <a:lstStyle/>
          <a:p>
            <a:pPr marL="0" indent="0" algn="ctr">
              <a:spcBef>
                <a:spcPts val="0"/>
              </a:spcBef>
              <a:buNone/>
            </a:pPr>
            <a:r>
              <a:rPr lang="en-US" sz="5200" dirty="0" smtClean="0">
                <a:solidFill>
                  <a:srgbClr val="E02609"/>
                </a:solidFill>
                <a:latin typeface="Arial Black" charset="0"/>
              </a:rPr>
              <a:t>Mission</a:t>
            </a:r>
            <a:endParaRPr lang="en-US" sz="5200" dirty="0">
              <a:solidFill>
                <a:srgbClr val="E02609"/>
              </a:solidFill>
              <a:latin typeface="Arial" pitchFamily="34" charset="0"/>
              <a:cs typeface="Arial" pitchFamily="34" charset="0"/>
            </a:endParaRPr>
          </a:p>
          <a:p>
            <a:pPr marL="0" indent="0" algn="ctr">
              <a:spcBef>
                <a:spcPts val="0"/>
              </a:spcBef>
              <a:buNone/>
            </a:pPr>
            <a:r>
              <a:rPr lang="en-US" b="1" dirty="0" smtClean="0"/>
              <a:t>Empower professionals to </a:t>
            </a:r>
          </a:p>
          <a:p>
            <a:pPr marL="0" indent="0" algn="ctr">
              <a:spcBef>
                <a:spcPts val="0"/>
              </a:spcBef>
              <a:buNone/>
            </a:pPr>
            <a:r>
              <a:rPr lang="en-US" b="1" dirty="0" smtClean="0"/>
              <a:t>develop talent in the workplace </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6495" y="286515"/>
            <a:ext cx="4406317" cy="123444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338"/>
            <a:ext cx="9144000" cy="1938528"/>
          </a:xfrm>
          <a:prstGeom prst="rect">
            <a:avLst/>
          </a:prstGeom>
        </p:spPr>
      </p:pic>
    </p:spTree>
    <p:extLst>
      <p:ext uri="{BB962C8B-B14F-4D97-AF65-F5344CB8AC3E}">
        <p14:creationId xmlns:p14="http://schemas.microsoft.com/office/powerpoint/2010/main" val="19027660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Finance</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t>Purpose </a:t>
            </a:r>
          </a:p>
          <a:p>
            <a:pPr>
              <a:lnSpc>
                <a:spcPct val="100000"/>
              </a:lnSpc>
              <a:spcBef>
                <a:spcPts val="0"/>
              </a:spcBef>
            </a:pPr>
            <a:r>
              <a:rPr lang="en-US" sz="2400" dirty="0" smtClean="0"/>
              <a:t>Oversee finances for organization</a:t>
            </a:r>
          </a:p>
          <a:p>
            <a:pPr>
              <a:lnSpc>
                <a:spcPct val="100000"/>
              </a:lnSpc>
              <a:spcBef>
                <a:spcPts val="0"/>
              </a:spcBef>
            </a:pPr>
            <a:r>
              <a:rPr lang="en-US" sz="2400" dirty="0" smtClean="0"/>
              <a:t>Maintain financial controls for organization</a:t>
            </a:r>
          </a:p>
          <a:p>
            <a:pPr marL="0" indent="0">
              <a:buNone/>
            </a:pPr>
            <a:r>
              <a:rPr lang="en-US" sz="2400" dirty="0" smtClean="0"/>
              <a:t>Activities</a:t>
            </a:r>
          </a:p>
          <a:p>
            <a:pPr>
              <a:lnSpc>
                <a:spcPct val="100000"/>
              </a:lnSpc>
              <a:spcBef>
                <a:spcPts val="0"/>
              </a:spcBef>
            </a:pPr>
            <a:r>
              <a:rPr lang="en-US" sz="2400" dirty="0" smtClean="0"/>
              <a:t>Financial planning and reviews</a:t>
            </a:r>
          </a:p>
          <a:p>
            <a:pPr>
              <a:lnSpc>
                <a:spcPct val="100000"/>
              </a:lnSpc>
              <a:spcBef>
                <a:spcPts val="0"/>
              </a:spcBef>
            </a:pPr>
            <a:r>
              <a:rPr lang="en-US" sz="2400" dirty="0" smtClean="0"/>
              <a:t>Maintain and review financial controls</a:t>
            </a:r>
          </a:p>
          <a:p>
            <a:pPr marL="0" indent="0">
              <a:buNone/>
            </a:pPr>
            <a:r>
              <a:rPr lang="en-US" sz="2400" dirty="0" smtClean="0"/>
              <a:t>Responsible – Office of the President</a:t>
            </a:r>
            <a:endParaRPr lang="en-US" sz="2400" dirty="0"/>
          </a:p>
          <a:p>
            <a:pPr marL="0" indent="0">
              <a:buNone/>
            </a:pPr>
            <a:endParaRPr lang="en-US" sz="2400" dirty="0"/>
          </a:p>
        </p:txBody>
      </p:sp>
    </p:spTree>
    <p:extLst>
      <p:ext uri="{BB962C8B-B14F-4D97-AF65-F5344CB8AC3E}">
        <p14:creationId xmlns:p14="http://schemas.microsoft.com/office/powerpoint/2010/main" val="32208283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Membership</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t>Purpose </a:t>
            </a:r>
          </a:p>
          <a:p>
            <a:pPr>
              <a:lnSpc>
                <a:spcPct val="100000"/>
              </a:lnSpc>
              <a:spcBef>
                <a:spcPts val="0"/>
              </a:spcBef>
            </a:pPr>
            <a:r>
              <a:rPr lang="en-US" sz="2400" dirty="0" smtClean="0"/>
              <a:t>Strengthen CNY ATD through membership</a:t>
            </a:r>
          </a:p>
          <a:p>
            <a:pPr marL="0" indent="0">
              <a:buNone/>
            </a:pPr>
            <a:r>
              <a:rPr lang="en-US" sz="2400" dirty="0" smtClean="0"/>
              <a:t>Activities</a:t>
            </a:r>
          </a:p>
          <a:p>
            <a:pPr>
              <a:lnSpc>
                <a:spcPct val="100000"/>
              </a:lnSpc>
              <a:spcBef>
                <a:spcPts val="0"/>
              </a:spcBef>
            </a:pPr>
            <a:r>
              <a:rPr lang="en-US" sz="2400" dirty="0" smtClean="0"/>
              <a:t>Prospecting for members</a:t>
            </a:r>
          </a:p>
          <a:p>
            <a:pPr>
              <a:lnSpc>
                <a:spcPct val="100000"/>
              </a:lnSpc>
              <a:spcBef>
                <a:spcPts val="0"/>
              </a:spcBef>
            </a:pPr>
            <a:r>
              <a:rPr lang="en-US" sz="2400" dirty="0" smtClean="0"/>
              <a:t>Retention of members</a:t>
            </a:r>
          </a:p>
          <a:p>
            <a:pPr>
              <a:lnSpc>
                <a:spcPct val="100000"/>
              </a:lnSpc>
              <a:spcBef>
                <a:spcPts val="0"/>
              </a:spcBef>
            </a:pPr>
            <a:r>
              <a:rPr lang="en-US" sz="2400" dirty="0" smtClean="0"/>
              <a:t>CNY ATD Orientations</a:t>
            </a:r>
          </a:p>
          <a:p>
            <a:pPr marL="0" indent="0">
              <a:buNone/>
            </a:pPr>
            <a:r>
              <a:rPr lang="en-US" sz="2400" dirty="0" smtClean="0"/>
              <a:t>Responsible – VP Membership</a:t>
            </a:r>
            <a:endParaRPr lang="en-US" sz="2400" dirty="0"/>
          </a:p>
          <a:p>
            <a:pPr marL="0" indent="0">
              <a:buNone/>
            </a:pP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527" y="5828813"/>
            <a:ext cx="1299411" cy="685800"/>
          </a:xfrm>
          <a:prstGeom prst="rect">
            <a:avLst/>
          </a:prstGeom>
        </p:spPr>
      </p:pic>
      <p:sp>
        <p:nvSpPr>
          <p:cNvPr id="5" name="TextBox 4"/>
          <p:cNvSpPr txBox="1"/>
          <p:nvPr/>
        </p:nvSpPr>
        <p:spPr>
          <a:xfrm>
            <a:off x="2892815" y="5902027"/>
            <a:ext cx="3424843" cy="369332"/>
          </a:xfrm>
          <a:prstGeom prst="rect">
            <a:avLst/>
          </a:prstGeom>
          <a:noFill/>
        </p:spPr>
        <p:txBody>
          <a:bodyPr wrap="square" rtlCol="0">
            <a:spAutoFit/>
          </a:bodyPr>
          <a:lstStyle/>
          <a:p>
            <a:pPr algn="ctr"/>
            <a:r>
              <a:rPr lang="en-US" b="1" dirty="0">
                <a:solidFill>
                  <a:srgbClr val="565559"/>
                </a:solidFill>
                <a:hlinkClick r:id="rId4"/>
              </a:rPr>
              <a:t>http://cnyastd.org/membership1</a:t>
            </a:r>
            <a:endParaRPr lang="en-US" b="1" dirty="0">
              <a:solidFill>
                <a:srgbClr val="565559"/>
              </a:solidFill>
            </a:endParaRPr>
          </a:p>
        </p:txBody>
      </p:sp>
    </p:spTree>
    <p:extLst>
      <p:ext uri="{BB962C8B-B14F-4D97-AF65-F5344CB8AC3E}">
        <p14:creationId xmlns:p14="http://schemas.microsoft.com/office/powerpoint/2010/main" val="32208283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455504"/>
            <a:ext cx="8229600" cy="4525963"/>
          </a:xfrm>
        </p:spPr>
        <p:txBody>
          <a:bodyPr>
            <a:normAutofit/>
          </a:bodyPr>
          <a:lstStyle/>
          <a:p>
            <a:pPr marL="0" indent="0" algn="ctr">
              <a:buNone/>
            </a:pPr>
            <a:r>
              <a:rPr lang="en-US" i="1" dirty="0" smtClean="0">
                <a:solidFill>
                  <a:srgbClr val="E02609"/>
                </a:solidFill>
              </a:rPr>
              <a:t>Talent Development</a:t>
            </a:r>
          </a:p>
          <a:p>
            <a:pPr marL="0" indent="0" algn="ctr">
              <a:buNone/>
            </a:pPr>
            <a:r>
              <a:rPr lang="en-US" sz="1000" i="1" dirty="0" smtClean="0">
                <a:solidFill>
                  <a:srgbClr val="E02609"/>
                </a:solidFill>
              </a:rPr>
              <a:t>   </a:t>
            </a:r>
            <a:endParaRPr lang="en-US" sz="1000" i="1" dirty="0">
              <a:solidFill>
                <a:srgbClr val="E02609"/>
              </a:solidFill>
            </a:endParaRPr>
          </a:p>
          <a:p>
            <a:pPr marL="0" indent="0" algn="ctr">
              <a:lnSpc>
                <a:spcPct val="85000"/>
              </a:lnSpc>
              <a:buNone/>
            </a:pPr>
            <a:r>
              <a:rPr lang="en-US" sz="3200" i="1" dirty="0" smtClean="0">
                <a:solidFill>
                  <a:srgbClr val="FFB700"/>
                </a:solidFill>
              </a:rPr>
              <a:t>Recognizing excellence in </a:t>
            </a:r>
          </a:p>
          <a:p>
            <a:pPr marL="0" indent="0" algn="ctr">
              <a:lnSpc>
                <a:spcPct val="85000"/>
              </a:lnSpc>
              <a:spcBef>
                <a:spcPts val="0"/>
              </a:spcBef>
              <a:buNone/>
            </a:pPr>
            <a:r>
              <a:rPr lang="en-US" sz="3200" i="1" dirty="0" smtClean="0">
                <a:solidFill>
                  <a:srgbClr val="FFB700"/>
                </a:solidFill>
              </a:rPr>
              <a:t>talent development in the CNY area</a:t>
            </a:r>
            <a:endParaRPr lang="en-US" sz="3200" i="1" dirty="0">
              <a:solidFill>
                <a:srgbClr val="FFB7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674" y="1680139"/>
            <a:ext cx="3429000" cy="1883833"/>
          </a:xfrm>
          <a:prstGeom prst="rect">
            <a:avLst/>
          </a:prstGeom>
        </p:spPr>
      </p:pic>
      <p:pic>
        <p:nvPicPr>
          <p:cNvPr id="5" name="Picture 4" descr="ChapterExcellence_StrategicPartnershipHIGH.JPG"/>
          <p:cNvPicPr>
            <a:picLocks noChangeAspect="1"/>
          </p:cNvPicPr>
          <p:nvPr/>
        </p:nvPicPr>
        <p:blipFill>
          <a:blip r:embed="rId4" cstate="print"/>
          <a:stretch>
            <a:fillRect/>
          </a:stretch>
        </p:blipFill>
        <p:spPr>
          <a:xfrm>
            <a:off x="139751" y="5947723"/>
            <a:ext cx="1613647" cy="685800"/>
          </a:xfrm>
          <a:prstGeom prst="rect">
            <a:avLst/>
          </a:prstGeom>
        </p:spPr>
      </p:pic>
      <p:sp>
        <p:nvSpPr>
          <p:cNvPr id="4" name="Rectangle 3"/>
          <p:cNvSpPr/>
          <p:nvPr/>
        </p:nvSpPr>
        <p:spPr>
          <a:xfrm>
            <a:off x="2590561" y="5405393"/>
            <a:ext cx="3962880" cy="584775"/>
          </a:xfrm>
          <a:prstGeom prst="rect">
            <a:avLst/>
          </a:prstGeom>
        </p:spPr>
        <p:txBody>
          <a:bodyPr wrap="none">
            <a:spAutoFit/>
          </a:bodyPr>
          <a:lstStyle/>
          <a:p>
            <a:pPr algn="ctr">
              <a:defRPr/>
            </a:pPr>
            <a:r>
              <a:rPr lang="en-US"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Arial Black" pitchFamily="34" charset="0"/>
                <a:cs typeface="Arial" pitchFamily="34" charset="0"/>
              </a:rPr>
              <a:t>10</a:t>
            </a:r>
            <a:r>
              <a:rPr lang="en-US" sz="3200" b="1" spc="50" baseline="3000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Arial Black" pitchFamily="34" charset="0"/>
                <a:cs typeface="Arial" pitchFamily="34" charset="0"/>
              </a:rPr>
              <a:t>th</a:t>
            </a:r>
            <a:r>
              <a:rPr lang="en-US"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latin typeface="Arial Black" pitchFamily="34" charset="0"/>
                <a:cs typeface="Arial" pitchFamily="34" charset="0"/>
              </a:rPr>
              <a:t> Anniversary</a:t>
            </a:r>
            <a:endParaRPr lang="en-US"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38100" dist="38100" dir="2700000" algn="tl">
                  <a:srgbClr val="000000">
                    <a:alpha val="43137"/>
                  </a:srgbClr>
                </a:outerShdw>
              </a:effectLst>
            </a:endParaRPr>
          </a:p>
        </p:txBody>
      </p:sp>
      <p:sp>
        <p:nvSpPr>
          <p:cNvPr id="8" name="Title 1"/>
          <p:cNvSpPr>
            <a:spLocks noGrp="1"/>
          </p:cNvSpPr>
          <p:nvPr>
            <p:ph type="title"/>
          </p:nvPr>
        </p:nvSpPr>
        <p:spPr>
          <a:xfrm>
            <a:off x="457200" y="274638"/>
            <a:ext cx="8229600" cy="1143000"/>
          </a:xfrm>
        </p:spPr>
        <p:txBody>
          <a:bodyPr>
            <a:normAutofit/>
          </a:bodyPr>
          <a:lstStyle/>
          <a:p>
            <a:r>
              <a:rPr lang="en-US" dirty="0" smtClean="0"/>
              <a:t>CNY BEST</a:t>
            </a:r>
            <a:endParaRPr lang="en-US" dirty="0"/>
          </a:p>
        </p:txBody>
      </p:sp>
    </p:spTree>
    <p:extLst>
      <p:ext uri="{BB962C8B-B14F-4D97-AF65-F5344CB8AC3E}">
        <p14:creationId xmlns:p14="http://schemas.microsoft.com/office/powerpoint/2010/main" val="1097619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CNY BEST</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t>Purpose </a:t>
            </a:r>
          </a:p>
          <a:p>
            <a:pPr>
              <a:lnSpc>
                <a:spcPct val="100000"/>
              </a:lnSpc>
              <a:spcBef>
                <a:spcPts val="0"/>
              </a:spcBef>
            </a:pPr>
            <a:r>
              <a:rPr lang="en-US" sz="2400" dirty="0" smtClean="0"/>
              <a:t>Recognize excellence in talent development  </a:t>
            </a:r>
          </a:p>
          <a:p>
            <a:pPr marL="0" indent="0">
              <a:buNone/>
            </a:pPr>
            <a:r>
              <a:rPr lang="en-US" sz="2400" dirty="0" smtClean="0"/>
              <a:t>Activities</a:t>
            </a:r>
          </a:p>
          <a:p>
            <a:pPr>
              <a:lnSpc>
                <a:spcPct val="100000"/>
              </a:lnSpc>
              <a:spcBef>
                <a:spcPts val="0"/>
              </a:spcBef>
            </a:pPr>
            <a:r>
              <a:rPr lang="en-US" sz="2400" dirty="0" smtClean="0"/>
              <a:t>CNY BEST program, Awards Ceremony</a:t>
            </a:r>
          </a:p>
          <a:p>
            <a:pPr>
              <a:lnSpc>
                <a:spcPct val="100000"/>
              </a:lnSpc>
              <a:spcBef>
                <a:spcPts val="0"/>
              </a:spcBef>
            </a:pPr>
            <a:r>
              <a:rPr lang="en-US" sz="2400" dirty="0" smtClean="0"/>
              <a:t>CNY BEST Information Sessions</a:t>
            </a:r>
          </a:p>
          <a:p>
            <a:pPr>
              <a:lnSpc>
                <a:spcPct val="100000"/>
              </a:lnSpc>
              <a:spcBef>
                <a:spcPts val="0"/>
              </a:spcBef>
            </a:pPr>
            <a:r>
              <a:rPr lang="en-US" sz="2400" dirty="0" smtClean="0"/>
              <a:t>CNY BEST Buddy System</a:t>
            </a:r>
          </a:p>
          <a:p>
            <a:pPr>
              <a:lnSpc>
                <a:spcPct val="100000"/>
              </a:lnSpc>
              <a:spcBef>
                <a:spcPts val="0"/>
              </a:spcBef>
            </a:pPr>
            <a:r>
              <a:rPr lang="en-US" sz="2400" dirty="0" smtClean="0"/>
              <a:t>Sharing the BEST program</a:t>
            </a:r>
          </a:p>
          <a:p>
            <a:pPr marL="0" indent="0">
              <a:buNone/>
            </a:pPr>
            <a:r>
              <a:rPr lang="en-US" sz="2400" dirty="0" smtClean="0"/>
              <a:t>Responsible – VP CNY BEST</a:t>
            </a:r>
            <a:endParaRPr lang="en-US" sz="2400" dirty="0"/>
          </a:p>
          <a:p>
            <a:pPr marL="0" indent="0">
              <a:buNone/>
            </a:pP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811" y="5783263"/>
            <a:ext cx="1248310" cy="685800"/>
          </a:xfrm>
          <a:prstGeom prst="rect">
            <a:avLst/>
          </a:prstGeom>
        </p:spPr>
      </p:pic>
      <p:sp>
        <p:nvSpPr>
          <p:cNvPr id="5" name="TextBox 4"/>
          <p:cNvSpPr txBox="1"/>
          <p:nvPr/>
        </p:nvSpPr>
        <p:spPr>
          <a:xfrm>
            <a:off x="2892815" y="5902027"/>
            <a:ext cx="3424843" cy="369332"/>
          </a:xfrm>
          <a:prstGeom prst="rect">
            <a:avLst/>
          </a:prstGeom>
          <a:noFill/>
        </p:spPr>
        <p:txBody>
          <a:bodyPr wrap="square" rtlCol="0">
            <a:spAutoFit/>
          </a:bodyPr>
          <a:lstStyle/>
          <a:p>
            <a:pPr algn="ctr"/>
            <a:r>
              <a:rPr lang="en-US" b="1" dirty="0">
                <a:solidFill>
                  <a:srgbClr val="565559"/>
                </a:solidFill>
                <a:hlinkClick r:id="rId4"/>
              </a:rPr>
              <a:t>http://</a:t>
            </a:r>
            <a:r>
              <a:rPr lang="en-US" b="1" dirty="0" smtClean="0">
                <a:solidFill>
                  <a:srgbClr val="565559"/>
                </a:solidFill>
                <a:hlinkClick r:id="rId4"/>
              </a:rPr>
              <a:t>cnyastd.org/cny_best </a:t>
            </a:r>
            <a:endParaRPr lang="en-US" b="1" dirty="0">
              <a:solidFill>
                <a:srgbClr val="565559"/>
              </a:solidFill>
            </a:endParaRPr>
          </a:p>
        </p:txBody>
      </p:sp>
    </p:spTree>
    <p:extLst>
      <p:ext uri="{BB962C8B-B14F-4D97-AF65-F5344CB8AC3E}">
        <p14:creationId xmlns:p14="http://schemas.microsoft.com/office/powerpoint/2010/main" val="32208283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10076" y="1651422"/>
            <a:ext cx="3657600" cy="1373632"/>
          </a:xfrm>
        </p:spPr>
      </p:pic>
      <p:sp>
        <p:nvSpPr>
          <p:cNvPr id="6" name="Content Placeholder 2"/>
          <p:cNvSpPr txBox="1">
            <a:spLocks/>
          </p:cNvSpPr>
          <p:nvPr/>
        </p:nvSpPr>
        <p:spPr>
          <a:xfrm>
            <a:off x="457200" y="3296481"/>
            <a:ext cx="8229600" cy="278304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FF4D00"/>
              </a:buClr>
              <a:buFont typeface="Wingdings" charset="2"/>
              <a:buChar char="§"/>
              <a:defRPr sz="3000" b="1" kern="1200">
                <a:solidFill>
                  <a:srgbClr val="565559"/>
                </a:solidFill>
                <a:latin typeface="Arial"/>
                <a:ea typeface="+mn-ea"/>
                <a:cs typeface="Arial"/>
              </a:defRPr>
            </a:lvl1pPr>
            <a:lvl2pPr marL="742950" indent="-285750" algn="l" defTabSz="457200" rtl="0" eaLnBrk="1" latinLnBrk="0" hangingPunct="1">
              <a:spcBef>
                <a:spcPct val="20000"/>
              </a:spcBef>
              <a:buClr>
                <a:srgbClr val="FF4D00"/>
              </a:buClr>
              <a:buFont typeface="Wingdings" charset="2"/>
              <a:buChar char="§"/>
              <a:defRPr sz="2800" kern="1200">
                <a:solidFill>
                  <a:srgbClr val="565559"/>
                </a:solidFill>
                <a:latin typeface="Arial"/>
                <a:ea typeface="+mn-ea"/>
                <a:cs typeface="Arial"/>
              </a:defRPr>
            </a:lvl2pPr>
            <a:lvl3pPr marL="1143000" indent="-228600" algn="l" defTabSz="457200" rtl="0" eaLnBrk="1" latinLnBrk="0" hangingPunct="1">
              <a:spcBef>
                <a:spcPct val="20000"/>
              </a:spcBef>
              <a:buClr>
                <a:srgbClr val="FF4D00"/>
              </a:buClr>
              <a:buFont typeface="Wingdings" charset="2"/>
              <a:buChar char="§"/>
              <a:defRPr sz="2400" kern="1200">
                <a:solidFill>
                  <a:srgbClr val="565559"/>
                </a:solidFill>
                <a:latin typeface="Arial"/>
                <a:ea typeface="+mn-ea"/>
                <a:cs typeface="Arial"/>
              </a:defRPr>
            </a:lvl3pPr>
            <a:lvl4pPr marL="1600200" indent="-228600" algn="l" defTabSz="457200" rtl="0" eaLnBrk="1" latinLnBrk="0" hangingPunct="1">
              <a:spcBef>
                <a:spcPct val="20000"/>
              </a:spcBef>
              <a:buClr>
                <a:srgbClr val="FF4D00"/>
              </a:buClr>
              <a:buFont typeface="Wingdings" charset="2"/>
              <a:buChar char="§"/>
              <a:defRPr sz="2000" kern="1200">
                <a:solidFill>
                  <a:srgbClr val="565559"/>
                </a:solidFill>
                <a:latin typeface="Arial"/>
                <a:ea typeface="+mn-ea"/>
                <a:cs typeface="Arial"/>
              </a:defRPr>
            </a:lvl4pPr>
            <a:lvl5pPr marL="2057400" indent="-228600" algn="l" defTabSz="457200" rtl="0" eaLnBrk="1" latinLnBrk="0" hangingPunct="1">
              <a:spcBef>
                <a:spcPct val="20000"/>
              </a:spcBef>
              <a:buClr>
                <a:srgbClr val="FF4D00"/>
              </a:buClr>
              <a:buFont typeface="Wingdings" charset="2"/>
              <a:buChar char="§"/>
              <a:defRPr sz="2000" kern="1200">
                <a:solidFill>
                  <a:srgbClr val="56555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dirty="0">
                <a:solidFill>
                  <a:srgbClr val="E02609"/>
                </a:solidFill>
                <a:latin typeface="Arial Black" panose="020B0A04020102020204" pitchFamily="34" charset="0"/>
              </a:rPr>
              <a:t>Overall Learning Goals</a:t>
            </a:r>
          </a:p>
          <a:p>
            <a:pPr lvl="0">
              <a:spcBef>
                <a:spcPts val="0"/>
              </a:spcBef>
            </a:pPr>
            <a:r>
              <a:rPr lang="en-US" sz="2200" dirty="0"/>
              <a:t>d</a:t>
            </a:r>
            <a:r>
              <a:rPr lang="en-US" sz="2200" dirty="0" smtClean="0"/>
              <a:t>evelop skills to conduct a thorough and effective assessment</a:t>
            </a:r>
            <a:endParaRPr lang="en-US" sz="2200" dirty="0"/>
          </a:p>
          <a:p>
            <a:pPr lvl="0">
              <a:spcBef>
                <a:spcPts val="0"/>
              </a:spcBef>
            </a:pPr>
            <a:r>
              <a:rPr lang="en-US" sz="2200" dirty="0" smtClean="0"/>
              <a:t>use </a:t>
            </a:r>
            <a:r>
              <a:rPr lang="en-US" sz="2200" dirty="0"/>
              <a:t>adult learning principles to design effective training</a:t>
            </a:r>
          </a:p>
          <a:p>
            <a:pPr lvl="0">
              <a:spcBef>
                <a:spcPts val="0"/>
              </a:spcBef>
            </a:pPr>
            <a:r>
              <a:rPr lang="en-US" sz="2200" dirty="0"/>
              <a:t>deliver engaging training using effective presentation and interaction skills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523" y="5946184"/>
            <a:ext cx="1368566" cy="685800"/>
          </a:xfrm>
          <a:prstGeom prst="rect">
            <a:avLst/>
          </a:prstGeom>
        </p:spPr>
      </p:pic>
      <p:sp>
        <p:nvSpPr>
          <p:cNvPr id="8" name="Title 1"/>
          <p:cNvSpPr>
            <a:spLocks noGrp="1"/>
          </p:cNvSpPr>
          <p:nvPr>
            <p:ph type="title"/>
          </p:nvPr>
        </p:nvSpPr>
        <p:spPr>
          <a:xfrm>
            <a:off x="457200" y="274638"/>
            <a:ext cx="8229600" cy="1143000"/>
          </a:xfrm>
        </p:spPr>
        <p:txBody>
          <a:bodyPr>
            <a:normAutofit/>
          </a:bodyPr>
          <a:lstStyle/>
          <a:p>
            <a:r>
              <a:rPr lang="en-US" dirty="0" smtClean="0"/>
              <a:t>Train-the-Trainer (TTT)</a:t>
            </a:r>
            <a:endParaRPr lang="en-US" dirty="0"/>
          </a:p>
        </p:txBody>
      </p:sp>
    </p:spTree>
    <p:extLst>
      <p:ext uri="{BB962C8B-B14F-4D97-AF65-F5344CB8AC3E}">
        <p14:creationId xmlns:p14="http://schemas.microsoft.com/office/powerpoint/2010/main" val="2482945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Train-the-Trainer (TTT)</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t>Purpose </a:t>
            </a:r>
          </a:p>
          <a:p>
            <a:pPr>
              <a:lnSpc>
                <a:spcPct val="100000"/>
              </a:lnSpc>
              <a:spcBef>
                <a:spcPts val="0"/>
              </a:spcBef>
            </a:pPr>
            <a:r>
              <a:rPr lang="en-US" sz="2400" dirty="0" smtClean="0"/>
              <a:t>Provide for CNY ATD’s Train-the-Trainer programs</a:t>
            </a:r>
          </a:p>
          <a:p>
            <a:pPr marL="0" indent="0">
              <a:buNone/>
            </a:pPr>
            <a:r>
              <a:rPr lang="en-US" sz="2400" dirty="0" smtClean="0"/>
              <a:t>Activities</a:t>
            </a:r>
          </a:p>
          <a:p>
            <a:pPr>
              <a:lnSpc>
                <a:spcPct val="100000"/>
              </a:lnSpc>
              <a:spcBef>
                <a:spcPts val="0"/>
              </a:spcBef>
            </a:pPr>
            <a:r>
              <a:rPr lang="en-US" sz="2400" dirty="0" smtClean="0"/>
              <a:t>Determine content of programs</a:t>
            </a:r>
          </a:p>
          <a:p>
            <a:pPr>
              <a:lnSpc>
                <a:spcPct val="100000"/>
              </a:lnSpc>
              <a:spcBef>
                <a:spcPts val="0"/>
              </a:spcBef>
            </a:pPr>
            <a:r>
              <a:rPr lang="en-US" sz="2400" dirty="0" smtClean="0"/>
              <a:t>Deliver programs</a:t>
            </a:r>
          </a:p>
          <a:p>
            <a:pPr marL="0" indent="0">
              <a:buNone/>
            </a:pPr>
            <a:r>
              <a:rPr lang="en-US" sz="2400" dirty="0" smtClean="0"/>
              <a:t>Responsible – VP Professional Credentials</a:t>
            </a:r>
            <a:endParaRPr lang="en-US" sz="2400" dirty="0"/>
          </a:p>
          <a:p>
            <a:pPr marL="0" indent="0">
              <a:buNone/>
            </a:pP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149" y="5783263"/>
            <a:ext cx="1826095" cy="685800"/>
          </a:xfrm>
          <a:prstGeom prst="rect">
            <a:avLst/>
          </a:prstGeom>
        </p:spPr>
      </p:pic>
      <p:sp>
        <p:nvSpPr>
          <p:cNvPr id="5" name="TextBox 4"/>
          <p:cNvSpPr txBox="1"/>
          <p:nvPr/>
        </p:nvSpPr>
        <p:spPr>
          <a:xfrm>
            <a:off x="2892815" y="5902027"/>
            <a:ext cx="3424843" cy="369332"/>
          </a:xfrm>
          <a:prstGeom prst="rect">
            <a:avLst/>
          </a:prstGeom>
          <a:noFill/>
        </p:spPr>
        <p:txBody>
          <a:bodyPr wrap="square" rtlCol="0">
            <a:spAutoFit/>
          </a:bodyPr>
          <a:lstStyle/>
          <a:p>
            <a:pPr algn="ctr"/>
            <a:r>
              <a:rPr lang="en-US" b="1" dirty="0">
                <a:solidFill>
                  <a:srgbClr val="565559"/>
                </a:solidFill>
                <a:hlinkClick r:id="rId4"/>
              </a:rPr>
              <a:t>http://cnyastd.org/ttt</a:t>
            </a:r>
            <a:endParaRPr lang="en-US" b="1" dirty="0">
              <a:solidFill>
                <a:srgbClr val="565559"/>
              </a:solidFill>
            </a:endParaRPr>
          </a:p>
        </p:txBody>
      </p:sp>
    </p:spTree>
    <p:extLst>
      <p:ext uri="{BB962C8B-B14F-4D97-AF65-F5344CB8AC3E}">
        <p14:creationId xmlns:p14="http://schemas.microsoft.com/office/powerpoint/2010/main" val="32208283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57200" y="3548268"/>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FF4D00"/>
              </a:buClr>
              <a:buFont typeface="Wingdings" charset="2"/>
              <a:buChar char="§"/>
              <a:defRPr sz="3000" b="1" kern="1200">
                <a:solidFill>
                  <a:srgbClr val="565559"/>
                </a:solidFill>
                <a:latin typeface="Arial"/>
                <a:ea typeface="+mn-ea"/>
                <a:cs typeface="Arial"/>
              </a:defRPr>
            </a:lvl1pPr>
            <a:lvl2pPr marL="742950" indent="-285750" algn="l" defTabSz="457200" rtl="0" eaLnBrk="1" latinLnBrk="0" hangingPunct="1">
              <a:spcBef>
                <a:spcPct val="20000"/>
              </a:spcBef>
              <a:buClr>
                <a:srgbClr val="FF4D00"/>
              </a:buClr>
              <a:buFont typeface="Wingdings" charset="2"/>
              <a:buChar char="§"/>
              <a:defRPr sz="2800" kern="1200">
                <a:solidFill>
                  <a:srgbClr val="565559"/>
                </a:solidFill>
                <a:latin typeface="Arial"/>
                <a:ea typeface="+mn-ea"/>
                <a:cs typeface="Arial"/>
              </a:defRPr>
            </a:lvl2pPr>
            <a:lvl3pPr marL="1143000" indent="-228600" algn="l" defTabSz="457200" rtl="0" eaLnBrk="1" latinLnBrk="0" hangingPunct="1">
              <a:spcBef>
                <a:spcPct val="20000"/>
              </a:spcBef>
              <a:buClr>
                <a:srgbClr val="FF4D00"/>
              </a:buClr>
              <a:buFont typeface="Wingdings" charset="2"/>
              <a:buChar char="§"/>
              <a:defRPr sz="2400" kern="1200">
                <a:solidFill>
                  <a:srgbClr val="565559"/>
                </a:solidFill>
                <a:latin typeface="Arial"/>
                <a:ea typeface="+mn-ea"/>
                <a:cs typeface="Arial"/>
              </a:defRPr>
            </a:lvl3pPr>
            <a:lvl4pPr marL="1600200" indent="-228600" algn="l" defTabSz="457200" rtl="0" eaLnBrk="1" latinLnBrk="0" hangingPunct="1">
              <a:spcBef>
                <a:spcPct val="20000"/>
              </a:spcBef>
              <a:buClr>
                <a:srgbClr val="FF4D00"/>
              </a:buClr>
              <a:buFont typeface="Wingdings" charset="2"/>
              <a:buChar char="§"/>
              <a:defRPr sz="2000" kern="1200">
                <a:solidFill>
                  <a:srgbClr val="565559"/>
                </a:solidFill>
                <a:latin typeface="Arial"/>
                <a:ea typeface="+mn-ea"/>
                <a:cs typeface="Arial"/>
              </a:defRPr>
            </a:lvl4pPr>
            <a:lvl5pPr marL="2057400" indent="-228600" algn="l" defTabSz="457200" rtl="0" eaLnBrk="1" latinLnBrk="0" hangingPunct="1">
              <a:spcBef>
                <a:spcPct val="20000"/>
              </a:spcBef>
              <a:buClr>
                <a:srgbClr val="FF4D00"/>
              </a:buClr>
              <a:buFont typeface="Wingdings" charset="2"/>
              <a:buChar char="§"/>
              <a:defRPr sz="2000" kern="1200">
                <a:solidFill>
                  <a:srgbClr val="56555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50000"/>
              </a:lnSpc>
              <a:buNone/>
            </a:pPr>
            <a:r>
              <a:rPr lang="en-US" sz="2800" dirty="0" smtClean="0">
                <a:solidFill>
                  <a:srgbClr val="E02609"/>
                </a:solidFill>
                <a:latin typeface="Arial Black" panose="020B0A04020102020204" pitchFamily="34" charset="0"/>
              </a:rPr>
              <a:t>CNY ATD CPLP Resources</a:t>
            </a:r>
            <a:endParaRPr lang="en-US" sz="2800" dirty="0">
              <a:solidFill>
                <a:srgbClr val="E02609"/>
              </a:solidFill>
              <a:latin typeface="Arial Black" panose="020B0A04020102020204" pitchFamily="34" charset="0"/>
            </a:endParaRPr>
          </a:p>
          <a:p>
            <a:pPr lvl="0"/>
            <a:r>
              <a:rPr lang="en-US" sz="2400" dirty="0" smtClean="0"/>
              <a:t>CPLP Information Sessions</a:t>
            </a:r>
          </a:p>
          <a:p>
            <a:pPr lvl="0"/>
            <a:r>
              <a:rPr lang="en-US" sz="2400" dirty="0" smtClean="0"/>
              <a:t>CPLP Study Resources</a:t>
            </a:r>
          </a:p>
          <a:p>
            <a:pPr lvl="0"/>
            <a:r>
              <a:rPr lang="en-US" sz="2400" dirty="0" smtClean="0"/>
              <a:t>CPLP Coaches</a:t>
            </a:r>
            <a:endParaRPr lang="en-US" sz="2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6072" y="1596676"/>
            <a:ext cx="2743200" cy="1674456"/>
          </a:xfrm>
          <a:prstGeom prst="rect">
            <a:avLst/>
          </a:prstGeom>
        </p:spPr>
      </p:pic>
      <p:pic>
        <p:nvPicPr>
          <p:cNvPr id="6" name="Picture 5" descr="cea 14.jpg"/>
          <p:cNvPicPr>
            <a:picLocks noChangeAspect="1"/>
          </p:cNvPicPr>
          <p:nvPr/>
        </p:nvPicPr>
        <p:blipFill>
          <a:blip r:embed="rId4" cstate="print"/>
          <a:stretch>
            <a:fillRect/>
          </a:stretch>
        </p:blipFill>
        <p:spPr>
          <a:xfrm>
            <a:off x="142708" y="5947176"/>
            <a:ext cx="1567543" cy="685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9408" y="5489976"/>
            <a:ext cx="1796527" cy="914400"/>
          </a:xfrm>
          <a:prstGeom prst="rect">
            <a:avLst/>
          </a:prstGeom>
        </p:spPr>
      </p:pic>
      <p:sp>
        <p:nvSpPr>
          <p:cNvPr id="8" name="Title 1"/>
          <p:cNvSpPr>
            <a:spLocks noGrp="1"/>
          </p:cNvSpPr>
          <p:nvPr>
            <p:ph type="title"/>
          </p:nvPr>
        </p:nvSpPr>
        <p:spPr>
          <a:xfrm>
            <a:off x="457200" y="274638"/>
            <a:ext cx="8229600" cy="1143000"/>
          </a:xfrm>
        </p:spPr>
        <p:txBody>
          <a:bodyPr>
            <a:normAutofit/>
          </a:bodyPr>
          <a:lstStyle/>
          <a:p>
            <a:r>
              <a:rPr lang="en-US" dirty="0" smtClean="0"/>
              <a:t>CPLP</a:t>
            </a:r>
            <a:endParaRPr lang="en-US" dirty="0"/>
          </a:p>
        </p:txBody>
      </p:sp>
    </p:spTree>
    <p:extLst>
      <p:ext uri="{BB962C8B-B14F-4D97-AF65-F5344CB8AC3E}">
        <p14:creationId xmlns:p14="http://schemas.microsoft.com/office/powerpoint/2010/main" val="2217212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CPLP</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t>Purpose </a:t>
            </a:r>
          </a:p>
          <a:p>
            <a:pPr>
              <a:lnSpc>
                <a:spcPct val="100000"/>
              </a:lnSpc>
              <a:spcBef>
                <a:spcPts val="0"/>
              </a:spcBef>
            </a:pPr>
            <a:r>
              <a:rPr lang="en-US" sz="2400" dirty="0" smtClean="0"/>
              <a:t>Promote CPLP program</a:t>
            </a:r>
          </a:p>
          <a:p>
            <a:pPr>
              <a:lnSpc>
                <a:spcPct val="100000"/>
              </a:lnSpc>
              <a:spcBef>
                <a:spcPts val="0"/>
              </a:spcBef>
            </a:pPr>
            <a:r>
              <a:rPr lang="en-US" sz="2400" dirty="0" smtClean="0"/>
              <a:t>Support members interested in certification</a:t>
            </a:r>
          </a:p>
          <a:p>
            <a:pPr>
              <a:lnSpc>
                <a:spcPct val="100000"/>
              </a:lnSpc>
              <a:spcBef>
                <a:spcPts val="0"/>
              </a:spcBef>
            </a:pPr>
            <a:r>
              <a:rPr lang="en-US" sz="2400" dirty="0" smtClean="0"/>
              <a:t>Support CPLP members</a:t>
            </a:r>
          </a:p>
          <a:p>
            <a:pPr marL="0" indent="0">
              <a:buNone/>
            </a:pPr>
            <a:r>
              <a:rPr lang="en-US" sz="2400" dirty="0" smtClean="0"/>
              <a:t>Activities</a:t>
            </a:r>
          </a:p>
          <a:p>
            <a:pPr>
              <a:lnSpc>
                <a:spcPct val="100000"/>
              </a:lnSpc>
              <a:spcBef>
                <a:spcPts val="0"/>
              </a:spcBef>
            </a:pPr>
            <a:r>
              <a:rPr lang="en-US" sz="2400" dirty="0" smtClean="0"/>
              <a:t>CPLP Coaches/Coaching</a:t>
            </a:r>
          </a:p>
          <a:p>
            <a:pPr>
              <a:lnSpc>
                <a:spcPct val="100000"/>
              </a:lnSpc>
              <a:spcBef>
                <a:spcPts val="0"/>
              </a:spcBef>
            </a:pPr>
            <a:r>
              <a:rPr lang="en-US" sz="2400" dirty="0" smtClean="0"/>
              <a:t>CPLP Information Sessions</a:t>
            </a:r>
          </a:p>
          <a:p>
            <a:pPr marL="0" indent="0">
              <a:buNone/>
            </a:pPr>
            <a:r>
              <a:rPr lang="en-US" sz="2400" dirty="0" smtClean="0"/>
              <a:t>Responsible – VP Professional Credentials</a:t>
            </a:r>
            <a:endParaRPr lang="en-US" sz="2400" dirty="0"/>
          </a:p>
          <a:p>
            <a:pPr marL="0" indent="0">
              <a:buNone/>
            </a:pP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338" y="5783263"/>
            <a:ext cx="1143000" cy="685800"/>
          </a:xfrm>
          <a:prstGeom prst="rect">
            <a:avLst/>
          </a:prstGeom>
        </p:spPr>
      </p:pic>
      <p:sp>
        <p:nvSpPr>
          <p:cNvPr id="5" name="TextBox 4"/>
          <p:cNvSpPr txBox="1"/>
          <p:nvPr/>
        </p:nvSpPr>
        <p:spPr>
          <a:xfrm>
            <a:off x="2892815" y="5902027"/>
            <a:ext cx="3424843" cy="369332"/>
          </a:xfrm>
          <a:prstGeom prst="rect">
            <a:avLst/>
          </a:prstGeom>
          <a:noFill/>
        </p:spPr>
        <p:txBody>
          <a:bodyPr wrap="square" rtlCol="0">
            <a:spAutoFit/>
          </a:bodyPr>
          <a:lstStyle/>
          <a:p>
            <a:pPr algn="ctr"/>
            <a:r>
              <a:rPr lang="en-US" b="1" dirty="0">
                <a:solidFill>
                  <a:srgbClr val="565559"/>
                </a:solidFill>
                <a:hlinkClick r:id="rId4"/>
              </a:rPr>
              <a:t>http://cnyastd.org/cplp</a:t>
            </a:r>
            <a:endParaRPr lang="en-US" b="1" dirty="0">
              <a:solidFill>
                <a:srgbClr val="565559"/>
              </a:solidFill>
            </a:endParaRPr>
          </a:p>
        </p:txBody>
      </p:sp>
    </p:spTree>
    <p:extLst>
      <p:ext uri="{BB962C8B-B14F-4D97-AF65-F5344CB8AC3E}">
        <p14:creationId xmlns:p14="http://schemas.microsoft.com/office/powerpoint/2010/main" val="1079076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pPr eaLnBrk="1" hangingPunct="1"/>
            <a:r>
              <a:rPr lang="en-US" altLang="en-US" smtClean="0">
                <a:cs typeface="Arial" pitchFamily="34" charset="0"/>
              </a:rPr>
              <a:t>CNY ATD Programs</a:t>
            </a:r>
          </a:p>
        </p:txBody>
      </p:sp>
      <p:sp>
        <p:nvSpPr>
          <p:cNvPr id="87043" name="Content Placeholder 2"/>
          <p:cNvSpPr>
            <a:spLocks noGrp="1"/>
          </p:cNvSpPr>
          <p:nvPr>
            <p:ph idx="1"/>
          </p:nvPr>
        </p:nvSpPr>
        <p:spPr/>
        <p:txBody>
          <a:bodyPr/>
          <a:lstStyle/>
          <a:p>
            <a:pPr marL="0" indent="0" algn="ctr" eaLnBrk="1" hangingPunct="1">
              <a:buFont typeface="Wingdings" pitchFamily="2" charset="2"/>
              <a:buNone/>
            </a:pPr>
            <a:r>
              <a:rPr lang="en-US" altLang="en-US" dirty="0" smtClean="0">
                <a:latin typeface="Arial Black" pitchFamily="34" charset="0"/>
                <a:cs typeface="Arial" pitchFamily="34" charset="0"/>
              </a:rPr>
              <a:t>Professional Development</a:t>
            </a:r>
          </a:p>
          <a:p>
            <a:pPr marL="0" indent="0" algn="ctr" eaLnBrk="1" hangingPunct="1">
              <a:buFont typeface="Wingdings" pitchFamily="2" charset="2"/>
              <a:buNone/>
            </a:pPr>
            <a:endParaRPr lang="en-US" altLang="en-US" dirty="0" smtClean="0">
              <a:latin typeface="Arial" pitchFamily="34" charset="0"/>
              <a:cs typeface="Arial" pitchFamily="34" charset="0"/>
            </a:endParaRPr>
          </a:p>
          <a:p>
            <a:pPr marL="0" indent="0" algn="ctr" eaLnBrk="1" hangingPunct="1">
              <a:buFont typeface="Wingdings" pitchFamily="2" charset="2"/>
              <a:buNone/>
            </a:pPr>
            <a:r>
              <a:rPr lang="en-US" altLang="en-US" sz="2400" dirty="0" smtClean="0">
                <a:latin typeface="Arial" pitchFamily="34" charset="0"/>
                <a:cs typeface="Arial" pitchFamily="34" charset="0"/>
              </a:rPr>
              <a:t>   </a:t>
            </a:r>
          </a:p>
          <a:p>
            <a:pPr marL="0" indent="0" algn="ctr" eaLnBrk="1" hangingPunct="1">
              <a:buFont typeface="Wingdings" pitchFamily="2" charset="2"/>
              <a:buNone/>
            </a:pPr>
            <a:r>
              <a:rPr lang="en-US" altLang="en-US" dirty="0" smtClean="0">
                <a:latin typeface="Arial Black" pitchFamily="34" charset="0"/>
                <a:cs typeface="Arial" pitchFamily="34" charset="0"/>
              </a:rPr>
              <a:t>Networking </a:t>
            </a:r>
          </a:p>
          <a:p>
            <a:pPr marL="0" indent="0" algn="ctr" eaLnBrk="1" hangingPunct="1">
              <a:buFont typeface="Wingdings" pitchFamily="2" charset="2"/>
              <a:buNone/>
            </a:pPr>
            <a:endParaRPr lang="en-US" altLang="en-US" dirty="0" smtClean="0">
              <a:latin typeface="Arial" pitchFamily="34" charset="0"/>
              <a:cs typeface="Arial" pitchFamily="34" charset="0"/>
            </a:endParaRPr>
          </a:p>
        </p:txBody>
      </p:sp>
      <p:pic>
        <p:nvPicPr>
          <p:cNvPr id="8704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4367184"/>
            <a:ext cx="228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64995" y="2511375"/>
            <a:ext cx="2286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2"/>
          <p:cNvSpPr txBox="1">
            <a:spLocks noChangeArrowheads="1"/>
          </p:cNvSpPr>
          <p:nvPr/>
        </p:nvSpPr>
        <p:spPr bwMode="auto">
          <a:xfrm>
            <a:off x="1573006" y="3037494"/>
            <a:ext cx="27701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Clr>
                <a:srgbClr val="FF4D00"/>
              </a:buClr>
              <a:buFont typeface="Wingdings" pitchFamily="2" charset="2"/>
              <a:buChar char="§"/>
              <a:defRPr sz="3200">
                <a:solidFill>
                  <a:srgbClr val="565559"/>
                </a:solidFill>
                <a:latin typeface="Arial" pitchFamily="34" charset="0"/>
                <a:cs typeface="Arial" pitchFamily="34" charset="0"/>
              </a:defRPr>
            </a:lvl1pPr>
            <a:lvl2pPr marL="742950" indent="-285750" defTabSz="457200" eaLnBrk="0" hangingPunct="0">
              <a:spcBef>
                <a:spcPct val="20000"/>
              </a:spcBef>
              <a:buClr>
                <a:srgbClr val="FF4D00"/>
              </a:buClr>
              <a:buFont typeface="Wingdings" pitchFamily="2" charset="2"/>
              <a:buChar char="§"/>
              <a:defRPr sz="2800">
                <a:solidFill>
                  <a:srgbClr val="565559"/>
                </a:solidFill>
                <a:latin typeface="Arial" pitchFamily="34" charset="0"/>
                <a:cs typeface="Arial" pitchFamily="34" charset="0"/>
              </a:defRPr>
            </a:lvl2pPr>
            <a:lvl3pPr marL="1143000" indent="-228600" defTabSz="457200" eaLnBrk="0" hangingPunct="0">
              <a:spcBef>
                <a:spcPct val="20000"/>
              </a:spcBef>
              <a:buClr>
                <a:srgbClr val="FF4D00"/>
              </a:buClr>
              <a:buFont typeface="Wingdings" pitchFamily="2" charset="2"/>
              <a:buChar char="§"/>
              <a:defRPr sz="2400">
                <a:solidFill>
                  <a:srgbClr val="565559"/>
                </a:solidFill>
                <a:latin typeface="Arial" pitchFamily="34" charset="0"/>
                <a:cs typeface="Arial" pitchFamily="34" charset="0"/>
              </a:defRPr>
            </a:lvl3pPr>
            <a:lvl4pPr marL="1600200" indent="-228600" defTabSz="457200" eaLnBrk="0" hangingPunct="0">
              <a:spcBef>
                <a:spcPct val="20000"/>
              </a:spcBef>
              <a:buClr>
                <a:srgbClr val="FF4D00"/>
              </a:buClr>
              <a:buFont typeface="Wingdings" pitchFamily="2" charset="2"/>
              <a:buChar char="§"/>
              <a:defRPr sz="2000">
                <a:solidFill>
                  <a:srgbClr val="565559"/>
                </a:solidFill>
                <a:latin typeface="Arial" pitchFamily="34" charset="0"/>
                <a:cs typeface="Arial" pitchFamily="34" charset="0"/>
              </a:defRPr>
            </a:lvl4pPr>
            <a:lvl5pPr marL="2057400" indent="-228600" defTabSz="457200" eaLnBrk="0" hangingPunct="0">
              <a:spcBef>
                <a:spcPct val="20000"/>
              </a:spcBef>
              <a:buClr>
                <a:srgbClr val="FF4D00"/>
              </a:buClr>
              <a:buFont typeface="Wingdings" pitchFamily="2" charset="2"/>
              <a:buChar char="§"/>
              <a:defRPr sz="2000">
                <a:solidFill>
                  <a:srgbClr val="565559"/>
                </a:solidFill>
                <a:latin typeface="Arial" pitchFamily="34" charset="0"/>
                <a:cs typeface="Arial" pitchFamily="34" charset="0"/>
              </a:defRPr>
            </a:lvl5pPr>
            <a:lvl6pPr marL="2514600" indent="-228600" defTabSz="457200" eaLnBrk="0" fontAlgn="base" hangingPunct="0">
              <a:spcBef>
                <a:spcPct val="20000"/>
              </a:spcBef>
              <a:spcAft>
                <a:spcPct val="0"/>
              </a:spcAft>
              <a:buClr>
                <a:srgbClr val="FF4D00"/>
              </a:buClr>
              <a:buFont typeface="Wingdings" pitchFamily="2" charset="2"/>
              <a:buChar char="§"/>
              <a:defRPr sz="2000">
                <a:solidFill>
                  <a:srgbClr val="565559"/>
                </a:solidFill>
                <a:latin typeface="Arial" pitchFamily="34" charset="0"/>
                <a:cs typeface="Arial" pitchFamily="34" charset="0"/>
              </a:defRPr>
            </a:lvl6pPr>
            <a:lvl7pPr marL="2971800" indent="-228600" defTabSz="457200" eaLnBrk="0" fontAlgn="base" hangingPunct="0">
              <a:spcBef>
                <a:spcPct val="20000"/>
              </a:spcBef>
              <a:spcAft>
                <a:spcPct val="0"/>
              </a:spcAft>
              <a:buClr>
                <a:srgbClr val="FF4D00"/>
              </a:buClr>
              <a:buFont typeface="Wingdings" pitchFamily="2" charset="2"/>
              <a:buChar char="§"/>
              <a:defRPr sz="2000">
                <a:solidFill>
                  <a:srgbClr val="565559"/>
                </a:solidFill>
                <a:latin typeface="Arial" pitchFamily="34" charset="0"/>
                <a:cs typeface="Arial" pitchFamily="34" charset="0"/>
              </a:defRPr>
            </a:lvl7pPr>
            <a:lvl8pPr marL="3429000" indent="-228600" defTabSz="457200" eaLnBrk="0" fontAlgn="base" hangingPunct="0">
              <a:spcBef>
                <a:spcPct val="20000"/>
              </a:spcBef>
              <a:spcAft>
                <a:spcPct val="0"/>
              </a:spcAft>
              <a:buClr>
                <a:srgbClr val="FF4D00"/>
              </a:buClr>
              <a:buFont typeface="Wingdings" pitchFamily="2" charset="2"/>
              <a:buChar char="§"/>
              <a:defRPr sz="2000">
                <a:solidFill>
                  <a:srgbClr val="565559"/>
                </a:solidFill>
                <a:latin typeface="Arial" pitchFamily="34" charset="0"/>
                <a:cs typeface="Arial" pitchFamily="34" charset="0"/>
              </a:defRPr>
            </a:lvl8pPr>
            <a:lvl9pPr marL="3886200" indent="-228600" defTabSz="457200" eaLnBrk="0" fontAlgn="base" hangingPunct="0">
              <a:spcBef>
                <a:spcPct val="20000"/>
              </a:spcBef>
              <a:spcAft>
                <a:spcPct val="0"/>
              </a:spcAft>
              <a:buClr>
                <a:srgbClr val="FF4D00"/>
              </a:buClr>
              <a:buFont typeface="Wingdings" pitchFamily="2" charset="2"/>
              <a:buChar char="§"/>
              <a:defRPr sz="2000">
                <a:solidFill>
                  <a:srgbClr val="565559"/>
                </a:solidFill>
                <a:latin typeface="Arial" pitchFamily="34" charset="0"/>
                <a:cs typeface="Arial" pitchFamily="34" charset="0"/>
              </a:defRPr>
            </a:lvl9pPr>
          </a:lstStyle>
          <a:p>
            <a:pPr algn="ctr" eaLnBrk="1" hangingPunct="1">
              <a:spcBef>
                <a:spcPct val="0"/>
              </a:spcBef>
              <a:buClrTx/>
              <a:buFontTx/>
              <a:buNone/>
            </a:pPr>
            <a:r>
              <a:rPr lang="en-US" altLang="en-US" sz="2000" b="1" dirty="0" smtClean="0">
                <a:solidFill>
                  <a:srgbClr val="E02609"/>
                </a:solidFill>
              </a:rPr>
              <a:t>Learning </a:t>
            </a:r>
            <a:r>
              <a:rPr lang="en-US" altLang="en-US" sz="2000" b="1" dirty="0">
                <a:solidFill>
                  <a:srgbClr val="E02609"/>
                </a:solidFill>
              </a:rPr>
              <a:t>Roadshow</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5975" y="2523028"/>
            <a:ext cx="1828800" cy="526648"/>
          </a:xfrm>
          <a:prstGeom prst="rect">
            <a:avLst/>
          </a:prstGeom>
        </p:spPr>
      </p:pic>
    </p:spTree>
    <p:extLst>
      <p:ext uri="{BB962C8B-B14F-4D97-AF65-F5344CB8AC3E}">
        <p14:creationId xmlns:p14="http://schemas.microsoft.com/office/powerpoint/2010/main" val="529604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Programs</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t>Purpose </a:t>
            </a:r>
          </a:p>
          <a:p>
            <a:pPr>
              <a:lnSpc>
                <a:spcPct val="100000"/>
              </a:lnSpc>
              <a:spcBef>
                <a:spcPts val="0"/>
              </a:spcBef>
            </a:pPr>
            <a:r>
              <a:rPr lang="en-US" sz="2400" dirty="0" smtClean="0"/>
              <a:t>Provide formally developed learning and networking programs for CNY ATD</a:t>
            </a:r>
          </a:p>
          <a:p>
            <a:pPr marL="0" indent="0">
              <a:buNone/>
            </a:pPr>
            <a:r>
              <a:rPr lang="en-US" sz="2400" dirty="0" smtClean="0"/>
              <a:t>Activities</a:t>
            </a:r>
          </a:p>
          <a:p>
            <a:pPr>
              <a:lnSpc>
                <a:spcPct val="100000"/>
              </a:lnSpc>
              <a:spcBef>
                <a:spcPts val="0"/>
              </a:spcBef>
            </a:pPr>
            <a:r>
              <a:rPr lang="en-US" sz="2400" dirty="0" smtClean="0"/>
              <a:t>Develop calendar of programs</a:t>
            </a:r>
          </a:p>
          <a:p>
            <a:pPr lvl="1">
              <a:spcBef>
                <a:spcPts val="0"/>
              </a:spcBef>
            </a:pPr>
            <a:r>
              <a:rPr lang="en-US" sz="2400" dirty="0" smtClean="0"/>
              <a:t>Coordinate with area program facilitators</a:t>
            </a:r>
          </a:p>
          <a:p>
            <a:pPr>
              <a:lnSpc>
                <a:spcPct val="100000"/>
              </a:lnSpc>
              <a:spcBef>
                <a:spcPts val="0"/>
              </a:spcBef>
            </a:pPr>
            <a:r>
              <a:rPr lang="en-US" sz="2400" dirty="0" smtClean="0"/>
              <a:t>Provide programs</a:t>
            </a:r>
          </a:p>
          <a:p>
            <a:pPr marL="0" indent="0">
              <a:buNone/>
            </a:pPr>
            <a:r>
              <a:rPr lang="en-US" sz="2400" dirty="0" smtClean="0"/>
              <a:t>Responsible – VP Programs</a:t>
            </a:r>
            <a:endParaRPr lang="en-US" sz="2400" dirty="0"/>
          </a:p>
          <a:p>
            <a:pPr marL="0" indent="0">
              <a:buNone/>
            </a:pPr>
            <a:endParaRPr lang="en-US" sz="2400" dirty="0"/>
          </a:p>
        </p:txBody>
      </p:sp>
      <p:sp>
        <p:nvSpPr>
          <p:cNvPr id="4" name="TextBox 3"/>
          <p:cNvSpPr txBox="1"/>
          <p:nvPr/>
        </p:nvSpPr>
        <p:spPr>
          <a:xfrm>
            <a:off x="2892815" y="5902027"/>
            <a:ext cx="3424843" cy="369332"/>
          </a:xfrm>
          <a:prstGeom prst="rect">
            <a:avLst/>
          </a:prstGeom>
          <a:noFill/>
        </p:spPr>
        <p:txBody>
          <a:bodyPr wrap="square" rtlCol="0">
            <a:spAutoFit/>
          </a:bodyPr>
          <a:lstStyle/>
          <a:p>
            <a:pPr algn="ctr"/>
            <a:r>
              <a:rPr lang="en-US" b="1" dirty="0" smtClean="0">
                <a:solidFill>
                  <a:srgbClr val="565559"/>
                </a:solidFill>
                <a:hlinkClick r:id="rId3"/>
              </a:rPr>
              <a:t>http://cnyastd.org/programs</a:t>
            </a:r>
            <a:endParaRPr lang="en-US" b="1" dirty="0">
              <a:solidFill>
                <a:srgbClr val="565559"/>
              </a:solidFill>
            </a:endParaRPr>
          </a:p>
        </p:txBody>
      </p:sp>
    </p:spTree>
    <p:extLst>
      <p:ext uri="{BB962C8B-B14F-4D97-AF65-F5344CB8AC3E}">
        <p14:creationId xmlns:p14="http://schemas.microsoft.com/office/powerpoint/2010/main" val="32208283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802" y="1700651"/>
            <a:ext cx="1520952" cy="3986784"/>
          </a:xfrm>
          <a:prstGeom prst="rect">
            <a:avLst/>
          </a:prstGeom>
        </p:spPr>
      </p:pic>
      <p:sp>
        <p:nvSpPr>
          <p:cNvPr id="7" name="TextBox 6"/>
          <p:cNvSpPr txBox="1"/>
          <p:nvPr/>
        </p:nvSpPr>
        <p:spPr>
          <a:xfrm>
            <a:off x="2940031" y="1934815"/>
            <a:ext cx="5779899" cy="3323987"/>
          </a:xfrm>
          <a:prstGeom prst="rect">
            <a:avLst/>
          </a:prstGeom>
          <a:noFill/>
        </p:spPr>
        <p:txBody>
          <a:bodyPr wrap="square" rtlCol="0">
            <a:spAutoFit/>
          </a:bodyPr>
          <a:lstStyle/>
          <a:p>
            <a:pPr algn="ctr"/>
            <a:r>
              <a:rPr lang="en-US" sz="3000" b="1" dirty="0" smtClean="0">
                <a:solidFill>
                  <a:srgbClr val="FFB700"/>
                </a:solidFill>
                <a:latin typeface="Arial" panose="020B0604020202020204" pitchFamily="34" charset="0"/>
                <a:cs typeface="Arial" panose="020B0604020202020204" pitchFamily="34" charset="0"/>
              </a:rPr>
              <a:t>Evolved, Grown, Broadened</a:t>
            </a:r>
          </a:p>
          <a:p>
            <a:pPr algn="ctr"/>
            <a:endParaRPr lang="en-US" sz="3000" b="1" dirty="0">
              <a:solidFill>
                <a:srgbClr val="565559"/>
              </a:solidFill>
              <a:latin typeface="Arial" panose="020B0604020202020204" pitchFamily="34" charset="0"/>
              <a:cs typeface="Arial" panose="020B0604020202020204" pitchFamily="34" charset="0"/>
            </a:endParaRPr>
          </a:p>
          <a:p>
            <a:pPr algn="ctr"/>
            <a:r>
              <a:rPr lang="en-US" sz="3000" b="1" dirty="0" smtClean="0">
                <a:solidFill>
                  <a:srgbClr val="565559"/>
                </a:solidFill>
                <a:latin typeface="Arial" panose="020B0604020202020204" pitchFamily="34" charset="0"/>
                <a:cs typeface="Arial" panose="020B0604020202020204" pitchFamily="34" charset="0"/>
              </a:rPr>
              <a:t>Linking the </a:t>
            </a:r>
          </a:p>
          <a:p>
            <a:pPr algn="ctr"/>
            <a:r>
              <a:rPr lang="en-US" sz="3000" b="1" dirty="0" smtClean="0">
                <a:solidFill>
                  <a:srgbClr val="565559"/>
                </a:solidFill>
                <a:latin typeface="Arial" panose="020B0604020202020204" pitchFamily="34" charset="0"/>
                <a:cs typeface="Arial" panose="020B0604020202020204" pitchFamily="34" charset="0"/>
              </a:rPr>
              <a:t>development of people, learning and performance </a:t>
            </a:r>
          </a:p>
          <a:p>
            <a:pPr algn="ctr"/>
            <a:r>
              <a:rPr lang="en-US" sz="3000" b="1" dirty="0" smtClean="0">
                <a:solidFill>
                  <a:srgbClr val="565559"/>
                </a:solidFill>
                <a:latin typeface="Arial" panose="020B0604020202020204" pitchFamily="34" charset="0"/>
                <a:cs typeface="Arial" panose="020B0604020202020204" pitchFamily="34" charset="0"/>
              </a:rPr>
              <a:t>to individual and organizational results</a:t>
            </a:r>
            <a:endParaRPr lang="en-US" sz="3000" b="1" dirty="0">
              <a:solidFill>
                <a:srgbClr val="565559"/>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6495" y="286515"/>
            <a:ext cx="4406317" cy="1234440"/>
          </a:xfrm>
          <a:prstGeom prst="rect">
            <a:avLst/>
          </a:prstGeom>
        </p:spPr>
      </p:pic>
    </p:spTree>
    <p:extLst>
      <p:ext uri="{BB962C8B-B14F-4D97-AF65-F5344CB8AC3E}">
        <p14:creationId xmlns:p14="http://schemas.microsoft.com/office/powerpoint/2010/main" val="18554982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7200" y="3548268"/>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FF4D00"/>
              </a:buClr>
              <a:buFont typeface="Wingdings" charset="2"/>
              <a:buChar char="§"/>
              <a:defRPr sz="3000" b="1" kern="1200">
                <a:solidFill>
                  <a:srgbClr val="565559"/>
                </a:solidFill>
                <a:latin typeface="Arial"/>
                <a:ea typeface="+mn-ea"/>
                <a:cs typeface="Arial"/>
              </a:defRPr>
            </a:lvl1pPr>
            <a:lvl2pPr marL="742950" indent="-285750" algn="l" defTabSz="457200" rtl="0" eaLnBrk="1" latinLnBrk="0" hangingPunct="1">
              <a:spcBef>
                <a:spcPct val="20000"/>
              </a:spcBef>
              <a:buClr>
                <a:srgbClr val="FF4D00"/>
              </a:buClr>
              <a:buFont typeface="Wingdings" charset="2"/>
              <a:buChar char="§"/>
              <a:defRPr sz="2800" kern="1200">
                <a:solidFill>
                  <a:srgbClr val="565559"/>
                </a:solidFill>
                <a:latin typeface="Arial"/>
                <a:ea typeface="+mn-ea"/>
                <a:cs typeface="Arial"/>
              </a:defRPr>
            </a:lvl2pPr>
            <a:lvl3pPr marL="1143000" indent="-228600" algn="l" defTabSz="457200" rtl="0" eaLnBrk="1" latinLnBrk="0" hangingPunct="1">
              <a:spcBef>
                <a:spcPct val="20000"/>
              </a:spcBef>
              <a:buClr>
                <a:srgbClr val="FF4D00"/>
              </a:buClr>
              <a:buFont typeface="Wingdings" charset="2"/>
              <a:buChar char="§"/>
              <a:defRPr sz="2400" kern="1200">
                <a:solidFill>
                  <a:srgbClr val="565559"/>
                </a:solidFill>
                <a:latin typeface="Arial"/>
                <a:ea typeface="+mn-ea"/>
                <a:cs typeface="Arial"/>
              </a:defRPr>
            </a:lvl3pPr>
            <a:lvl4pPr marL="1600200" indent="-228600" algn="l" defTabSz="457200" rtl="0" eaLnBrk="1" latinLnBrk="0" hangingPunct="1">
              <a:spcBef>
                <a:spcPct val="20000"/>
              </a:spcBef>
              <a:buClr>
                <a:srgbClr val="FF4D00"/>
              </a:buClr>
              <a:buFont typeface="Wingdings" charset="2"/>
              <a:buChar char="§"/>
              <a:defRPr sz="2000" kern="1200">
                <a:solidFill>
                  <a:srgbClr val="565559"/>
                </a:solidFill>
                <a:latin typeface="Arial"/>
                <a:ea typeface="+mn-ea"/>
                <a:cs typeface="Arial"/>
              </a:defRPr>
            </a:lvl4pPr>
            <a:lvl5pPr marL="2057400" indent="-228600" algn="l" defTabSz="457200" rtl="0" eaLnBrk="1" latinLnBrk="0" hangingPunct="1">
              <a:spcBef>
                <a:spcPct val="20000"/>
              </a:spcBef>
              <a:buClr>
                <a:srgbClr val="FF4D00"/>
              </a:buClr>
              <a:buFont typeface="Wingdings" charset="2"/>
              <a:buChar char="§"/>
              <a:defRPr sz="2000" kern="1200">
                <a:solidFill>
                  <a:srgbClr val="56555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50000"/>
              </a:lnSpc>
              <a:buNone/>
            </a:pPr>
            <a:r>
              <a:rPr lang="en-US" sz="2800" dirty="0" smtClean="0">
                <a:solidFill>
                  <a:srgbClr val="E02609"/>
                </a:solidFill>
                <a:latin typeface="Arial Black" panose="020B0A04020102020204" pitchFamily="34" charset="0"/>
              </a:rPr>
              <a:t>Celebrating Employee Learning</a:t>
            </a:r>
            <a:endParaRPr lang="en-US" sz="2800" dirty="0">
              <a:solidFill>
                <a:srgbClr val="E02609"/>
              </a:solidFill>
              <a:latin typeface="Arial Black" panose="020B0A04020102020204" pitchFamily="34" charset="0"/>
            </a:endParaRPr>
          </a:p>
          <a:p>
            <a:pPr marL="0" indent="0" algn="ctr">
              <a:buNone/>
            </a:pPr>
            <a:r>
              <a:rPr lang="en-US" sz="2400" dirty="0" smtClean="0"/>
              <a:t>Create AWARENESS of learning</a:t>
            </a:r>
          </a:p>
          <a:p>
            <a:pPr marL="0" indent="0" algn="ctr">
              <a:buNone/>
            </a:pPr>
            <a:r>
              <a:rPr lang="en-US" sz="2400" dirty="0" smtClean="0"/>
              <a:t>PROMOTE learning objectives</a:t>
            </a:r>
          </a:p>
          <a:p>
            <a:pPr marL="0" indent="0" algn="ctr">
              <a:buNone/>
            </a:pPr>
            <a:r>
              <a:rPr lang="en-US" sz="2400" dirty="0" smtClean="0"/>
              <a:t>RECOGNIZE learning achievements</a:t>
            </a:r>
          </a:p>
          <a:p>
            <a:pPr marL="0" indent="0" algn="ctr">
              <a:buNone/>
            </a:pPr>
            <a:r>
              <a:rPr lang="en-US" sz="2400" dirty="0" smtClean="0"/>
              <a:t>Show IMPACT of learning</a:t>
            </a:r>
            <a:endParaRPr lang="en-US" sz="2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8104" y="1500649"/>
            <a:ext cx="1828800" cy="1828800"/>
          </a:xfrm>
          <a:prstGeom prst="rect">
            <a:avLst/>
          </a:prstGeom>
        </p:spPr>
      </p:pic>
      <p:pic>
        <p:nvPicPr>
          <p:cNvPr id="5" name="Picture 3" descr="2011 ChapterExcellence_StrategicPartnership.jpg"/>
          <p:cNvPicPr>
            <a:picLocks noChangeAspect="1"/>
          </p:cNvPicPr>
          <p:nvPr/>
        </p:nvPicPr>
        <p:blipFill>
          <a:blip r:embed="rId4" cstate="print"/>
          <a:srcRect/>
          <a:stretch>
            <a:fillRect/>
          </a:stretch>
        </p:blipFill>
        <p:spPr bwMode="auto">
          <a:xfrm>
            <a:off x="78392" y="5961312"/>
            <a:ext cx="1738080" cy="685800"/>
          </a:xfrm>
          <a:prstGeom prst="rect">
            <a:avLst/>
          </a:prstGeom>
          <a:noFill/>
          <a:ln w="9525">
            <a:noFill/>
            <a:miter lim="800000"/>
            <a:headEnd/>
            <a:tailEnd/>
          </a:ln>
        </p:spPr>
      </p:pic>
      <p:sp>
        <p:nvSpPr>
          <p:cNvPr id="7" name="Title 1"/>
          <p:cNvSpPr>
            <a:spLocks noGrp="1"/>
          </p:cNvSpPr>
          <p:nvPr>
            <p:ph type="title"/>
          </p:nvPr>
        </p:nvSpPr>
        <p:spPr>
          <a:xfrm>
            <a:off x="457200" y="274638"/>
            <a:ext cx="8229600" cy="1143000"/>
          </a:xfrm>
        </p:spPr>
        <p:txBody>
          <a:bodyPr>
            <a:normAutofit/>
          </a:bodyPr>
          <a:lstStyle/>
          <a:p>
            <a:r>
              <a:rPr lang="en-US" dirty="0" smtClean="0"/>
              <a:t>Employee Learning </a:t>
            </a:r>
            <a:endParaRPr lang="en-US" dirty="0"/>
          </a:p>
        </p:txBody>
      </p:sp>
    </p:spTree>
    <p:extLst>
      <p:ext uri="{BB962C8B-B14F-4D97-AF65-F5344CB8AC3E}">
        <p14:creationId xmlns:p14="http://schemas.microsoft.com/office/powerpoint/2010/main" val="368630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Employee Learning </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t>Purpose </a:t>
            </a:r>
          </a:p>
          <a:p>
            <a:pPr>
              <a:lnSpc>
                <a:spcPct val="100000"/>
              </a:lnSpc>
              <a:spcBef>
                <a:spcPts val="0"/>
              </a:spcBef>
            </a:pPr>
            <a:r>
              <a:rPr lang="en-US" sz="2400" dirty="0"/>
              <a:t>Encourage </a:t>
            </a:r>
            <a:r>
              <a:rPr lang="en-US" sz="2400" dirty="0" smtClean="0"/>
              <a:t>celebrating of employee learning</a:t>
            </a:r>
          </a:p>
          <a:p>
            <a:pPr marL="0" indent="0">
              <a:buNone/>
            </a:pPr>
            <a:r>
              <a:rPr lang="en-US" sz="2400" dirty="0" smtClean="0"/>
              <a:t>Activities</a:t>
            </a:r>
          </a:p>
          <a:p>
            <a:pPr>
              <a:lnSpc>
                <a:spcPct val="100000"/>
              </a:lnSpc>
              <a:spcBef>
                <a:spcPts val="0"/>
              </a:spcBef>
            </a:pPr>
            <a:r>
              <a:rPr lang="en-US" sz="2400" dirty="0" smtClean="0"/>
              <a:t>Employee Learning awareness</a:t>
            </a:r>
          </a:p>
          <a:p>
            <a:pPr>
              <a:lnSpc>
                <a:spcPct val="100000"/>
              </a:lnSpc>
              <a:spcBef>
                <a:spcPts val="0"/>
              </a:spcBef>
            </a:pPr>
            <a:r>
              <a:rPr lang="en-US" sz="2400" dirty="0" smtClean="0"/>
              <a:t>Employee Learning hosted Programs</a:t>
            </a:r>
          </a:p>
          <a:p>
            <a:pPr marL="0" indent="0">
              <a:buNone/>
            </a:pPr>
            <a:r>
              <a:rPr lang="en-US" sz="2400" dirty="0" smtClean="0"/>
              <a:t>Responsible – VP Employee Learning</a:t>
            </a:r>
            <a:endParaRPr lang="en-US" sz="2400" dirty="0"/>
          </a:p>
          <a:p>
            <a:pPr marL="0" indent="0">
              <a:buNone/>
            </a:pPr>
            <a:endParaRPr lang="en-US"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720" y="5799888"/>
            <a:ext cx="685800" cy="685800"/>
          </a:xfrm>
          <a:prstGeom prst="rect">
            <a:avLst/>
          </a:prstGeom>
        </p:spPr>
      </p:pic>
      <p:sp>
        <p:nvSpPr>
          <p:cNvPr id="6" name="TextBox 5"/>
          <p:cNvSpPr txBox="1"/>
          <p:nvPr/>
        </p:nvSpPr>
        <p:spPr>
          <a:xfrm>
            <a:off x="2593565" y="5902027"/>
            <a:ext cx="3923593" cy="369332"/>
          </a:xfrm>
          <a:prstGeom prst="rect">
            <a:avLst/>
          </a:prstGeom>
          <a:noFill/>
        </p:spPr>
        <p:txBody>
          <a:bodyPr wrap="square" rtlCol="0">
            <a:spAutoFit/>
          </a:bodyPr>
          <a:lstStyle/>
          <a:p>
            <a:pPr algn="ctr"/>
            <a:r>
              <a:rPr lang="en-US" b="1" dirty="0">
                <a:solidFill>
                  <a:srgbClr val="565559"/>
                </a:solidFill>
                <a:hlinkClick r:id="rId4"/>
              </a:rPr>
              <a:t>http://cnyastd.org/employee_learning</a:t>
            </a:r>
            <a:endParaRPr lang="en-US" b="1" dirty="0">
              <a:solidFill>
                <a:srgbClr val="565559"/>
              </a:solidFill>
            </a:endParaRPr>
          </a:p>
        </p:txBody>
      </p:sp>
    </p:spTree>
    <p:extLst>
      <p:ext uri="{BB962C8B-B14F-4D97-AF65-F5344CB8AC3E}">
        <p14:creationId xmlns:p14="http://schemas.microsoft.com/office/powerpoint/2010/main" val="32208283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Emerging</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t>Purpose </a:t>
            </a:r>
          </a:p>
          <a:p>
            <a:pPr>
              <a:lnSpc>
                <a:spcPct val="100000"/>
              </a:lnSpc>
              <a:spcBef>
                <a:spcPts val="0"/>
              </a:spcBef>
            </a:pPr>
            <a:r>
              <a:rPr lang="en-US" sz="2400" dirty="0" smtClean="0"/>
              <a:t>Provide forum for current and emerging talent development information</a:t>
            </a:r>
          </a:p>
          <a:p>
            <a:pPr marL="0" indent="0">
              <a:buNone/>
            </a:pPr>
            <a:r>
              <a:rPr lang="en-US" sz="2400" dirty="0" smtClean="0"/>
              <a:t>Activities</a:t>
            </a:r>
          </a:p>
          <a:p>
            <a:pPr>
              <a:lnSpc>
                <a:spcPct val="100000"/>
              </a:lnSpc>
              <a:spcBef>
                <a:spcPts val="0"/>
              </a:spcBef>
            </a:pPr>
            <a:r>
              <a:rPr lang="en-US" sz="2400" dirty="0" smtClean="0"/>
              <a:t>Identify and present talent development information through curation, discussion or other approaches</a:t>
            </a:r>
          </a:p>
          <a:p>
            <a:pPr>
              <a:spcBef>
                <a:spcPts val="0"/>
              </a:spcBef>
            </a:pPr>
            <a:r>
              <a:rPr lang="en-US" sz="2400" dirty="0" smtClean="0"/>
              <a:t>Shop Talks</a:t>
            </a:r>
          </a:p>
          <a:p>
            <a:pPr marL="0" indent="0">
              <a:buNone/>
            </a:pPr>
            <a:r>
              <a:rPr lang="en-US" sz="2400" dirty="0" smtClean="0"/>
              <a:t>Responsible – Emerging Chair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700" y="5931109"/>
            <a:ext cx="1371600" cy="489857"/>
          </a:xfrm>
          <a:prstGeom prst="rect">
            <a:avLst/>
          </a:prstGeom>
        </p:spPr>
      </p:pic>
      <p:sp>
        <p:nvSpPr>
          <p:cNvPr id="5" name="TextBox 4"/>
          <p:cNvSpPr txBox="1"/>
          <p:nvPr/>
        </p:nvSpPr>
        <p:spPr>
          <a:xfrm>
            <a:off x="2892815" y="5902027"/>
            <a:ext cx="3424843" cy="369332"/>
          </a:xfrm>
          <a:prstGeom prst="rect">
            <a:avLst/>
          </a:prstGeom>
          <a:noFill/>
        </p:spPr>
        <p:txBody>
          <a:bodyPr wrap="square" rtlCol="0">
            <a:spAutoFit/>
          </a:bodyPr>
          <a:lstStyle/>
          <a:p>
            <a:pPr algn="ctr"/>
            <a:r>
              <a:rPr lang="en-US" b="1" dirty="0">
                <a:solidFill>
                  <a:srgbClr val="565559"/>
                </a:solidFill>
                <a:hlinkClick r:id="rId4"/>
              </a:rPr>
              <a:t>http://cnyastd.org/emerging</a:t>
            </a:r>
            <a:endParaRPr lang="en-US" b="1" dirty="0">
              <a:solidFill>
                <a:srgbClr val="565559"/>
              </a:solidFill>
            </a:endParaRPr>
          </a:p>
        </p:txBody>
      </p:sp>
    </p:spTree>
    <p:extLst>
      <p:ext uri="{BB962C8B-B14F-4D97-AF65-F5344CB8AC3E}">
        <p14:creationId xmlns:p14="http://schemas.microsoft.com/office/powerpoint/2010/main" val="25262827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6512" y="1599484"/>
            <a:ext cx="5038531" cy="1371600"/>
          </a:xfrm>
        </p:spPr>
      </p:pic>
      <p:sp>
        <p:nvSpPr>
          <p:cNvPr id="5" name="Content Placeholder 2"/>
          <p:cNvSpPr txBox="1">
            <a:spLocks/>
          </p:cNvSpPr>
          <p:nvPr/>
        </p:nvSpPr>
        <p:spPr>
          <a:xfrm>
            <a:off x="457200" y="3548268"/>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FF4D00"/>
              </a:buClr>
              <a:buFont typeface="Wingdings" charset="2"/>
              <a:buChar char="§"/>
              <a:defRPr sz="3000" b="1" kern="1200">
                <a:solidFill>
                  <a:srgbClr val="565559"/>
                </a:solidFill>
                <a:latin typeface="Arial"/>
                <a:ea typeface="+mn-ea"/>
                <a:cs typeface="Arial"/>
              </a:defRPr>
            </a:lvl1pPr>
            <a:lvl2pPr marL="742950" indent="-285750" algn="l" defTabSz="457200" rtl="0" eaLnBrk="1" latinLnBrk="0" hangingPunct="1">
              <a:spcBef>
                <a:spcPct val="20000"/>
              </a:spcBef>
              <a:buClr>
                <a:srgbClr val="FF4D00"/>
              </a:buClr>
              <a:buFont typeface="Wingdings" charset="2"/>
              <a:buChar char="§"/>
              <a:defRPr sz="2800" kern="1200">
                <a:solidFill>
                  <a:srgbClr val="565559"/>
                </a:solidFill>
                <a:latin typeface="Arial"/>
                <a:ea typeface="+mn-ea"/>
                <a:cs typeface="Arial"/>
              </a:defRPr>
            </a:lvl2pPr>
            <a:lvl3pPr marL="1143000" indent="-228600" algn="l" defTabSz="457200" rtl="0" eaLnBrk="1" latinLnBrk="0" hangingPunct="1">
              <a:spcBef>
                <a:spcPct val="20000"/>
              </a:spcBef>
              <a:buClr>
                <a:srgbClr val="FF4D00"/>
              </a:buClr>
              <a:buFont typeface="Wingdings" charset="2"/>
              <a:buChar char="§"/>
              <a:defRPr sz="2400" kern="1200">
                <a:solidFill>
                  <a:srgbClr val="565559"/>
                </a:solidFill>
                <a:latin typeface="Arial"/>
                <a:ea typeface="+mn-ea"/>
                <a:cs typeface="Arial"/>
              </a:defRPr>
            </a:lvl3pPr>
            <a:lvl4pPr marL="1600200" indent="-228600" algn="l" defTabSz="457200" rtl="0" eaLnBrk="1" latinLnBrk="0" hangingPunct="1">
              <a:spcBef>
                <a:spcPct val="20000"/>
              </a:spcBef>
              <a:buClr>
                <a:srgbClr val="FF4D00"/>
              </a:buClr>
              <a:buFont typeface="Wingdings" charset="2"/>
              <a:buChar char="§"/>
              <a:defRPr sz="2000" kern="1200">
                <a:solidFill>
                  <a:srgbClr val="565559"/>
                </a:solidFill>
                <a:latin typeface="Arial"/>
                <a:ea typeface="+mn-ea"/>
                <a:cs typeface="Arial"/>
              </a:defRPr>
            </a:lvl4pPr>
            <a:lvl5pPr marL="2057400" indent="-228600" algn="l" defTabSz="457200" rtl="0" eaLnBrk="1" latinLnBrk="0" hangingPunct="1">
              <a:spcBef>
                <a:spcPct val="20000"/>
              </a:spcBef>
              <a:buClr>
                <a:srgbClr val="FF4D00"/>
              </a:buClr>
              <a:buFont typeface="Wingdings" charset="2"/>
              <a:buChar char="§"/>
              <a:defRPr sz="2000" kern="1200">
                <a:solidFill>
                  <a:srgbClr val="56555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2800" i="1" dirty="0" smtClean="0">
                <a:solidFill>
                  <a:srgbClr val="FFB700"/>
                </a:solidFill>
                <a:latin typeface="Arial Black" panose="020B0A04020102020204" pitchFamily="34" charset="0"/>
              </a:rPr>
              <a:t>Encouraging and supporting</a:t>
            </a:r>
          </a:p>
          <a:p>
            <a:pPr marL="0" indent="0" algn="ctr">
              <a:spcBef>
                <a:spcPts val="0"/>
              </a:spcBef>
              <a:buNone/>
            </a:pPr>
            <a:r>
              <a:rPr lang="en-US" sz="2800" i="1" dirty="0" smtClean="0">
                <a:solidFill>
                  <a:srgbClr val="FFB700"/>
                </a:solidFill>
                <a:latin typeface="Arial Black" panose="020B0A04020102020204" pitchFamily="34" charset="0"/>
              </a:rPr>
              <a:t>professional development </a:t>
            </a:r>
          </a:p>
          <a:p>
            <a:pPr marL="0" indent="0" algn="ctr">
              <a:spcBef>
                <a:spcPts val="0"/>
              </a:spcBef>
              <a:buNone/>
            </a:pPr>
            <a:r>
              <a:rPr lang="en-US" sz="2800" i="1" dirty="0" smtClean="0">
                <a:solidFill>
                  <a:srgbClr val="FFB700"/>
                </a:solidFill>
                <a:latin typeface="Arial Black" panose="020B0A04020102020204" pitchFamily="34" charset="0"/>
              </a:rPr>
              <a:t>and continuing education</a:t>
            </a:r>
          </a:p>
          <a:p>
            <a:pPr marL="0" indent="0" algn="ctr">
              <a:spcBef>
                <a:spcPts val="0"/>
              </a:spcBef>
              <a:buNone/>
            </a:pPr>
            <a:r>
              <a:rPr lang="en-US" sz="2800" i="1" dirty="0" smtClean="0">
                <a:solidFill>
                  <a:srgbClr val="FFB700"/>
                </a:solidFill>
                <a:latin typeface="Arial Black" panose="020B0A04020102020204" pitchFamily="34" charset="0"/>
              </a:rPr>
              <a:t>in the field of talent development</a:t>
            </a:r>
            <a:endParaRPr lang="en-US" sz="2400" i="1" dirty="0">
              <a:solidFill>
                <a:srgbClr val="FFB700"/>
              </a:solidFill>
            </a:endParaRPr>
          </a:p>
        </p:txBody>
      </p:sp>
      <p:sp>
        <p:nvSpPr>
          <p:cNvPr id="3" name="TextBox 2"/>
          <p:cNvSpPr txBox="1"/>
          <p:nvPr/>
        </p:nvSpPr>
        <p:spPr>
          <a:xfrm>
            <a:off x="3410465" y="5502324"/>
            <a:ext cx="2273643" cy="584775"/>
          </a:xfrm>
          <a:prstGeom prst="rect">
            <a:avLst/>
          </a:prstGeom>
          <a:noFill/>
        </p:spPr>
        <p:txBody>
          <a:bodyPr wrap="square" rtlCol="0">
            <a:spAutoFit/>
          </a:bodyPr>
          <a:lstStyle/>
          <a:p>
            <a:pPr algn="ctr"/>
            <a:r>
              <a:rPr lang="en-US" sz="3200" dirty="0" smtClean="0">
                <a:solidFill>
                  <a:srgbClr val="E02609"/>
                </a:solidFill>
                <a:latin typeface="Arial Black" panose="020B0A04020102020204" pitchFamily="34" charset="0"/>
              </a:rPr>
              <a:t>6</a:t>
            </a:r>
            <a:r>
              <a:rPr lang="en-US" sz="3200" baseline="30000" dirty="0" smtClean="0">
                <a:solidFill>
                  <a:srgbClr val="E02609"/>
                </a:solidFill>
                <a:latin typeface="Arial Black" panose="020B0A04020102020204" pitchFamily="34" charset="0"/>
              </a:rPr>
              <a:t>th</a:t>
            </a:r>
            <a:r>
              <a:rPr lang="en-US" sz="3200" dirty="0" smtClean="0">
                <a:solidFill>
                  <a:srgbClr val="E02609"/>
                </a:solidFill>
                <a:latin typeface="Arial Black" panose="020B0A04020102020204" pitchFamily="34" charset="0"/>
              </a:rPr>
              <a:t> year</a:t>
            </a:r>
            <a:endParaRPr lang="en-US" sz="3200" dirty="0">
              <a:solidFill>
                <a:srgbClr val="E02609"/>
              </a:solidFill>
              <a:latin typeface="Arial Black" panose="020B0A040201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484" y="5910105"/>
            <a:ext cx="1368439" cy="685800"/>
          </a:xfrm>
          <a:prstGeom prst="rect">
            <a:avLst/>
          </a:prstGeom>
        </p:spPr>
      </p:pic>
      <p:sp>
        <p:nvSpPr>
          <p:cNvPr id="8" name="Title 1"/>
          <p:cNvSpPr>
            <a:spLocks noGrp="1"/>
          </p:cNvSpPr>
          <p:nvPr>
            <p:ph type="title"/>
          </p:nvPr>
        </p:nvSpPr>
        <p:spPr>
          <a:xfrm>
            <a:off x="457200" y="274638"/>
            <a:ext cx="8229600" cy="1143000"/>
          </a:xfrm>
        </p:spPr>
        <p:txBody>
          <a:bodyPr>
            <a:normAutofit/>
          </a:bodyPr>
          <a:lstStyle/>
          <a:p>
            <a:r>
              <a:rPr lang="en-US" dirty="0" smtClean="0"/>
              <a:t>Scholarship</a:t>
            </a:r>
            <a:endParaRPr lang="en-US" dirty="0"/>
          </a:p>
        </p:txBody>
      </p:sp>
    </p:spTree>
    <p:extLst>
      <p:ext uri="{BB962C8B-B14F-4D97-AF65-F5344CB8AC3E}">
        <p14:creationId xmlns:p14="http://schemas.microsoft.com/office/powerpoint/2010/main" val="63425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Scholarship</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t>Purpose </a:t>
            </a:r>
          </a:p>
          <a:p>
            <a:pPr>
              <a:lnSpc>
                <a:spcPct val="100000"/>
              </a:lnSpc>
              <a:spcBef>
                <a:spcPts val="0"/>
              </a:spcBef>
            </a:pPr>
            <a:r>
              <a:rPr lang="en-US" sz="2400" dirty="0" smtClean="0"/>
              <a:t>Manage the CNY ATD Scholarship Program</a:t>
            </a:r>
          </a:p>
          <a:p>
            <a:pPr marL="0" indent="0">
              <a:buNone/>
            </a:pPr>
            <a:r>
              <a:rPr lang="en-US" sz="2400" dirty="0" smtClean="0"/>
              <a:t>Activities</a:t>
            </a:r>
          </a:p>
          <a:p>
            <a:pPr>
              <a:lnSpc>
                <a:spcPct val="100000"/>
              </a:lnSpc>
              <a:spcBef>
                <a:spcPts val="0"/>
              </a:spcBef>
            </a:pPr>
            <a:r>
              <a:rPr lang="en-US" sz="2400" dirty="0" smtClean="0"/>
              <a:t>Awarding scholarship recipients</a:t>
            </a:r>
          </a:p>
          <a:p>
            <a:pPr>
              <a:lnSpc>
                <a:spcPct val="100000"/>
              </a:lnSpc>
              <a:spcBef>
                <a:spcPts val="0"/>
              </a:spcBef>
            </a:pPr>
            <a:r>
              <a:rPr lang="en-US" sz="2400" dirty="0" smtClean="0"/>
              <a:t>Implement fund raising for scholarship program</a:t>
            </a:r>
          </a:p>
          <a:p>
            <a:pPr lvl="1">
              <a:spcBef>
                <a:spcPts val="0"/>
              </a:spcBef>
            </a:pPr>
            <a:r>
              <a:rPr lang="en-US" sz="2400" dirty="0" smtClean="0"/>
              <a:t>CNY ATD Scholarship Silent Auction/Raffle</a:t>
            </a:r>
          </a:p>
          <a:p>
            <a:pPr marL="0" indent="0">
              <a:buNone/>
            </a:pPr>
            <a:r>
              <a:rPr lang="en-US" sz="2400" dirty="0" smtClean="0"/>
              <a:t>Responsible – Scholarship Chair</a:t>
            </a:r>
            <a:endParaRPr lang="en-US" sz="2400" dirty="0"/>
          </a:p>
          <a:p>
            <a:pPr marL="0" indent="0">
              <a:buNone/>
            </a:pP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167" y="5833422"/>
            <a:ext cx="2286000" cy="622935"/>
          </a:xfrm>
          <a:prstGeom prst="rect">
            <a:avLst/>
          </a:prstGeom>
        </p:spPr>
      </p:pic>
      <p:sp>
        <p:nvSpPr>
          <p:cNvPr id="6" name="TextBox 5"/>
          <p:cNvSpPr txBox="1"/>
          <p:nvPr/>
        </p:nvSpPr>
        <p:spPr>
          <a:xfrm>
            <a:off x="2892815" y="5902027"/>
            <a:ext cx="3424843" cy="369332"/>
          </a:xfrm>
          <a:prstGeom prst="rect">
            <a:avLst/>
          </a:prstGeom>
          <a:noFill/>
        </p:spPr>
        <p:txBody>
          <a:bodyPr wrap="square" rtlCol="0">
            <a:spAutoFit/>
          </a:bodyPr>
          <a:lstStyle/>
          <a:p>
            <a:pPr algn="ctr"/>
            <a:r>
              <a:rPr lang="en-US" b="1" dirty="0">
                <a:solidFill>
                  <a:srgbClr val="565559"/>
                </a:solidFill>
                <a:hlinkClick r:id="rId4"/>
              </a:rPr>
              <a:t>http://cnyastd.org/scholarship</a:t>
            </a:r>
            <a:endParaRPr lang="en-US" b="1" dirty="0">
              <a:solidFill>
                <a:srgbClr val="565559"/>
              </a:solidFill>
            </a:endParaRPr>
          </a:p>
        </p:txBody>
      </p:sp>
    </p:spTree>
    <p:extLst>
      <p:ext uri="{BB962C8B-B14F-4D97-AF65-F5344CB8AC3E}">
        <p14:creationId xmlns:p14="http://schemas.microsoft.com/office/powerpoint/2010/main" val="6358647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Recognition</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t>Purpose </a:t>
            </a:r>
          </a:p>
          <a:p>
            <a:pPr>
              <a:lnSpc>
                <a:spcPct val="100000"/>
              </a:lnSpc>
              <a:spcBef>
                <a:spcPts val="0"/>
              </a:spcBef>
            </a:pPr>
            <a:r>
              <a:rPr lang="en-US" sz="2400" dirty="0" smtClean="0"/>
              <a:t>Achieve recognition for CNY ATD and its members</a:t>
            </a:r>
          </a:p>
          <a:p>
            <a:pPr marL="0" indent="0">
              <a:buNone/>
            </a:pPr>
            <a:r>
              <a:rPr lang="en-US" sz="2400" dirty="0" smtClean="0"/>
              <a:t>Activities</a:t>
            </a:r>
          </a:p>
          <a:p>
            <a:pPr>
              <a:lnSpc>
                <a:spcPct val="100000"/>
              </a:lnSpc>
              <a:spcBef>
                <a:spcPts val="0"/>
              </a:spcBef>
            </a:pPr>
            <a:r>
              <a:rPr lang="en-US" sz="2400" dirty="0" smtClean="0"/>
              <a:t>Identify and submit for recognitions</a:t>
            </a:r>
          </a:p>
          <a:p>
            <a:pPr marL="0" indent="0">
              <a:buNone/>
            </a:pPr>
            <a:r>
              <a:rPr lang="en-US" sz="2400" dirty="0" smtClean="0"/>
              <a:t>Responsible – Office of the President</a:t>
            </a:r>
            <a:endParaRPr lang="en-US" sz="2400" dirty="0"/>
          </a:p>
          <a:p>
            <a:pPr marL="0" indent="0">
              <a:buNone/>
            </a:pPr>
            <a:endParaRPr lang="en-US" sz="2400" dirty="0"/>
          </a:p>
        </p:txBody>
      </p:sp>
      <p:sp>
        <p:nvSpPr>
          <p:cNvPr id="4" name="TextBox 3"/>
          <p:cNvSpPr txBox="1"/>
          <p:nvPr/>
        </p:nvSpPr>
        <p:spPr>
          <a:xfrm>
            <a:off x="2377430" y="5902027"/>
            <a:ext cx="4355854" cy="369332"/>
          </a:xfrm>
          <a:prstGeom prst="rect">
            <a:avLst/>
          </a:prstGeom>
          <a:noFill/>
        </p:spPr>
        <p:txBody>
          <a:bodyPr wrap="square" rtlCol="0">
            <a:spAutoFit/>
          </a:bodyPr>
          <a:lstStyle/>
          <a:p>
            <a:pPr algn="ctr"/>
            <a:r>
              <a:rPr lang="en-US" b="1" dirty="0">
                <a:solidFill>
                  <a:srgbClr val="565559"/>
                </a:solidFill>
                <a:hlinkClick r:id="rId3"/>
              </a:rPr>
              <a:t>http://cnyastd.org/cny_atd_recognitions</a:t>
            </a:r>
            <a:endParaRPr lang="en-US" b="1" dirty="0">
              <a:solidFill>
                <a:srgbClr val="565559"/>
              </a:solidFill>
            </a:endParaRPr>
          </a:p>
        </p:txBody>
      </p:sp>
    </p:spTree>
    <p:extLst>
      <p:ext uri="{BB962C8B-B14F-4D97-AF65-F5344CB8AC3E}">
        <p14:creationId xmlns:p14="http://schemas.microsoft.com/office/powerpoint/2010/main" val="63586478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Community Outreach</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t>Purpose </a:t>
            </a:r>
          </a:p>
          <a:p>
            <a:pPr>
              <a:lnSpc>
                <a:spcPct val="100000"/>
              </a:lnSpc>
              <a:spcBef>
                <a:spcPts val="0"/>
              </a:spcBef>
            </a:pPr>
            <a:r>
              <a:rPr lang="en-US" sz="2400" dirty="0" smtClean="0"/>
              <a:t>Increase awareness of CNY ATD and its activities within community</a:t>
            </a:r>
          </a:p>
          <a:p>
            <a:pPr marL="0" indent="0">
              <a:buNone/>
            </a:pPr>
            <a:r>
              <a:rPr lang="en-US" sz="2400" dirty="0" smtClean="0"/>
              <a:t>Activities</a:t>
            </a:r>
          </a:p>
          <a:p>
            <a:pPr>
              <a:lnSpc>
                <a:spcPct val="100000"/>
              </a:lnSpc>
              <a:spcBef>
                <a:spcPts val="0"/>
              </a:spcBef>
            </a:pPr>
            <a:r>
              <a:rPr lang="en-US" sz="2400" dirty="0" smtClean="0"/>
              <a:t>Identify and implement community awareness opportunities</a:t>
            </a:r>
          </a:p>
          <a:p>
            <a:pPr marL="0" indent="0">
              <a:buNone/>
            </a:pPr>
            <a:r>
              <a:rPr lang="en-US" sz="2400" dirty="0" smtClean="0"/>
              <a:t>Responsible – Office of the President</a:t>
            </a:r>
            <a:endParaRPr lang="en-US" sz="2400" dirty="0"/>
          </a:p>
          <a:p>
            <a:pPr marL="0" indent="0">
              <a:buNone/>
            </a:pPr>
            <a:endParaRPr lang="en-US" sz="2400" dirty="0"/>
          </a:p>
        </p:txBody>
      </p:sp>
    </p:spTree>
    <p:extLst>
      <p:ext uri="{BB962C8B-B14F-4D97-AF65-F5344CB8AC3E}">
        <p14:creationId xmlns:p14="http://schemas.microsoft.com/office/powerpoint/2010/main" val="179510487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Sponsorships</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t>Purpose </a:t>
            </a:r>
          </a:p>
          <a:p>
            <a:pPr>
              <a:lnSpc>
                <a:spcPct val="100000"/>
              </a:lnSpc>
              <a:spcBef>
                <a:spcPts val="0"/>
              </a:spcBef>
            </a:pPr>
            <a:r>
              <a:rPr lang="en-US" sz="2400" dirty="0" smtClean="0"/>
              <a:t>Provide opportunities to support CNY ATD through sponsorships</a:t>
            </a:r>
          </a:p>
          <a:p>
            <a:pPr marL="0" indent="0">
              <a:buNone/>
            </a:pPr>
            <a:r>
              <a:rPr lang="en-US" sz="2400" dirty="0" smtClean="0"/>
              <a:t>Activities</a:t>
            </a:r>
          </a:p>
          <a:p>
            <a:pPr>
              <a:lnSpc>
                <a:spcPct val="100000"/>
              </a:lnSpc>
              <a:spcBef>
                <a:spcPts val="0"/>
              </a:spcBef>
            </a:pPr>
            <a:r>
              <a:rPr lang="en-US" sz="2400" dirty="0" smtClean="0"/>
              <a:t>Develop sponsorship opportunities</a:t>
            </a:r>
          </a:p>
          <a:p>
            <a:pPr>
              <a:lnSpc>
                <a:spcPct val="100000"/>
              </a:lnSpc>
              <a:spcBef>
                <a:spcPts val="0"/>
              </a:spcBef>
            </a:pPr>
            <a:r>
              <a:rPr lang="en-US" sz="2400" dirty="0" smtClean="0"/>
              <a:t>Solicit sponsors</a:t>
            </a:r>
          </a:p>
          <a:p>
            <a:pPr marL="0" indent="0">
              <a:buNone/>
            </a:pPr>
            <a:r>
              <a:rPr lang="en-US" sz="2400" dirty="0" smtClean="0"/>
              <a:t>Responsible – Office of the President</a:t>
            </a:r>
            <a:endParaRPr lang="en-US" sz="2400" dirty="0"/>
          </a:p>
          <a:p>
            <a:pPr marL="0" indent="0">
              <a:buNone/>
            </a:pPr>
            <a:endParaRPr lang="en-US" sz="2400" dirty="0"/>
          </a:p>
        </p:txBody>
      </p:sp>
      <p:sp>
        <p:nvSpPr>
          <p:cNvPr id="5" name="TextBox 4"/>
          <p:cNvSpPr txBox="1"/>
          <p:nvPr/>
        </p:nvSpPr>
        <p:spPr>
          <a:xfrm>
            <a:off x="2377430" y="5902027"/>
            <a:ext cx="4355854" cy="369332"/>
          </a:xfrm>
          <a:prstGeom prst="rect">
            <a:avLst/>
          </a:prstGeom>
          <a:noFill/>
        </p:spPr>
        <p:txBody>
          <a:bodyPr wrap="square" rtlCol="0">
            <a:spAutoFit/>
          </a:bodyPr>
          <a:lstStyle/>
          <a:p>
            <a:pPr algn="ctr"/>
            <a:r>
              <a:rPr lang="en-US" b="1" dirty="0">
                <a:solidFill>
                  <a:srgbClr val="565559"/>
                </a:solidFill>
                <a:hlinkClick r:id="rId3"/>
              </a:rPr>
              <a:t>http://cnyastd.org/sponsors</a:t>
            </a:r>
            <a:endParaRPr lang="en-US" b="1" dirty="0">
              <a:solidFill>
                <a:srgbClr val="565559"/>
              </a:solidFill>
            </a:endParaRPr>
          </a:p>
        </p:txBody>
      </p:sp>
    </p:spTree>
    <p:extLst>
      <p:ext uri="{BB962C8B-B14F-4D97-AF65-F5344CB8AC3E}">
        <p14:creationId xmlns:p14="http://schemas.microsoft.com/office/powerpoint/2010/main" val="179510487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Social Media</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t>Purpose </a:t>
            </a:r>
          </a:p>
          <a:p>
            <a:pPr>
              <a:lnSpc>
                <a:spcPct val="100000"/>
              </a:lnSpc>
              <a:spcBef>
                <a:spcPts val="0"/>
              </a:spcBef>
            </a:pPr>
            <a:r>
              <a:rPr lang="en-US" sz="2400" dirty="0" smtClean="0"/>
              <a:t>Engage CNY ATD, its members and talent development community in social media</a:t>
            </a:r>
          </a:p>
          <a:p>
            <a:pPr marL="0" indent="0">
              <a:buNone/>
            </a:pPr>
            <a:r>
              <a:rPr lang="en-US" sz="2400" dirty="0" smtClean="0"/>
              <a:t>Activities</a:t>
            </a:r>
          </a:p>
          <a:p>
            <a:pPr>
              <a:lnSpc>
                <a:spcPct val="100000"/>
              </a:lnSpc>
              <a:spcBef>
                <a:spcPts val="0"/>
              </a:spcBef>
            </a:pPr>
            <a:r>
              <a:rPr lang="en-US" sz="2400" dirty="0" smtClean="0"/>
              <a:t>Implement social media strategies</a:t>
            </a:r>
          </a:p>
          <a:p>
            <a:pPr marL="0" indent="0">
              <a:buNone/>
            </a:pPr>
            <a:r>
              <a:rPr lang="en-US" sz="2400" dirty="0" smtClean="0"/>
              <a:t>Responsible – Managing Director</a:t>
            </a:r>
            <a:endParaRPr lang="en-US" sz="2400" dirty="0"/>
          </a:p>
          <a:p>
            <a:pPr marL="0" indent="0">
              <a:buNone/>
            </a:pPr>
            <a:endParaRPr lang="en-US" sz="2400" dirty="0"/>
          </a:p>
        </p:txBody>
      </p:sp>
      <p:pic>
        <p:nvPicPr>
          <p:cNvPr id="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545" y="4808537"/>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7485" y="4861494"/>
            <a:ext cx="914400" cy="773724"/>
          </a:xfrm>
          <a:prstGeom prst="rect">
            <a:avLst/>
          </a:prstGeom>
        </p:spPr>
      </p:pic>
      <p:sp>
        <p:nvSpPr>
          <p:cNvPr id="7" name="TextBox 6"/>
          <p:cNvSpPr txBox="1"/>
          <p:nvPr/>
        </p:nvSpPr>
        <p:spPr>
          <a:xfrm>
            <a:off x="1536195" y="4832858"/>
            <a:ext cx="2819688" cy="830997"/>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Connect to CNY ATD</a:t>
            </a:r>
          </a:p>
          <a:p>
            <a:r>
              <a:rPr lang="en-US" sz="1600" b="1" dirty="0" smtClean="0">
                <a:latin typeface="Arial" panose="020B0604020202020204" pitchFamily="34" charset="0"/>
                <a:cs typeface="Arial" panose="020B0604020202020204" pitchFamily="34" charset="0"/>
              </a:rPr>
              <a:t>Follow CNY ATD Company</a:t>
            </a:r>
          </a:p>
          <a:p>
            <a:r>
              <a:rPr lang="en-US" sz="1600" b="1" dirty="0" smtClean="0">
                <a:latin typeface="Arial" panose="020B0604020202020204" pitchFamily="34" charset="0"/>
                <a:cs typeface="Arial" panose="020B0604020202020204" pitchFamily="34" charset="0"/>
              </a:rPr>
              <a:t>Join CNY ATD Group</a:t>
            </a:r>
            <a:endParaRPr lang="en-US" sz="1600" b="1" dirty="0">
              <a:latin typeface="Arial" panose="020B0604020202020204" pitchFamily="34" charset="0"/>
              <a:cs typeface="Arial" panose="020B0604020202020204" pitchFamily="34" charset="0"/>
            </a:endParaRPr>
          </a:p>
        </p:txBody>
      </p:sp>
      <p:sp>
        <p:nvSpPr>
          <p:cNvPr id="8" name="TextBox 7"/>
          <p:cNvSpPr txBox="1"/>
          <p:nvPr/>
        </p:nvSpPr>
        <p:spPr>
          <a:xfrm>
            <a:off x="6151705" y="4699858"/>
            <a:ext cx="2154669" cy="1077218"/>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@cnyatd - Follow</a:t>
            </a:r>
          </a:p>
          <a:p>
            <a:r>
              <a:rPr lang="en-US" sz="1600" b="1" dirty="0" smtClean="0">
                <a:latin typeface="Arial" panose="020B0604020202020204" pitchFamily="34" charset="0"/>
                <a:cs typeface="Arial" panose="020B0604020202020204" pitchFamily="34" charset="0"/>
              </a:rPr>
              <a:t>#cnyatd</a:t>
            </a:r>
          </a:p>
          <a:p>
            <a:r>
              <a:rPr lang="en-US" sz="1600" b="1" dirty="0" smtClean="0">
                <a:latin typeface="Arial" panose="020B0604020202020204" pitchFamily="34" charset="0"/>
                <a:cs typeface="Arial" panose="020B0604020202020204" pitchFamily="34" charset="0"/>
              </a:rPr>
              <a:t>#cnybest</a:t>
            </a:r>
          </a:p>
          <a:p>
            <a:r>
              <a:rPr lang="en-US" sz="1600" b="1" dirty="0" smtClean="0">
                <a:latin typeface="Arial" panose="020B0604020202020204" pitchFamily="34" charset="0"/>
                <a:cs typeface="Arial" panose="020B0604020202020204" pitchFamily="34" charset="0"/>
              </a:rPr>
              <a:t>#</a:t>
            </a:r>
            <a:r>
              <a:rPr lang="en-US" sz="1600" b="1" dirty="0" err="1" smtClean="0">
                <a:latin typeface="Arial" panose="020B0604020202020204" pitchFamily="34" charset="0"/>
                <a:cs typeface="Arial" panose="020B0604020202020204" pitchFamily="34" charset="0"/>
              </a:rPr>
              <a:t>cnyelp</a:t>
            </a:r>
            <a:endParaRPr lang="en-US" sz="1600" b="1" dirty="0">
              <a:latin typeface="Arial" panose="020B0604020202020204" pitchFamily="34" charset="0"/>
              <a:cs typeface="Arial" panose="020B0604020202020204" pitchFamily="34" charset="0"/>
            </a:endParaRPr>
          </a:p>
        </p:txBody>
      </p:sp>
      <p:sp>
        <p:nvSpPr>
          <p:cNvPr id="9" name="Rectangle 8"/>
          <p:cNvSpPr/>
          <p:nvPr/>
        </p:nvSpPr>
        <p:spPr>
          <a:xfrm>
            <a:off x="415650" y="4699858"/>
            <a:ext cx="3840480" cy="1077218"/>
          </a:xfrm>
          <a:prstGeom prst="rect">
            <a:avLst/>
          </a:prstGeom>
          <a:noFill/>
          <a:ln>
            <a:solidFill>
              <a:srgbClr val="5655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957159" y="4710503"/>
            <a:ext cx="3854332" cy="1077218"/>
          </a:xfrm>
          <a:prstGeom prst="rect">
            <a:avLst/>
          </a:prstGeom>
          <a:noFill/>
          <a:ln>
            <a:solidFill>
              <a:srgbClr val="5655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510487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Admin/Marketing</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t>Purpose </a:t>
            </a:r>
          </a:p>
          <a:p>
            <a:pPr>
              <a:lnSpc>
                <a:spcPct val="100000"/>
              </a:lnSpc>
              <a:spcBef>
                <a:spcPts val="0"/>
              </a:spcBef>
            </a:pPr>
            <a:r>
              <a:rPr lang="en-US" sz="2400" dirty="0" smtClean="0"/>
              <a:t>Oversee organization operations</a:t>
            </a:r>
          </a:p>
          <a:p>
            <a:pPr>
              <a:lnSpc>
                <a:spcPct val="100000"/>
              </a:lnSpc>
              <a:spcBef>
                <a:spcPts val="0"/>
              </a:spcBef>
            </a:pPr>
            <a:r>
              <a:rPr lang="en-US" sz="2400" dirty="0" smtClean="0"/>
              <a:t>Promote organization and its activities</a:t>
            </a:r>
          </a:p>
          <a:p>
            <a:pPr marL="0" indent="0">
              <a:buNone/>
            </a:pPr>
            <a:r>
              <a:rPr lang="en-US" sz="2400" dirty="0" smtClean="0"/>
              <a:t>Activities</a:t>
            </a:r>
          </a:p>
          <a:p>
            <a:pPr>
              <a:lnSpc>
                <a:spcPct val="100000"/>
              </a:lnSpc>
              <a:spcBef>
                <a:spcPts val="0"/>
              </a:spcBef>
            </a:pPr>
            <a:r>
              <a:rPr lang="en-US" sz="2400" dirty="0" smtClean="0"/>
              <a:t>Maintain information and records for organization</a:t>
            </a:r>
          </a:p>
          <a:p>
            <a:pPr>
              <a:lnSpc>
                <a:spcPct val="100000"/>
              </a:lnSpc>
              <a:spcBef>
                <a:spcPts val="0"/>
              </a:spcBef>
            </a:pPr>
            <a:r>
              <a:rPr lang="en-US" sz="2400" dirty="0" smtClean="0"/>
              <a:t>Handle communications for organization</a:t>
            </a:r>
          </a:p>
          <a:p>
            <a:pPr>
              <a:lnSpc>
                <a:spcPct val="100000"/>
              </a:lnSpc>
              <a:spcBef>
                <a:spcPts val="0"/>
              </a:spcBef>
            </a:pPr>
            <a:r>
              <a:rPr lang="en-US" sz="2400" dirty="0" smtClean="0"/>
              <a:t>Develop and submit promotional materials for organization and its activities</a:t>
            </a:r>
          </a:p>
          <a:p>
            <a:pPr marL="0" indent="0">
              <a:buNone/>
            </a:pPr>
            <a:r>
              <a:rPr lang="en-US" sz="2400" dirty="0" smtClean="0"/>
              <a:t>Responsible – Managing Director</a:t>
            </a:r>
            <a:endParaRPr lang="en-US" sz="2400" dirty="0"/>
          </a:p>
          <a:p>
            <a:pPr marL="0" indent="0">
              <a:buNone/>
            </a:pPr>
            <a:endParaRPr lang="en-US" sz="2400" dirty="0"/>
          </a:p>
        </p:txBody>
      </p:sp>
    </p:spTree>
    <p:extLst>
      <p:ext uri="{BB962C8B-B14F-4D97-AF65-F5344CB8AC3E}">
        <p14:creationId xmlns:p14="http://schemas.microsoft.com/office/powerpoint/2010/main" val="17951048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ATD Evolution</a:t>
            </a:r>
            <a:endParaRPr lang="en-US" dirty="0"/>
          </a:p>
        </p:txBody>
      </p:sp>
      <p:sp>
        <p:nvSpPr>
          <p:cNvPr id="3" name="Content Placeholder 2"/>
          <p:cNvSpPr>
            <a:spLocks noGrp="1"/>
          </p:cNvSpPr>
          <p:nvPr>
            <p:ph idx="1"/>
          </p:nvPr>
        </p:nvSpPr>
        <p:spPr/>
        <p:txBody>
          <a:bodyPr/>
          <a:lstStyle/>
          <a:p>
            <a:r>
              <a:rPr lang="en-US" dirty="0" smtClean="0"/>
              <a:t>Training</a:t>
            </a:r>
          </a:p>
          <a:p>
            <a:r>
              <a:rPr lang="en-US" dirty="0" smtClean="0"/>
              <a:t>Development</a:t>
            </a:r>
          </a:p>
          <a:p>
            <a:r>
              <a:rPr lang="en-US" dirty="0" smtClean="0"/>
              <a:t>Learning</a:t>
            </a:r>
          </a:p>
          <a:p>
            <a:r>
              <a:rPr lang="en-US" dirty="0" smtClean="0"/>
              <a:t>Performance</a:t>
            </a:r>
          </a:p>
          <a:p>
            <a:r>
              <a:rPr lang="en-US" dirty="0" smtClean="0"/>
              <a:t>Results</a:t>
            </a:r>
          </a:p>
          <a:p>
            <a:r>
              <a:rPr lang="en-US" dirty="0" smtClean="0"/>
              <a:t>Link to Goals</a:t>
            </a:r>
          </a:p>
          <a:p>
            <a:pPr marL="0" indent="0">
              <a:buNone/>
            </a:pPr>
            <a:endParaRPr lang="en-US" dirty="0"/>
          </a:p>
        </p:txBody>
      </p:sp>
    </p:spTree>
    <p:extLst>
      <p:ext uri="{BB962C8B-B14F-4D97-AF65-F5344CB8AC3E}">
        <p14:creationId xmlns:p14="http://schemas.microsoft.com/office/powerpoint/2010/main" val="2360484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a:t>
            </a:r>
            <a:endParaRPr lang="en-US" dirty="0"/>
          </a:p>
        </p:txBody>
      </p:sp>
      <p:sp>
        <p:nvSpPr>
          <p:cNvPr id="3" name="Content Placeholder 2"/>
          <p:cNvSpPr>
            <a:spLocks noGrp="1"/>
          </p:cNvSpPr>
          <p:nvPr>
            <p:ph idx="1"/>
          </p:nvPr>
        </p:nvSpPr>
        <p:spPr>
          <a:xfrm>
            <a:off x="457200" y="1467680"/>
            <a:ext cx="8229600" cy="639417"/>
          </a:xfrm>
        </p:spPr>
        <p:txBody>
          <a:bodyPr>
            <a:normAutofit fontScale="92500" lnSpcReduction="20000"/>
          </a:bodyPr>
          <a:lstStyle/>
          <a:p>
            <a:pPr marL="0" indent="0" algn="ctr">
              <a:buNone/>
            </a:pPr>
            <a:r>
              <a:rPr lang="en-US" dirty="0" smtClean="0">
                <a:solidFill>
                  <a:srgbClr val="F42609"/>
                </a:solidFill>
                <a:latin typeface="Arial Black" panose="020B0A04020102020204" pitchFamily="34" charset="0"/>
              </a:rPr>
              <a:t>Mission Goals</a:t>
            </a:r>
            <a:endParaRPr lang="en-US" dirty="0">
              <a:solidFill>
                <a:srgbClr val="F42609"/>
              </a:solidFill>
              <a:latin typeface="Arial Black" panose="020B0A040201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655963260"/>
              </p:ext>
            </p:extLst>
          </p:nvPr>
        </p:nvGraphicFramePr>
        <p:xfrm>
          <a:off x="914400" y="2152158"/>
          <a:ext cx="7354957" cy="1253656"/>
        </p:xfrm>
        <a:graphic>
          <a:graphicData uri="http://schemas.openxmlformats.org/drawingml/2006/table">
            <a:tbl>
              <a:tblPr firstRow="1" firstCol="1" bandRow="1">
                <a:tableStyleId>{5940675A-B579-460E-94D1-54222C63F5DA}</a:tableStyleId>
              </a:tblPr>
              <a:tblGrid>
                <a:gridCol w="2452135"/>
                <a:gridCol w="2450687"/>
                <a:gridCol w="2452135"/>
              </a:tblGrid>
              <a:tr h="1253656">
                <a:tc>
                  <a:txBody>
                    <a:bodyPr/>
                    <a:lstStyle/>
                    <a:p>
                      <a:pPr marL="0" marR="0" algn="ctr">
                        <a:spcBef>
                          <a:spcPts val="0"/>
                        </a:spcBef>
                        <a:spcAft>
                          <a:spcPts val="0"/>
                        </a:spcAft>
                      </a:pPr>
                      <a:r>
                        <a:rPr lang="en-US" sz="1600" dirty="0">
                          <a:effectLst/>
                          <a:latin typeface="Arial Black" panose="020B0A04020102020204" pitchFamily="34" charset="0"/>
                        </a:rPr>
                        <a:t> </a:t>
                      </a:r>
                    </a:p>
                    <a:p>
                      <a:pPr marL="0" marR="0" algn="ctr">
                        <a:spcBef>
                          <a:spcPts val="0"/>
                        </a:spcBef>
                        <a:spcAft>
                          <a:spcPts val="0"/>
                        </a:spcAft>
                      </a:pPr>
                      <a:r>
                        <a:rPr lang="en-US" sz="1600" dirty="0">
                          <a:effectLst/>
                          <a:latin typeface="Arial Black" panose="020B0A04020102020204" pitchFamily="34" charset="0"/>
                        </a:rPr>
                        <a:t>Increase</a:t>
                      </a:r>
                    </a:p>
                    <a:p>
                      <a:pPr marL="0" marR="0" algn="ctr">
                        <a:spcBef>
                          <a:spcPts val="0"/>
                        </a:spcBef>
                        <a:spcAft>
                          <a:spcPts val="0"/>
                        </a:spcAft>
                      </a:pPr>
                      <a:r>
                        <a:rPr lang="en-US" sz="1600" dirty="0">
                          <a:effectLst/>
                          <a:latin typeface="Arial Black" panose="020B0A04020102020204" pitchFamily="34" charset="0"/>
                        </a:rPr>
                        <a:t>Connections</a:t>
                      </a:r>
                      <a:endParaRPr lang="en-US" sz="1600" dirty="0">
                        <a:effectLst/>
                        <a:latin typeface="Arial Black" panose="020B0A04020102020204" pitchFamily="34" charset="0"/>
                        <a:ea typeface="Calibri"/>
                        <a:cs typeface="Times New Roman"/>
                      </a:endParaRPr>
                    </a:p>
                  </a:txBody>
                  <a:tcPr marL="68580" marR="68580" marT="0" marB="0"/>
                </a:tc>
                <a:tc>
                  <a:txBody>
                    <a:bodyPr/>
                    <a:lstStyle/>
                    <a:p>
                      <a:pPr marL="0" marR="0" algn="ctr">
                        <a:spcBef>
                          <a:spcPts val="0"/>
                        </a:spcBef>
                        <a:spcAft>
                          <a:spcPts val="0"/>
                        </a:spcAft>
                      </a:pPr>
                      <a:r>
                        <a:rPr lang="en-US" sz="1600" dirty="0">
                          <a:effectLst/>
                          <a:latin typeface="Arial Black" panose="020B0A04020102020204" pitchFamily="34" charset="0"/>
                        </a:rPr>
                        <a:t> </a:t>
                      </a:r>
                    </a:p>
                    <a:p>
                      <a:pPr marL="0" marR="0" algn="ctr">
                        <a:spcBef>
                          <a:spcPts val="0"/>
                        </a:spcBef>
                        <a:spcAft>
                          <a:spcPts val="0"/>
                        </a:spcAft>
                      </a:pPr>
                      <a:r>
                        <a:rPr lang="en-US" sz="1600" dirty="0">
                          <a:effectLst/>
                          <a:latin typeface="Arial Black" panose="020B0A04020102020204" pitchFamily="34" charset="0"/>
                        </a:rPr>
                        <a:t>Increase</a:t>
                      </a:r>
                    </a:p>
                    <a:p>
                      <a:pPr marL="0" marR="0" algn="ctr">
                        <a:spcBef>
                          <a:spcPts val="0"/>
                        </a:spcBef>
                        <a:spcAft>
                          <a:spcPts val="0"/>
                        </a:spcAft>
                      </a:pPr>
                      <a:r>
                        <a:rPr lang="en-US" sz="1600" dirty="0" smtClean="0">
                          <a:effectLst/>
                          <a:latin typeface="Arial Black" panose="020B0A04020102020204" pitchFamily="34" charset="0"/>
                        </a:rPr>
                        <a:t>Growth</a:t>
                      </a:r>
                      <a:endParaRPr lang="en-US" sz="1600" dirty="0">
                        <a:effectLst/>
                        <a:latin typeface="Arial Black" panose="020B0A04020102020204" pitchFamily="34" charset="0"/>
                        <a:ea typeface="Calibri"/>
                        <a:cs typeface="Times New Roman"/>
                      </a:endParaRPr>
                    </a:p>
                  </a:txBody>
                  <a:tcPr marL="68580" marR="68580" marT="0" marB="0"/>
                </a:tc>
                <a:tc>
                  <a:txBody>
                    <a:bodyPr/>
                    <a:lstStyle/>
                    <a:p>
                      <a:pPr marL="0" marR="0" algn="ctr">
                        <a:spcBef>
                          <a:spcPts val="0"/>
                        </a:spcBef>
                        <a:spcAft>
                          <a:spcPts val="0"/>
                        </a:spcAft>
                      </a:pPr>
                      <a:r>
                        <a:rPr lang="en-US" sz="1600" dirty="0">
                          <a:effectLst/>
                          <a:latin typeface="Arial Black" panose="020B0A04020102020204" pitchFamily="34" charset="0"/>
                        </a:rPr>
                        <a:t> </a:t>
                      </a:r>
                    </a:p>
                    <a:p>
                      <a:pPr marL="0" marR="0" algn="ctr">
                        <a:spcBef>
                          <a:spcPts val="0"/>
                        </a:spcBef>
                        <a:spcAft>
                          <a:spcPts val="0"/>
                        </a:spcAft>
                      </a:pPr>
                      <a:r>
                        <a:rPr lang="en-US" sz="1600" dirty="0">
                          <a:effectLst/>
                          <a:latin typeface="Arial Black" panose="020B0A04020102020204" pitchFamily="34" charset="0"/>
                        </a:rPr>
                        <a:t>Increase</a:t>
                      </a:r>
                    </a:p>
                    <a:p>
                      <a:pPr marL="0" marR="0" algn="ctr">
                        <a:spcBef>
                          <a:spcPts val="0"/>
                        </a:spcBef>
                        <a:spcAft>
                          <a:spcPts val="0"/>
                        </a:spcAft>
                      </a:pPr>
                      <a:r>
                        <a:rPr lang="en-US" sz="1600" dirty="0" smtClean="0">
                          <a:effectLst/>
                          <a:latin typeface="Arial Black" panose="020B0A04020102020204" pitchFamily="34" charset="0"/>
                        </a:rPr>
                        <a:t>Recognition</a:t>
                      </a:r>
                      <a:endParaRPr lang="en-US" sz="1600" dirty="0">
                        <a:effectLst/>
                        <a:latin typeface="Arial Black" panose="020B0A04020102020204" pitchFamily="34" charset="0"/>
                        <a:ea typeface="Calibri"/>
                        <a:cs typeface="Times New Roman"/>
                      </a:endParaRPr>
                    </a:p>
                  </a:txBody>
                  <a:tcPr marL="68580" marR="68580" marT="0" marB="0"/>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738239339"/>
              </p:ext>
            </p:extLst>
          </p:nvPr>
        </p:nvGraphicFramePr>
        <p:xfrm>
          <a:off x="914400" y="4303801"/>
          <a:ext cx="7354957" cy="1371600"/>
        </p:xfrm>
        <a:graphic>
          <a:graphicData uri="http://schemas.openxmlformats.org/drawingml/2006/table">
            <a:tbl>
              <a:tblPr firstRow="1" firstCol="1" bandRow="1">
                <a:tableStyleId>{5940675A-B579-460E-94D1-54222C63F5DA}</a:tableStyleId>
              </a:tblPr>
              <a:tblGrid>
                <a:gridCol w="2452135"/>
                <a:gridCol w="2450687"/>
                <a:gridCol w="2452135"/>
              </a:tblGrid>
              <a:tr h="1365250">
                <a:tc>
                  <a:txBody>
                    <a:bodyPr/>
                    <a:lstStyle/>
                    <a:p>
                      <a:pPr marL="0" marR="0" algn="ctr">
                        <a:spcBef>
                          <a:spcPts val="0"/>
                        </a:spcBef>
                        <a:spcAft>
                          <a:spcPts val="0"/>
                        </a:spcAft>
                      </a:pPr>
                      <a:r>
                        <a:rPr lang="en-US" sz="1800" dirty="0">
                          <a:effectLst/>
                          <a:latin typeface="Arial Black" panose="020B0A04020102020204" pitchFamily="34" charset="0"/>
                        </a:rPr>
                        <a:t> </a:t>
                      </a:r>
                    </a:p>
                    <a:p>
                      <a:pPr marL="0" marR="0" algn="ctr">
                        <a:spcBef>
                          <a:spcPts val="0"/>
                        </a:spcBef>
                        <a:spcAft>
                          <a:spcPts val="0"/>
                        </a:spcAft>
                      </a:pPr>
                      <a:r>
                        <a:rPr lang="en-US" sz="1800" dirty="0">
                          <a:effectLst/>
                          <a:latin typeface="Arial Black" panose="020B0A04020102020204" pitchFamily="34" charset="0"/>
                        </a:rPr>
                        <a:t>More</a:t>
                      </a:r>
                    </a:p>
                    <a:p>
                      <a:pPr marL="0" marR="0" algn="ctr">
                        <a:spcBef>
                          <a:spcPts val="0"/>
                        </a:spcBef>
                        <a:spcAft>
                          <a:spcPts val="0"/>
                        </a:spcAft>
                      </a:pPr>
                      <a:r>
                        <a:rPr lang="en-US" sz="1800" dirty="0">
                          <a:effectLst/>
                          <a:latin typeface="Arial Black" panose="020B0A04020102020204" pitchFamily="34" charset="0"/>
                        </a:rPr>
                        <a:t>Members</a:t>
                      </a:r>
                      <a:endParaRPr lang="en-US" sz="1800" dirty="0">
                        <a:effectLst/>
                        <a:latin typeface="Arial Black" panose="020B0A04020102020204" pitchFamily="34" charset="0"/>
                        <a:ea typeface="Calibri"/>
                        <a:cs typeface="Times New Roman"/>
                      </a:endParaRPr>
                    </a:p>
                  </a:txBody>
                  <a:tcPr marL="68580" marR="68580" marT="0" marB="0"/>
                </a:tc>
                <a:tc>
                  <a:txBody>
                    <a:bodyPr/>
                    <a:lstStyle/>
                    <a:p>
                      <a:pPr marL="0" marR="0" algn="ctr">
                        <a:spcBef>
                          <a:spcPts val="0"/>
                        </a:spcBef>
                        <a:spcAft>
                          <a:spcPts val="0"/>
                        </a:spcAft>
                      </a:pPr>
                      <a:r>
                        <a:rPr lang="en-US" sz="1800" dirty="0">
                          <a:effectLst/>
                          <a:latin typeface="Arial Black" panose="020B0A04020102020204" pitchFamily="34" charset="0"/>
                        </a:rPr>
                        <a:t> </a:t>
                      </a:r>
                    </a:p>
                    <a:p>
                      <a:pPr marL="0" marR="0" algn="ctr">
                        <a:spcBef>
                          <a:spcPts val="0"/>
                        </a:spcBef>
                        <a:spcAft>
                          <a:spcPts val="0"/>
                        </a:spcAft>
                      </a:pPr>
                      <a:r>
                        <a:rPr lang="en-US" sz="1800" dirty="0">
                          <a:effectLst/>
                          <a:latin typeface="Arial Black" panose="020B0A04020102020204" pitchFamily="34" charset="0"/>
                        </a:rPr>
                        <a:t>More</a:t>
                      </a:r>
                    </a:p>
                    <a:p>
                      <a:pPr marL="0" marR="0" algn="ctr">
                        <a:spcBef>
                          <a:spcPts val="0"/>
                        </a:spcBef>
                        <a:spcAft>
                          <a:spcPts val="0"/>
                        </a:spcAft>
                      </a:pPr>
                      <a:r>
                        <a:rPr lang="en-US" sz="1800" dirty="0">
                          <a:effectLst/>
                          <a:latin typeface="Arial Black" panose="020B0A04020102020204" pitchFamily="34" charset="0"/>
                        </a:rPr>
                        <a:t>Revenue</a:t>
                      </a:r>
                      <a:endParaRPr lang="en-US" sz="1800" dirty="0">
                        <a:effectLst/>
                        <a:latin typeface="Arial Black" panose="020B0A04020102020204" pitchFamily="34" charset="0"/>
                        <a:ea typeface="Calibri"/>
                        <a:cs typeface="Times New Roman"/>
                      </a:endParaRPr>
                    </a:p>
                  </a:txBody>
                  <a:tcPr marL="68580" marR="68580" marT="0" marB="0"/>
                </a:tc>
                <a:tc>
                  <a:txBody>
                    <a:bodyPr/>
                    <a:lstStyle/>
                    <a:p>
                      <a:pPr marL="0" marR="0" algn="ctr">
                        <a:spcBef>
                          <a:spcPts val="0"/>
                        </a:spcBef>
                        <a:spcAft>
                          <a:spcPts val="0"/>
                        </a:spcAft>
                      </a:pPr>
                      <a:r>
                        <a:rPr lang="en-US" sz="1800" dirty="0">
                          <a:effectLst/>
                          <a:latin typeface="Arial Black" panose="020B0A04020102020204" pitchFamily="34" charset="0"/>
                        </a:rPr>
                        <a:t> </a:t>
                      </a:r>
                    </a:p>
                    <a:p>
                      <a:pPr marL="0" marR="0" algn="ctr">
                        <a:spcBef>
                          <a:spcPts val="0"/>
                        </a:spcBef>
                        <a:spcAft>
                          <a:spcPts val="0"/>
                        </a:spcAft>
                      </a:pPr>
                      <a:r>
                        <a:rPr lang="en-US" sz="1800" dirty="0">
                          <a:effectLst/>
                          <a:latin typeface="Arial Black" panose="020B0A04020102020204" pitchFamily="34" charset="0"/>
                        </a:rPr>
                        <a:t>More</a:t>
                      </a:r>
                    </a:p>
                    <a:p>
                      <a:pPr marL="0" marR="0" algn="ctr">
                        <a:spcBef>
                          <a:spcPts val="0"/>
                        </a:spcBef>
                        <a:spcAft>
                          <a:spcPts val="0"/>
                        </a:spcAft>
                      </a:pPr>
                      <a:r>
                        <a:rPr lang="en-US" sz="1800" dirty="0">
                          <a:effectLst/>
                          <a:latin typeface="Arial Black" panose="020B0A04020102020204" pitchFamily="34" charset="0"/>
                        </a:rPr>
                        <a:t>Engagement/</a:t>
                      </a:r>
                    </a:p>
                    <a:p>
                      <a:pPr marL="0" marR="0" algn="ctr">
                        <a:spcBef>
                          <a:spcPts val="0"/>
                        </a:spcBef>
                        <a:spcAft>
                          <a:spcPts val="0"/>
                        </a:spcAft>
                      </a:pPr>
                      <a:r>
                        <a:rPr lang="en-US" sz="1800" dirty="0">
                          <a:effectLst/>
                          <a:latin typeface="Arial Black" panose="020B0A04020102020204" pitchFamily="34" charset="0"/>
                        </a:rPr>
                        <a:t>Involvement</a:t>
                      </a:r>
                    </a:p>
                    <a:p>
                      <a:pPr marL="0" marR="0" algn="ctr">
                        <a:spcBef>
                          <a:spcPts val="0"/>
                        </a:spcBef>
                        <a:spcAft>
                          <a:spcPts val="0"/>
                        </a:spcAft>
                      </a:pPr>
                      <a:r>
                        <a:rPr lang="en-US" sz="1800" dirty="0">
                          <a:effectLst/>
                          <a:latin typeface="Arial Black" panose="020B0A04020102020204" pitchFamily="34" charset="0"/>
                        </a:rPr>
                        <a:t> </a:t>
                      </a:r>
                      <a:endParaRPr lang="en-US" sz="1800" dirty="0">
                        <a:effectLst/>
                        <a:latin typeface="Arial Black" panose="020B0A04020102020204" pitchFamily="34" charset="0"/>
                        <a:ea typeface="Calibri"/>
                        <a:cs typeface="Times New Roman"/>
                      </a:endParaRPr>
                    </a:p>
                  </a:txBody>
                  <a:tcPr marL="68580" marR="68580" marT="0" marB="0"/>
                </a:tc>
              </a:tr>
            </a:tbl>
          </a:graphicData>
        </a:graphic>
      </p:graphicFrame>
      <p:sp>
        <p:nvSpPr>
          <p:cNvPr id="6" name="Content Placeholder 2"/>
          <p:cNvSpPr txBox="1">
            <a:spLocks/>
          </p:cNvSpPr>
          <p:nvPr/>
        </p:nvSpPr>
        <p:spPr>
          <a:xfrm>
            <a:off x="490332" y="3501864"/>
            <a:ext cx="8229600" cy="639417"/>
          </a:xfrm>
          <a:prstGeom prst="rect">
            <a:avLst/>
          </a:prstGeom>
        </p:spPr>
        <p:txBody>
          <a:bodyPr vert="horz" lIns="91440" tIns="45720" rIns="91440" bIns="45720" rtlCol="0">
            <a:noAutofit/>
          </a:bodyPr>
          <a:lstStyle>
            <a:lvl1pPr marL="342900" indent="-342900" algn="l" defTabSz="457200" rtl="0" eaLnBrk="1" latinLnBrk="0" hangingPunct="1">
              <a:lnSpc>
                <a:spcPct val="150000"/>
              </a:lnSpc>
              <a:spcBef>
                <a:spcPct val="20000"/>
              </a:spcBef>
              <a:buClr>
                <a:srgbClr val="FF4D00"/>
              </a:buClr>
              <a:buFont typeface="Wingdings" charset="2"/>
              <a:buChar char="§"/>
              <a:defRPr sz="2800" b="1" kern="1200">
                <a:solidFill>
                  <a:srgbClr val="565559"/>
                </a:solidFill>
                <a:latin typeface="Arial"/>
                <a:ea typeface="+mn-ea"/>
                <a:cs typeface="Arial"/>
              </a:defRPr>
            </a:lvl1pPr>
            <a:lvl2pPr marL="742950" indent="-285750" algn="l" defTabSz="457200" rtl="0" eaLnBrk="1" latinLnBrk="0" hangingPunct="1">
              <a:spcBef>
                <a:spcPct val="20000"/>
              </a:spcBef>
              <a:buClr>
                <a:srgbClr val="FF4D00"/>
              </a:buClr>
              <a:buFont typeface="Wingdings" charset="2"/>
              <a:buChar char="§"/>
              <a:defRPr sz="2800" kern="1200">
                <a:solidFill>
                  <a:srgbClr val="565559"/>
                </a:solidFill>
                <a:latin typeface="Arial"/>
                <a:ea typeface="+mn-ea"/>
                <a:cs typeface="Arial"/>
              </a:defRPr>
            </a:lvl2pPr>
            <a:lvl3pPr marL="1143000" indent="-228600" algn="l" defTabSz="457200" rtl="0" eaLnBrk="1" latinLnBrk="0" hangingPunct="1">
              <a:spcBef>
                <a:spcPct val="20000"/>
              </a:spcBef>
              <a:buClr>
                <a:srgbClr val="FF4D00"/>
              </a:buClr>
              <a:buFont typeface="Wingdings" charset="2"/>
              <a:buChar char="§"/>
              <a:defRPr sz="2400" kern="1200">
                <a:solidFill>
                  <a:srgbClr val="565559"/>
                </a:solidFill>
                <a:latin typeface="Arial"/>
                <a:ea typeface="+mn-ea"/>
                <a:cs typeface="Arial"/>
              </a:defRPr>
            </a:lvl3pPr>
            <a:lvl4pPr marL="1600200" indent="-228600" algn="l" defTabSz="457200" rtl="0" eaLnBrk="1" latinLnBrk="0" hangingPunct="1">
              <a:spcBef>
                <a:spcPct val="20000"/>
              </a:spcBef>
              <a:buClr>
                <a:srgbClr val="FF4D00"/>
              </a:buClr>
              <a:buFont typeface="Wingdings" charset="2"/>
              <a:buChar char="§"/>
              <a:defRPr sz="2000" kern="1200">
                <a:solidFill>
                  <a:srgbClr val="565559"/>
                </a:solidFill>
                <a:latin typeface="Arial"/>
                <a:ea typeface="+mn-ea"/>
                <a:cs typeface="Arial"/>
              </a:defRPr>
            </a:lvl4pPr>
            <a:lvl5pPr marL="2057400" indent="-228600" algn="l" defTabSz="457200" rtl="0" eaLnBrk="1" latinLnBrk="0" hangingPunct="1">
              <a:spcBef>
                <a:spcPct val="20000"/>
              </a:spcBef>
              <a:buClr>
                <a:srgbClr val="FF4D00"/>
              </a:buClr>
              <a:buFont typeface="Wingdings" charset="2"/>
              <a:buChar char="§"/>
              <a:defRPr sz="2000" kern="1200">
                <a:solidFill>
                  <a:srgbClr val="56555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Wingdings" charset="2"/>
              <a:buNone/>
            </a:pPr>
            <a:r>
              <a:rPr lang="en-US" dirty="0" smtClean="0">
                <a:solidFill>
                  <a:srgbClr val="F42609"/>
                </a:solidFill>
                <a:latin typeface="Arial Black" panose="020B0A04020102020204" pitchFamily="34" charset="0"/>
              </a:rPr>
              <a:t>Organization Goals</a:t>
            </a:r>
            <a:endParaRPr lang="en-US" dirty="0">
              <a:solidFill>
                <a:srgbClr val="F42609"/>
              </a:solidFill>
              <a:latin typeface="Arial Black" panose="020B0A04020102020204" pitchFamily="34" charset="0"/>
            </a:endParaRPr>
          </a:p>
        </p:txBody>
      </p:sp>
    </p:spTree>
    <p:extLst>
      <p:ext uri="{BB962C8B-B14F-4D97-AF65-F5344CB8AC3E}">
        <p14:creationId xmlns:p14="http://schemas.microsoft.com/office/powerpoint/2010/main" val="420625492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Leadership Team</a:t>
            </a:r>
            <a:endParaRPr lang="en-US" dirty="0"/>
          </a:p>
        </p:txBody>
      </p:sp>
      <p:sp>
        <p:nvSpPr>
          <p:cNvPr id="3" name="Content Placeholder 2"/>
          <p:cNvSpPr>
            <a:spLocks noGrp="1"/>
          </p:cNvSpPr>
          <p:nvPr>
            <p:ph idx="1"/>
          </p:nvPr>
        </p:nvSpPr>
        <p:spPr/>
        <p:txBody>
          <a:bodyPr/>
          <a:lstStyle/>
          <a:p>
            <a:r>
              <a:rPr lang="en-US" dirty="0" smtClean="0"/>
              <a:t>Board of Directors</a:t>
            </a:r>
          </a:p>
          <a:p>
            <a:r>
              <a:rPr lang="en-US" dirty="0" smtClean="0"/>
              <a:t>Committee Chairs</a:t>
            </a:r>
          </a:p>
          <a:p>
            <a:pPr lvl="1">
              <a:spcBef>
                <a:spcPts val="0"/>
              </a:spcBef>
            </a:pPr>
            <a:r>
              <a:rPr lang="en-US" b="1" dirty="0" smtClean="0">
                <a:latin typeface="Arial" panose="020B0604020202020204" pitchFamily="34" charset="0"/>
                <a:cs typeface="Arial" panose="020B0604020202020204" pitchFamily="34" charset="0"/>
              </a:rPr>
              <a:t>Committee Vice Chairs</a:t>
            </a:r>
          </a:p>
          <a:p>
            <a:r>
              <a:rPr lang="en-US" dirty="0" smtClean="0"/>
              <a:t>Office of the President</a:t>
            </a:r>
          </a:p>
          <a:p>
            <a:r>
              <a:rPr lang="en-US" dirty="0" smtClean="0"/>
              <a:t>Managing Director</a:t>
            </a:r>
            <a:endParaRPr lang="en-US" dirty="0"/>
          </a:p>
        </p:txBody>
      </p:sp>
      <p:sp>
        <p:nvSpPr>
          <p:cNvPr id="4" name="TextBox 3"/>
          <p:cNvSpPr txBox="1"/>
          <p:nvPr/>
        </p:nvSpPr>
        <p:spPr>
          <a:xfrm>
            <a:off x="199502" y="5842428"/>
            <a:ext cx="6714769" cy="1046440"/>
          </a:xfrm>
          <a:prstGeom prst="rect">
            <a:avLst/>
          </a:prstGeom>
          <a:noFill/>
        </p:spPr>
        <p:txBody>
          <a:bodyPr wrap="square" rtlCol="0">
            <a:spAutoFit/>
          </a:bodyPr>
          <a:lstStyle/>
          <a:p>
            <a:endParaRPr lang="en-US" sz="2200" b="1" dirty="0" smtClean="0">
              <a:solidFill>
                <a:srgbClr val="F42609"/>
              </a:solidFill>
              <a:latin typeface="Arial" panose="020B0604020202020204" pitchFamily="34" charset="0"/>
              <a:cs typeface="Arial" panose="020B0604020202020204" pitchFamily="34" charset="0"/>
            </a:endParaRPr>
          </a:p>
          <a:p>
            <a:r>
              <a:rPr lang="en-US" sz="2200" b="1" dirty="0" smtClean="0">
                <a:solidFill>
                  <a:srgbClr val="F42609"/>
                </a:solidFill>
                <a:latin typeface="Arial" panose="020B0604020202020204" pitchFamily="34" charset="0"/>
                <a:cs typeface="Arial" panose="020B0604020202020204" pitchFamily="34" charset="0"/>
              </a:rPr>
              <a:t>Organization and Leadership Structure Policy</a:t>
            </a:r>
            <a:endParaRPr lang="en-US" sz="2200" b="1" dirty="0">
              <a:solidFill>
                <a:srgbClr val="F42609"/>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23424120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Office of the President</a:t>
            </a:r>
            <a:endParaRPr lang="en-US" dirty="0"/>
          </a:p>
        </p:txBody>
      </p:sp>
      <p:sp>
        <p:nvSpPr>
          <p:cNvPr id="3" name="Content Placeholder 2"/>
          <p:cNvSpPr>
            <a:spLocks noGrp="1"/>
          </p:cNvSpPr>
          <p:nvPr>
            <p:ph idx="1"/>
          </p:nvPr>
        </p:nvSpPr>
        <p:spPr>
          <a:xfrm>
            <a:off x="457200" y="1600200"/>
            <a:ext cx="8229600" cy="4525963"/>
          </a:xfrm>
        </p:spPr>
        <p:txBody>
          <a:bodyPr>
            <a:normAutofit/>
          </a:bodyPr>
          <a:lstStyle/>
          <a:p>
            <a:pPr>
              <a:lnSpc>
                <a:spcPct val="100000"/>
              </a:lnSpc>
              <a:spcBef>
                <a:spcPts val="0"/>
              </a:spcBef>
            </a:pPr>
            <a:r>
              <a:rPr lang="en-US" dirty="0" smtClean="0"/>
              <a:t>Executive Committee</a:t>
            </a:r>
          </a:p>
          <a:p>
            <a:pPr lvl="1">
              <a:spcBef>
                <a:spcPts val="0"/>
              </a:spcBef>
            </a:pPr>
            <a:r>
              <a:rPr lang="en-US" b="1" dirty="0" smtClean="0"/>
              <a:t>President</a:t>
            </a:r>
          </a:p>
          <a:p>
            <a:pPr lvl="1">
              <a:spcBef>
                <a:spcPts val="0"/>
              </a:spcBef>
            </a:pPr>
            <a:r>
              <a:rPr lang="en-US" b="1" dirty="0" smtClean="0"/>
              <a:t>President Elect</a:t>
            </a:r>
          </a:p>
          <a:p>
            <a:pPr lvl="1">
              <a:spcBef>
                <a:spcPts val="0"/>
              </a:spcBef>
            </a:pPr>
            <a:r>
              <a:rPr lang="en-US" b="1" dirty="0" smtClean="0"/>
              <a:t>Executive VP</a:t>
            </a:r>
          </a:p>
          <a:p>
            <a:pPr lvl="1">
              <a:spcBef>
                <a:spcPts val="0"/>
              </a:spcBef>
            </a:pPr>
            <a:r>
              <a:rPr lang="en-US" b="1" dirty="0" smtClean="0"/>
              <a:t>Past President(s)</a:t>
            </a:r>
          </a:p>
          <a:p>
            <a:pPr lvl="1">
              <a:spcBef>
                <a:spcPts val="0"/>
              </a:spcBef>
            </a:pPr>
            <a:r>
              <a:rPr lang="en-US" b="1" dirty="0" smtClean="0"/>
              <a:t>Managing Director</a:t>
            </a:r>
          </a:p>
          <a:p>
            <a:pPr lvl="1">
              <a:lnSpc>
                <a:spcPct val="50000"/>
              </a:lnSpc>
              <a:spcBef>
                <a:spcPts val="0"/>
              </a:spcBef>
            </a:pPr>
            <a:endParaRPr lang="en-US" dirty="0" smtClean="0"/>
          </a:p>
          <a:p>
            <a:pPr>
              <a:lnSpc>
                <a:spcPct val="100000"/>
              </a:lnSpc>
              <a:spcBef>
                <a:spcPts val="0"/>
              </a:spcBef>
            </a:pPr>
            <a:r>
              <a:rPr lang="en-US" dirty="0" smtClean="0"/>
              <a:t>Support for Leadership Team and areas</a:t>
            </a:r>
          </a:p>
          <a:p>
            <a:pPr lvl="1">
              <a:spcBef>
                <a:spcPts val="0"/>
              </a:spcBef>
            </a:pPr>
            <a:r>
              <a:rPr lang="en-US" dirty="0" smtClean="0"/>
              <a:t>Here to help; Contact with concerns, issues</a:t>
            </a:r>
          </a:p>
          <a:p>
            <a:pPr lvl="1">
              <a:spcBef>
                <a:spcPts val="0"/>
              </a:spcBef>
            </a:pPr>
            <a:r>
              <a:rPr lang="en-US" dirty="0" smtClean="0"/>
              <a:t>Office of the President Buddy</a:t>
            </a:r>
            <a:endParaRPr lang="en-US" dirty="0"/>
          </a:p>
        </p:txBody>
      </p:sp>
      <p:sp>
        <p:nvSpPr>
          <p:cNvPr id="4" name="TextBox 3"/>
          <p:cNvSpPr txBox="1"/>
          <p:nvPr/>
        </p:nvSpPr>
        <p:spPr>
          <a:xfrm>
            <a:off x="199502" y="5842428"/>
            <a:ext cx="6714769" cy="1046440"/>
          </a:xfrm>
          <a:prstGeom prst="rect">
            <a:avLst/>
          </a:prstGeom>
          <a:noFill/>
        </p:spPr>
        <p:txBody>
          <a:bodyPr wrap="square" rtlCol="0">
            <a:spAutoFit/>
          </a:bodyPr>
          <a:lstStyle/>
          <a:p>
            <a:r>
              <a:rPr lang="en-US" sz="2200" b="1" dirty="0" smtClean="0">
                <a:solidFill>
                  <a:srgbClr val="F42609"/>
                </a:solidFill>
                <a:latin typeface="Arial" panose="020B0604020202020204" pitchFamily="34" charset="0"/>
                <a:cs typeface="Arial" panose="020B0604020202020204" pitchFamily="34" charset="0"/>
              </a:rPr>
              <a:t>Office of the President Summary Guideline</a:t>
            </a:r>
          </a:p>
          <a:p>
            <a:r>
              <a:rPr lang="en-US" sz="2200" b="1" dirty="0" smtClean="0">
                <a:solidFill>
                  <a:srgbClr val="F42609"/>
                </a:solidFill>
                <a:latin typeface="Arial" panose="020B0604020202020204" pitchFamily="34" charset="0"/>
                <a:cs typeface="Arial" panose="020B0604020202020204" pitchFamily="34" charset="0"/>
              </a:rPr>
              <a:t>Office of the President Buddy System</a:t>
            </a:r>
            <a:endParaRPr lang="en-US" sz="2200" b="1" dirty="0">
              <a:solidFill>
                <a:srgbClr val="F42609"/>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2717794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Managing Director</a:t>
            </a:r>
            <a:endParaRPr lang="en-US" dirty="0"/>
          </a:p>
        </p:txBody>
      </p:sp>
      <p:sp>
        <p:nvSpPr>
          <p:cNvPr id="3" name="Content Placeholder 2"/>
          <p:cNvSpPr>
            <a:spLocks noGrp="1"/>
          </p:cNvSpPr>
          <p:nvPr>
            <p:ph idx="1"/>
          </p:nvPr>
        </p:nvSpPr>
        <p:spPr>
          <a:xfrm>
            <a:off x="457200" y="1603514"/>
            <a:ext cx="8229600" cy="4973218"/>
          </a:xfrm>
        </p:spPr>
        <p:txBody>
          <a:bodyPr/>
          <a:lstStyle/>
          <a:p>
            <a:endParaRPr lang="en-US" dirty="0" smtClean="0"/>
          </a:p>
          <a:p>
            <a:r>
              <a:rPr lang="en-US" dirty="0" smtClean="0"/>
              <a:t>Focal point for organization</a:t>
            </a:r>
          </a:p>
          <a:p>
            <a:r>
              <a:rPr lang="en-US" dirty="0" smtClean="0"/>
              <a:t>Maintains records – source for information</a:t>
            </a:r>
          </a:p>
          <a:p>
            <a:r>
              <a:rPr lang="en-US" dirty="0" smtClean="0"/>
              <a:t>Ensuring continuity</a:t>
            </a:r>
          </a:p>
          <a:p>
            <a:r>
              <a:rPr lang="en-US" dirty="0" smtClean="0"/>
              <a:t>Support/backup for volunteer activities</a:t>
            </a:r>
          </a:p>
          <a:p>
            <a:endParaRPr lang="en-US" dirty="0" smtClean="0"/>
          </a:p>
          <a:p>
            <a:endParaRPr lang="en-US" dirty="0"/>
          </a:p>
          <a:p>
            <a:endParaRPr lang="en-US" dirty="0"/>
          </a:p>
        </p:txBody>
      </p:sp>
      <p:sp>
        <p:nvSpPr>
          <p:cNvPr id="4" name="TextBox 3"/>
          <p:cNvSpPr txBox="1"/>
          <p:nvPr/>
        </p:nvSpPr>
        <p:spPr>
          <a:xfrm>
            <a:off x="940904" y="1285460"/>
            <a:ext cx="7301948" cy="1492716"/>
          </a:xfrm>
          <a:prstGeom prst="rect">
            <a:avLst/>
          </a:prstGeom>
          <a:noFill/>
        </p:spPr>
        <p:txBody>
          <a:bodyPr wrap="square" rtlCol="0">
            <a:spAutoFit/>
          </a:bodyPr>
          <a:lstStyle/>
          <a:p>
            <a:pPr lvl="0" algn="ctr"/>
            <a:r>
              <a:rPr lang="en-US" sz="2400" i="1" dirty="0">
                <a:solidFill>
                  <a:srgbClr val="FFB700"/>
                </a:solidFill>
                <a:latin typeface="Arial Black" panose="020B0A04020102020204" pitchFamily="34" charset="0"/>
              </a:rPr>
              <a:t>To help volunteers be more </a:t>
            </a:r>
            <a:r>
              <a:rPr lang="en-US" sz="2400" i="1" dirty="0" smtClean="0">
                <a:solidFill>
                  <a:srgbClr val="FFB700"/>
                </a:solidFill>
                <a:latin typeface="Arial Black" panose="020B0A04020102020204" pitchFamily="34" charset="0"/>
              </a:rPr>
              <a:t>successful;</a:t>
            </a:r>
            <a:endParaRPr lang="en-US" sz="2400" dirty="0">
              <a:solidFill>
                <a:srgbClr val="FFB700"/>
              </a:solidFill>
              <a:latin typeface="Arial Black" panose="020B0A04020102020204" pitchFamily="34" charset="0"/>
            </a:endParaRPr>
          </a:p>
          <a:p>
            <a:pPr lvl="0" algn="ctr">
              <a:spcAft>
                <a:spcPts val="3000"/>
              </a:spcAft>
            </a:pPr>
            <a:r>
              <a:rPr lang="en-US" sz="2400" i="1" dirty="0">
                <a:solidFill>
                  <a:srgbClr val="FFB700"/>
                </a:solidFill>
                <a:latin typeface="Arial Black" panose="020B0A04020102020204" pitchFamily="34" charset="0"/>
              </a:rPr>
              <a:t>To help leaders be more strategic</a:t>
            </a:r>
            <a:endParaRPr lang="en-US" sz="2400" dirty="0">
              <a:solidFill>
                <a:srgbClr val="FFB700"/>
              </a:solidFill>
              <a:latin typeface="Arial Black" panose="020B0A04020102020204" pitchFamily="34" charset="0"/>
            </a:endParaRPr>
          </a:p>
          <a:p>
            <a:endParaRPr lang="en-US" dirty="0"/>
          </a:p>
        </p:txBody>
      </p:sp>
      <p:sp>
        <p:nvSpPr>
          <p:cNvPr id="5" name="TextBox 4"/>
          <p:cNvSpPr txBox="1"/>
          <p:nvPr/>
        </p:nvSpPr>
        <p:spPr>
          <a:xfrm>
            <a:off x="199502" y="5842428"/>
            <a:ext cx="6714769" cy="1046440"/>
          </a:xfrm>
          <a:prstGeom prst="rect">
            <a:avLst/>
          </a:prstGeom>
          <a:noFill/>
        </p:spPr>
        <p:txBody>
          <a:bodyPr wrap="square" rtlCol="0">
            <a:spAutoFit/>
          </a:bodyPr>
          <a:lstStyle/>
          <a:p>
            <a:endParaRPr lang="en-US" sz="2200" b="1" dirty="0" smtClean="0">
              <a:solidFill>
                <a:srgbClr val="F42609"/>
              </a:solidFill>
              <a:latin typeface="Arial" panose="020B0604020202020204" pitchFamily="34" charset="0"/>
              <a:cs typeface="Arial" panose="020B0604020202020204" pitchFamily="34" charset="0"/>
            </a:endParaRPr>
          </a:p>
          <a:p>
            <a:r>
              <a:rPr lang="en-US" sz="2200" b="1" dirty="0" smtClean="0">
                <a:solidFill>
                  <a:srgbClr val="F42609"/>
                </a:solidFill>
                <a:latin typeface="Arial" panose="020B0604020202020204" pitchFamily="34" charset="0"/>
                <a:cs typeface="Arial" panose="020B0604020202020204" pitchFamily="34" charset="0"/>
              </a:rPr>
              <a:t>Managing Director Summary Guideline</a:t>
            </a:r>
            <a:endParaRPr lang="en-US" sz="2200" b="1" dirty="0">
              <a:solidFill>
                <a:srgbClr val="F42609"/>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00404823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Policies/Expectations</a:t>
            </a:r>
            <a:endParaRPr lang="en-US" dirty="0"/>
          </a:p>
        </p:txBody>
      </p:sp>
      <p:sp>
        <p:nvSpPr>
          <p:cNvPr id="3" name="Content Placeholder 2"/>
          <p:cNvSpPr>
            <a:spLocks noGrp="1"/>
          </p:cNvSpPr>
          <p:nvPr>
            <p:ph idx="1"/>
          </p:nvPr>
        </p:nvSpPr>
        <p:spPr/>
        <p:txBody>
          <a:bodyPr>
            <a:normAutofit/>
          </a:bodyPr>
          <a:lstStyle/>
          <a:p>
            <a:pPr>
              <a:spcBef>
                <a:spcPts val="0"/>
              </a:spcBef>
            </a:pPr>
            <a:r>
              <a:rPr lang="en-US" dirty="0"/>
              <a:t>Board Members</a:t>
            </a:r>
          </a:p>
          <a:p>
            <a:pPr>
              <a:spcBef>
                <a:spcPts val="0"/>
              </a:spcBef>
            </a:pPr>
            <a:r>
              <a:rPr lang="en-US" dirty="0" smtClean="0"/>
              <a:t>Committee Chairs</a:t>
            </a:r>
          </a:p>
          <a:p>
            <a:pPr>
              <a:spcBef>
                <a:spcPts val="0"/>
              </a:spcBef>
            </a:pPr>
            <a:r>
              <a:rPr lang="en-US" dirty="0" smtClean="0"/>
              <a:t>Committee Vice Chairs</a:t>
            </a:r>
          </a:p>
          <a:p>
            <a:pPr>
              <a:spcBef>
                <a:spcPts val="0"/>
              </a:spcBef>
            </a:pPr>
            <a:r>
              <a:rPr lang="en-US" dirty="0" smtClean="0"/>
              <a:t>Committee Members</a:t>
            </a:r>
          </a:p>
          <a:p>
            <a:pPr>
              <a:spcBef>
                <a:spcPts val="0"/>
              </a:spcBef>
            </a:pPr>
            <a:r>
              <a:rPr lang="en-US" dirty="0" smtClean="0"/>
              <a:t>Other Items</a:t>
            </a:r>
          </a:p>
        </p:txBody>
      </p:sp>
      <p:sp>
        <p:nvSpPr>
          <p:cNvPr id="4" name="TextBox 3"/>
          <p:cNvSpPr txBox="1"/>
          <p:nvPr/>
        </p:nvSpPr>
        <p:spPr>
          <a:xfrm>
            <a:off x="424066" y="5175334"/>
            <a:ext cx="8335618" cy="800219"/>
          </a:xfrm>
          <a:prstGeom prst="rect">
            <a:avLst/>
          </a:prstGeom>
          <a:noFill/>
        </p:spPr>
        <p:txBody>
          <a:bodyPr wrap="square" rtlCol="0">
            <a:spAutoFit/>
          </a:bodyPr>
          <a:lstStyle/>
          <a:p>
            <a:pPr algn="ctr"/>
            <a:r>
              <a:rPr lang="en-US" sz="2800" b="1" dirty="0">
                <a:solidFill>
                  <a:srgbClr val="F42609"/>
                </a:solidFill>
                <a:latin typeface="Arial" panose="020B0604020202020204" pitchFamily="34" charset="0"/>
                <a:cs typeface="Arial" panose="020B0604020202020204" pitchFamily="34" charset="0"/>
              </a:rPr>
              <a:t>By-Laws/Policies/Guidelines/Procedures Index</a:t>
            </a:r>
          </a:p>
          <a:p>
            <a:endParaRPr lang="en-US" dirty="0"/>
          </a:p>
        </p:txBody>
      </p:sp>
    </p:spTree>
    <p:extLst>
      <p:ext uri="{BB962C8B-B14F-4D97-AF65-F5344CB8AC3E}">
        <p14:creationId xmlns:p14="http://schemas.microsoft.com/office/powerpoint/2010/main" val="201814437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Board Members</a:t>
            </a:r>
            <a:endParaRPr lang="en-US" dirty="0"/>
          </a:p>
        </p:txBody>
      </p:sp>
      <p:sp>
        <p:nvSpPr>
          <p:cNvPr id="3" name="Content Placeholder 2"/>
          <p:cNvSpPr>
            <a:spLocks noGrp="1"/>
          </p:cNvSpPr>
          <p:nvPr>
            <p:ph idx="1"/>
          </p:nvPr>
        </p:nvSpPr>
        <p:spPr/>
        <p:txBody>
          <a:bodyPr>
            <a:normAutofit/>
          </a:bodyPr>
          <a:lstStyle/>
          <a:p>
            <a:pPr>
              <a:lnSpc>
                <a:spcPct val="100000"/>
              </a:lnSpc>
            </a:pPr>
            <a:r>
              <a:rPr lang="en-US" dirty="0" smtClean="0"/>
              <a:t>Policy: CNY ATD </a:t>
            </a:r>
            <a:r>
              <a:rPr lang="en-US" u="sng" dirty="0" smtClean="0"/>
              <a:t>and</a:t>
            </a:r>
            <a:r>
              <a:rPr lang="en-US" dirty="0" smtClean="0"/>
              <a:t> ATD memberships required</a:t>
            </a:r>
          </a:p>
          <a:p>
            <a:r>
              <a:rPr lang="en-US" dirty="0" smtClean="0"/>
              <a:t>Expectations</a:t>
            </a:r>
          </a:p>
          <a:p>
            <a:pPr lvl="1"/>
            <a:r>
              <a:rPr lang="en-US" dirty="0" smtClean="0"/>
              <a:t>Attendance at board meetings</a:t>
            </a:r>
          </a:p>
          <a:p>
            <a:pPr lvl="1"/>
            <a:r>
              <a:rPr lang="en-US" dirty="0" smtClean="0"/>
              <a:t>Understand </a:t>
            </a:r>
            <a:r>
              <a:rPr lang="en-US" dirty="0"/>
              <a:t>overall organization and activities</a:t>
            </a:r>
          </a:p>
          <a:p>
            <a:pPr lvl="1"/>
            <a:r>
              <a:rPr lang="en-US" dirty="0" smtClean="0"/>
              <a:t>Be ambassador for CNY ATD</a:t>
            </a:r>
          </a:p>
          <a:p>
            <a:pPr lvl="1">
              <a:buFont typeface="Wingdings" panose="05000000000000000000" pitchFamily="2" charset="2"/>
              <a:buChar char="Ø"/>
            </a:pPr>
            <a:r>
              <a:rPr lang="en-US" b="1" i="1" dirty="0" smtClean="0"/>
              <a:t>Contact OP with any issues/concerns regarding meeting responsibilities </a:t>
            </a:r>
            <a:endParaRPr lang="en-US" b="1" i="1" dirty="0"/>
          </a:p>
        </p:txBody>
      </p:sp>
      <p:sp>
        <p:nvSpPr>
          <p:cNvPr id="4" name="TextBox 3"/>
          <p:cNvSpPr txBox="1"/>
          <p:nvPr/>
        </p:nvSpPr>
        <p:spPr>
          <a:xfrm>
            <a:off x="199502" y="5842428"/>
            <a:ext cx="6714769" cy="1046440"/>
          </a:xfrm>
          <a:prstGeom prst="rect">
            <a:avLst/>
          </a:prstGeom>
          <a:noFill/>
        </p:spPr>
        <p:txBody>
          <a:bodyPr wrap="square" rtlCol="0">
            <a:spAutoFit/>
          </a:bodyPr>
          <a:lstStyle/>
          <a:p>
            <a:r>
              <a:rPr lang="en-US" sz="2200" b="1" dirty="0" smtClean="0">
                <a:solidFill>
                  <a:srgbClr val="F42609"/>
                </a:solidFill>
                <a:latin typeface="Arial" panose="020B0604020202020204" pitchFamily="34" charset="0"/>
                <a:cs typeface="Arial" panose="020B0604020202020204" pitchFamily="34" charset="0"/>
              </a:rPr>
              <a:t>Board Member Policy</a:t>
            </a:r>
          </a:p>
          <a:p>
            <a:r>
              <a:rPr lang="en-US" sz="2200" b="1" dirty="0" smtClean="0">
                <a:solidFill>
                  <a:srgbClr val="F42609"/>
                </a:solidFill>
                <a:latin typeface="Arial" panose="020B0604020202020204" pitchFamily="34" charset="0"/>
                <a:cs typeface="Arial" panose="020B0604020202020204" pitchFamily="34" charset="0"/>
              </a:rPr>
              <a:t>Board Member Expectations</a:t>
            </a:r>
            <a:endParaRPr lang="en-US" sz="2200" b="1" dirty="0">
              <a:solidFill>
                <a:srgbClr val="F42609"/>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27476041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Board Meetings</a:t>
            </a:r>
            <a:endParaRPr lang="en-US" dirty="0"/>
          </a:p>
        </p:txBody>
      </p:sp>
      <p:sp>
        <p:nvSpPr>
          <p:cNvPr id="3" name="Content Placeholder 2"/>
          <p:cNvSpPr>
            <a:spLocks noGrp="1"/>
          </p:cNvSpPr>
          <p:nvPr>
            <p:ph idx="1"/>
          </p:nvPr>
        </p:nvSpPr>
        <p:spPr/>
        <p:txBody>
          <a:bodyPr/>
          <a:lstStyle/>
          <a:p>
            <a:r>
              <a:rPr lang="en-US" dirty="0" smtClean="0"/>
              <a:t>Strategic discussions/planning</a:t>
            </a:r>
          </a:p>
          <a:p>
            <a:r>
              <a:rPr lang="en-US" dirty="0" smtClean="0"/>
              <a:t>Operational planning</a:t>
            </a:r>
          </a:p>
          <a:p>
            <a:r>
              <a:rPr lang="en-US" dirty="0" smtClean="0"/>
              <a:t>Reviewing/managing operations</a:t>
            </a:r>
          </a:p>
          <a:p>
            <a:pPr marL="0" indent="0" algn="ctr">
              <a:spcBef>
                <a:spcPts val="3000"/>
              </a:spcBef>
              <a:buNone/>
            </a:pPr>
            <a:endParaRPr lang="en-US" dirty="0">
              <a:solidFill>
                <a:srgbClr val="F42609"/>
              </a:solidFill>
            </a:endParaRPr>
          </a:p>
          <a:p>
            <a:endParaRPr lang="en-US" dirty="0"/>
          </a:p>
        </p:txBody>
      </p:sp>
      <p:sp>
        <p:nvSpPr>
          <p:cNvPr id="5" name="TextBox 4"/>
          <p:cNvSpPr txBox="1"/>
          <p:nvPr/>
        </p:nvSpPr>
        <p:spPr>
          <a:xfrm>
            <a:off x="199502" y="5842428"/>
            <a:ext cx="6714769" cy="769441"/>
          </a:xfrm>
          <a:prstGeom prst="rect">
            <a:avLst/>
          </a:prstGeom>
          <a:noFill/>
        </p:spPr>
        <p:txBody>
          <a:bodyPr wrap="square" rtlCol="0">
            <a:spAutoFit/>
          </a:bodyPr>
          <a:lstStyle/>
          <a:p>
            <a:r>
              <a:rPr lang="en-US" sz="2200" b="1" dirty="0" smtClean="0">
                <a:solidFill>
                  <a:srgbClr val="F42609"/>
                </a:solidFill>
                <a:latin typeface="Arial" panose="020B0604020202020204" pitchFamily="34" charset="0"/>
                <a:cs typeface="Arial" panose="020B0604020202020204" pitchFamily="34" charset="0"/>
              </a:rPr>
              <a:t>Board Meeting Expectations/Guidelines</a:t>
            </a:r>
          </a:p>
          <a:p>
            <a:r>
              <a:rPr lang="en-US" sz="2200" b="1" dirty="0" smtClean="0">
                <a:solidFill>
                  <a:srgbClr val="F42609"/>
                </a:solidFill>
                <a:latin typeface="Arial" panose="020B0604020202020204" pitchFamily="34" charset="0"/>
                <a:cs typeface="Arial" panose="020B0604020202020204" pitchFamily="34" charset="0"/>
              </a:rPr>
              <a:t>Board Meeting Facilitation</a:t>
            </a:r>
            <a:endParaRPr lang="en-US" dirty="0"/>
          </a:p>
        </p:txBody>
      </p:sp>
    </p:spTree>
    <p:extLst>
      <p:ext uri="{BB962C8B-B14F-4D97-AF65-F5344CB8AC3E}">
        <p14:creationId xmlns:p14="http://schemas.microsoft.com/office/powerpoint/2010/main" val="84690500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Committee Chairs</a:t>
            </a:r>
            <a:endParaRPr lang="en-US" dirty="0"/>
          </a:p>
        </p:txBody>
      </p:sp>
      <p:sp>
        <p:nvSpPr>
          <p:cNvPr id="3" name="Content Placeholder 2"/>
          <p:cNvSpPr>
            <a:spLocks noGrp="1"/>
          </p:cNvSpPr>
          <p:nvPr>
            <p:ph idx="1"/>
          </p:nvPr>
        </p:nvSpPr>
        <p:spPr/>
        <p:txBody>
          <a:bodyPr/>
          <a:lstStyle/>
          <a:p>
            <a:r>
              <a:rPr lang="en-US" dirty="0" smtClean="0"/>
              <a:t>Policy: CNY ATD membership required</a:t>
            </a:r>
          </a:p>
          <a:p>
            <a:r>
              <a:rPr lang="en-US" dirty="0" smtClean="0"/>
              <a:t>Expectations</a:t>
            </a:r>
          </a:p>
          <a:p>
            <a:pPr lvl="1"/>
            <a:r>
              <a:rPr lang="en-US" dirty="0" smtClean="0"/>
              <a:t>Understand area of responsibility</a:t>
            </a:r>
          </a:p>
          <a:p>
            <a:pPr lvl="1"/>
            <a:r>
              <a:rPr lang="en-US" dirty="0" smtClean="0"/>
              <a:t>Understand overall </a:t>
            </a:r>
            <a:r>
              <a:rPr lang="en-US" dirty="0"/>
              <a:t>o</a:t>
            </a:r>
            <a:r>
              <a:rPr lang="en-US" dirty="0" smtClean="0"/>
              <a:t>rganization and activities</a:t>
            </a:r>
          </a:p>
          <a:p>
            <a:pPr lvl="1"/>
            <a:r>
              <a:rPr lang="en-US" dirty="0" smtClean="0"/>
              <a:t>Be ambassador for CNY ATD</a:t>
            </a:r>
          </a:p>
          <a:p>
            <a:pPr lvl="1"/>
            <a:r>
              <a:rPr lang="en-US" dirty="0" smtClean="0"/>
              <a:t>Succession planning – select Vice Chair</a:t>
            </a:r>
          </a:p>
          <a:p>
            <a:pPr lvl="1">
              <a:buFont typeface="Wingdings" panose="05000000000000000000" pitchFamily="2" charset="2"/>
              <a:buChar char="Ø"/>
            </a:pPr>
            <a:r>
              <a:rPr lang="en-US" b="1" i="1" dirty="0" smtClean="0"/>
              <a:t>Contact OP with any issues/concerns regarding meeting responsibilities </a:t>
            </a:r>
            <a:endParaRPr lang="en-US" b="1" i="1" dirty="0"/>
          </a:p>
        </p:txBody>
      </p:sp>
      <p:sp>
        <p:nvSpPr>
          <p:cNvPr id="4" name="TextBox 3"/>
          <p:cNvSpPr txBox="1"/>
          <p:nvPr/>
        </p:nvSpPr>
        <p:spPr>
          <a:xfrm>
            <a:off x="199502" y="5842428"/>
            <a:ext cx="6714769" cy="1046440"/>
          </a:xfrm>
          <a:prstGeom prst="rect">
            <a:avLst/>
          </a:prstGeom>
          <a:noFill/>
        </p:spPr>
        <p:txBody>
          <a:bodyPr wrap="square" rtlCol="0">
            <a:spAutoFit/>
          </a:bodyPr>
          <a:lstStyle/>
          <a:p>
            <a:endParaRPr lang="en-US" sz="2200" b="1" dirty="0" smtClean="0">
              <a:solidFill>
                <a:srgbClr val="F42609"/>
              </a:solidFill>
              <a:latin typeface="Arial" panose="020B0604020202020204" pitchFamily="34" charset="0"/>
              <a:cs typeface="Arial" panose="020B0604020202020204" pitchFamily="34" charset="0"/>
            </a:endParaRPr>
          </a:p>
          <a:p>
            <a:r>
              <a:rPr lang="en-US" sz="2200" b="1" dirty="0" smtClean="0">
                <a:solidFill>
                  <a:srgbClr val="F42609"/>
                </a:solidFill>
                <a:latin typeface="Arial" panose="020B0604020202020204" pitchFamily="34" charset="0"/>
                <a:cs typeface="Arial" panose="020B0604020202020204" pitchFamily="34" charset="0"/>
              </a:rPr>
              <a:t>Committee Chair Policies and Expectations</a:t>
            </a:r>
            <a:endParaRPr lang="en-US" sz="2200" b="1" dirty="0">
              <a:solidFill>
                <a:srgbClr val="F42609"/>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77256498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Committee Chair Guidelines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Don’t try to do it alone!</a:t>
            </a:r>
          </a:p>
          <a:p>
            <a:pPr lvl="1"/>
            <a:r>
              <a:rPr lang="en-US" dirty="0" smtClean="0"/>
              <a:t>Recruit committee members</a:t>
            </a:r>
          </a:p>
          <a:p>
            <a:pPr lvl="1"/>
            <a:r>
              <a:rPr lang="en-US" dirty="0" smtClean="0"/>
              <a:t>Select Vice Chair</a:t>
            </a:r>
          </a:p>
          <a:p>
            <a:r>
              <a:rPr lang="en-US" dirty="0" smtClean="0"/>
              <a:t>Committee meetings</a:t>
            </a:r>
          </a:p>
          <a:p>
            <a:pPr lvl="1"/>
            <a:r>
              <a:rPr lang="en-US" dirty="0" smtClean="0"/>
              <a:t>Schedule regular monthly meetings</a:t>
            </a:r>
          </a:p>
          <a:p>
            <a:pPr lvl="1"/>
            <a:r>
              <a:rPr lang="en-US" dirty="0" smtClean="0"/>
              <a:t>Provide virtual option</a:t>
            </a:r>
          </a:p>
          <a:p>
            <a:pPr lvl="1"/>
            <a:r>
              <a:rPr lang="en-US" dirty="0" smtClean="0"/>
              <a:t>Don’t reschedule - Vice Chair backup</a:t>
            </a:r>
          </a:p>
          <a:p>
            <a:pPr lvl="1"/>
            <a:r>
              <a:rPr lang="en-US" dirty="0" smtClean="0"/>
              <a:t>Reminders, agendas, minutes</a:t>
            </a:r>
          </a:p>
          <a:p>
            <a:pPr lvl="1"/>
            <a:r>
              <a:rPr lang="en-US" dirty="0" smtClean="0"/>
              <a:t>Pass on upcoming activity information</a:t>
            </a:r>
          </a:p>
          <a:p>
            <a:pPr lvl="1"/>
            <a:endParaRPr lang="en-US" dirty="0"/>
          </a:p>
        </p:txBody>
      </p:sp>
      <p:sp>
        <p:nvSpPr>
          <p:cNvPr id="5" name="TextBox 4"/>
          <p:cNvSpPr txBox="1"/>
          <p:nvPr/>
        </p:nvSpPr>
        <p:spPr>
          <a:xfrm>
            <a:off x="199502" y="5842428"/>
            <a:ext cx="6714769" cy="769441"/>
          </a:xfrm>
          <a:prstGeom prst="rect">
            <a:avLst/>
          </a:prstGeom>
          <a:noFill/>
        </p:spPr>
        <p:txBody>
          <a:bodyPr wrap="square" rtlCol="0">
            <a:spAutoFit/>
          </a:bodyPr>
          <a:lstStyle/>
          <a:p>
            <a:endParaRPr lang="en-US" sz="2200" b="1" dirty="0" smtClean="0">
              <a:solidFill>
                <a:srgbClr val="F42609"/>
              </a:solidFill>
              <a:latin typeface="Arial" panose="020B0604020202020204" pitchFamily="34" charset="0"/>
              <a:cs typeface="Arial" panose="020B0604020202020204" pitchFamily="34" charset="0"/>
            </a:endParaRPr>
          </a:p>
          <a:p>
            <a:r>
              <a:rPr lang="en-US" sz="2200" b="1" dirty="0" smtClean="0">
                <a:solidFill>
                  <a:srgbClr val="F42609"/>
                </a:solidFill>
                <a:latin typeface="Arial" panose="020B0604020202020204" pitchFamily="34" charset="0"/>
                <a:cs typeface="Arial" panose="020B0604020202020204" pitchFamily="34" charset="0"/>
              </a:rPr>
              <a:t>Committee Chair Guidelines</a:t>
            </a:r>
            <a:endParaRPr lang="en-US" dirty="0"/>
          </a:p>
        </p:txBody>
      </p:sp>
    </p:spTree>
    <p:extLst>
      <p:ext uri="{BB962C8B-B14F-4D97-AF65-F5344CB8AC3E}">
        <p14:creationId xmlns:p14="http://schemas.microsoft.com/office/powerpoint/2010/main" val="365581581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Committee Vice Chairs</a:t>
            </a:r>
            <a:endParaRPr lang="en-US" dirty="0"/>
          </a:p>
        </p:txBody>
      </p:sp>
      <p:sp>
        <p:nvSpPr>
          <p:cNvPr id="3" name="Content Placeholder 2"/>
          <p:cNvSpPr>
            <a:spLocks noGrp="1"/>
          </p:cNvSpPr>
          <p:nvPr>
            <p:ph idx="1"/>
          </p:nvPr>
        </p:nvSpPr>
        <p:spPr/>
        <p:txBody>
          <a:bodyPr>
            <a:normAutofit/>
          </a:bodyPr>
          <a:lstStyle/>
          <a:p>
            <a:r>
              <a:rPr lang="en-US" dirty="0" smtClean="0"/>
              <a:t>Policy: CNY ATD membership required</a:t>
            </a:r>
          </a:p>
          <a:p>
            <a:r>
              <a:rPr lang="en-US" dirty="0" smtClean="0"/>
              <a:t>Expectations</a:t>
            </a:r>
          </a:p>
          <a:p>
            <a:pPr lvl="1"/>
            <a:r>
              <a:rPr lang="en-US" dirty="0" smtClean="0"/>
              <a:t>Understand area of responsibility</a:t>
            </a:r>
          </a:p>
          <a:p>
            <a:pPr lvl="1"/>
            <a:r>
              <a:rPr lang="en-US" dirty="0" smtClean="0"/>
              <a:t>Understand overall </a:t>
            </a:r>
            <a:r>
              <a:rPr lang="en-US" dirty="0"/>
              <a:t>o</a:t>
            </a:r>
            <a:r>
              <a:rPr lang="en-US" dirty="0" smtClean="0"/>
              <a:t>rganization and activities</a:t>
            </a:r>
          </a:p>
          <a:p>
            <a:pPr lvl="1"/>
            <a:r>
              <a:rPr lang="en-US" dirty="0" smtClean="0"/>
              <a:t>Be ambassador for CNY ATD</a:t>
            </a:r>
          </a:p>
          <a:p>
            <a:pPr lvl="1"/>
            <a:r>
              <a:rPr lang="en-US" dirty="0" smtClean="0"/>
              <a:t>Support Chair and committee</a:t>
            </a:r>
          </a:p>
          <a:p>
            <a:pPr lvl="1"/>
            <a:r>
              <a:rPr lang="en-US" dirty="0"/>
              <a:t>S</a:t>
            </a:r>
            <a:r>
              <a:rPr lang="en-US" dirty="0" smtClean="0"/>
              <a:t>uccession to Chair</a:t>
            </a:r>
          </a:p>
        </p:txBody>
      </p:sp>
      <p:sp>
        <p:nvSpPr>
          <p:cNvPr id="4" name="TextBox 3"/>
          <p:cNvSpPr txBox="1"/>
          <p:nvPr/>
        </p:nvSpPr>
        <p:spPr>
          <a:xfrm>
            <a:off x="199502" y="5842428"/>
            <a:ext cx="6714769" cy="1046440"/>
          </a:xfrm>
          <a:prstGeom prst="rect">
            <a:avLst/>
          </a:prstGeom>
          <a:noFill/>
        </p:spPr>
        <p:txBody>
          <a:bodyPr wrap="square" rtlCol="0">
            <a:spAutoFit/>
          </a:bodyPr>
          <a:lstStyle/>
          <a:p>
            <a:endParaRPr lang="en-US" sz="2200" b="1" dirty="0" smtClean="0">
              <a:solidFill>
                <a:srgbClr val="F42609"/>
              </a:solidFill>
              <a:latin typeface="Arial" panose="020B0604020202020204" pitchFamily="34" charset="0"/>
              <a:cs typeface="Arial" panose="020B0604020202020204" pitchFamily="34" charset="0"/>
            </a:endParaRPr>
          </a:p>
          <a:p>
            <a:r>
              <a:rPr lang="en-US" sz="2200" b="1" dirty="0" smtClean="0">
                <a:solidFill>
                  <a:srgbClr val="F42609"/>
                </a:solidFill>
                <a:latin typeface="Arial" panose="020B0604020202020204" pitchFamily="34" charset="0"/>
                <a:cs typeface="Arial" panose="020B0604020202020204" pitchFamily="34" charset="0"/>
              </a:rPr>
              <a:t>Committee Vice Chair Policies and Expectations</a:t>
            </a:r>
            <a:endParaRPr lang="en-US" sz="2200" b="1" dirty="0">
              <a:solidFill>
                <a:srgbClr val="F42609"/>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7596383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Talent Development</a:t>
            </a:r>
            <a:endParaRPr lang="en-US" dirty="0"/>
          </a:p>
        </p:txBody>
      </p:sp>
      <p:sp>
        <p:nvSpPr>
          <p:cNvPr id="3" name="Content Placeholder 2"/>
          <p:cNvSpPr>
            <a:spLocks noGrp="1"/>
          </p:cNvSpPr>
          <p:nvPr>
            <p:ph idx="1"/>
          </p:nvPr>
        </p:nvSpPr>
        <p:spPr/>
        <p:txBody>
          <a:bodyPr/>
          <a:lstStyle/>
          <a:p>
            <a:pPr>
              <a:lnSpc>
                <a:spcPct val="100000"/>
              </a:lnSpc>
              <a:spcBef>
                <a:spcPts val="720"/>
              </a:spcBef>
            </a:pPr>
            <a:r>
              <a:rPr lang="en-US" dirty="0" smtClean="0"/>
              <a:t>Shift to a knowledge society</a:t>
            </a:r>
          </a:p>
          <a:p>
            <a:pPr>
              <a:lnSpc>
                <a:spcPct val="100000"/>
              </a:lnSpc>
              <a:spcBef>
                <a:spcPts val="720"/>
              </a:spcBef>
            </a:pPr>
            <a:r>
              <a:rPr lang="en-US" dirty="0" smtClean="0"/>
              <a:t>Increasing productivity of workers</a:t>
            </a:r>
          </a:p>
          <a:p>
            <a:pPr lvl="1">
              <a:spcBef>
                <a:spcPts val="720"/>
              </a:spcBef>
            </a:pPr>
            <a:r>
              <a:rPr lang="en-US" dirty="0" smtClean="0"/>
              <a:t>Improve current performance </a:t>
            </a:r>
          </a:p>
          <a:p>
            <a:pPr lvl="1">
              <a:spcBef>
                <a:spcPts val="720"/>
              </a:spcBef>
            </a:pPr>
            <a:r>
              <a:rPr lang="en-US" dirty="0" smtClean="0"/>
              <a:t>Prepare for future</a:t>
            </a:r>
          </a:p>
          <a:p>
            <a:pPr>
              <a:lnSpc>
                <a:spcPct val="100000"/>
              </a:lnSpc>
              <a:spcBef>
                <a:spcPts val="720"/>
              </a:spcBef>
            </a:pPr>
            <a:r>
              <a:rPr lang="en-US" dirty="0" smtClean="0"/>
              <a:t>Talent will be the engine of business</a:t>
            </a:r>
          </a:p>
          <a:p>
            <a:pPr>
              <a:lnSpc>
                <a:spcPct val="100000"/>
              </a:lnSpc>
              <a:spcBef>
                <a:spcPts val="720"/>
              </a:spcBef>
            </a:pPr>
            <a:endParaRPr lang="en-US" dirty="0"/>
          </a:p>
          <a:p>
            <a:pPr marL="0" indent="0" algn="ctr">
              <a:lnSpc>
                <a:spcPct val="100000"/>
              </a:lnSpc>
              <a:spcBef>
                <a:spcPts val="720"/>
              </a:spcBef>
              <a:buNone/>
            </a:pPr>
            <a:r>
              <a:rPr lang="en-US" sz="3600" i="1" dirty="0" smtClean="0">
                <a:solidFill>
                  <a:srgbClr val="FFB700"/>
                </a:solidFill>
              </a:rPr>
              <a:t>How to develop talent?</a:t>
            </a:r>
            <a:endParaRPr lang="en-US" sz="3600" i="1" dirty="0">
              <a:solidFill>
                <a:srgbClr val="FFB700"/>
              </a:solidFill>
            </a:endParaRPr>
          </a:p>
        </p:txBody>
      </p:sp>
    </p:spTree>
    <p:extLst>
      <p:ext uri="{BB962C8B-B14F-4D97-AF65-F5344CB8AC3E}">
        <p14:creationId xmlns:p14="http://schemas.microsoft.com/office/powerpoint/2010/main" val="9207722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Committee Members</a:t>
            </a:r>
            <a:endParaRPr lang="en-US" dirty="0"/>
          </a:p>
        </p:txBody>
      </p:sp>
      <p:sp>
        <p:nvSpPr>
          <p:cNvPr id="3" name="Content Placeholder 2"/>
          <p:cNvSpPr>
            <a:spLocks noGrp="1"/>
          </p:cNvSpPr>
          <p:nvPr>
            <p:ph idx="1"/>
          </p:nvPr>
        </p:nvSpPr>
        <p:spPr/>
        <p:txBody>
          <a:bodyPr/>
          <a:lstStyle/>
          <a:p>
            <a:r>
              <a:rPr lang="en-US" dirty="0" smtClean="0"/>
              <a:t>Policy: CNY ATD membership required</a:t>
            </a:r>
          </a:p>
          <a:p>
            <a:r>
              <a:rPr lang="en-US" dirty="0" smtClean="0"/>
              <a:t>Expectations</a:t>
            </a:r>
          </a:p>
          <a:p>
            <a:pPr lvl="1"/>
            <a:r>
              <a:rPr lang="en-US" dirty="0" smtClean="0"/>
              <a:t>Attend committee meetings</a:t>
            </a:r>
          </a:p>
          <a:p>
            <a:pPr lvl="1"/>
            <a:r>
              <a:rPr lang="en-US" dirty="0" smtClean="0"/>
              <a:t>Perform committee-related activities</a:t>
            </a:r>
          </a:p>
          <a:p>
            <a:pPr lvl="1"/>
            <a:r>
              <a:rPr lang="en-US" dirty="0" smtClean="0"/>
              <a:t>Ambassador for committee and CNY ATD</a:t>
            </a:r>
            <a:endParaRPr lang="en-US" dirty="0"/>
          </a:p>
        </p:txBody>
      </p:sp>
      <p:sp>
        <p:nvSpPr>
          <p:cNvPr id="4" name="TextBox 3"/>
          <p:cNvSpPr txBox="1"/>
          <p:nvPr/>
        </p:nvSpPr>
        <p:spPr>
          <a:xfrm>
            <a:off x="199502" y="5842428"/>
            <a:ext cx="6714769" cy="1046440"/>
          </a:xfrm>
          <a:prstGeom prst="rect">
            <a:avLst/>
          </a:prstGeom>
          <a:noFill/>
        </p:spPr>
        <p:txBody>
          <a:bodyPr wrap="square" rtlCol="0">
            <a:spAutoFit/>
          </a:bodyPr>
          <a:lstStyle/>
          <a:p>
            <a:endParaRPr lang="en-US" sz="2200" b="1" dirty="0" smtClean="0">
              <a:solidFill>
                <a:srgbClr val="F42609"/>
              </a:solidFill>
              <a:latin typeface="Arial" panose="020B0604020202020204" pitchFamily="34" charset="0"/>
              <a:cs typeface="Arial" panose="020B0604020202020204" pitchFamily="34" charset="0"/>
            </a:endParaRPr>
          </a:p>
          <a:p>
            <a:r>
              <a:rPr lang="en-US" sz="2200" b="1" dirty="0" smtClean="0">
                <a:solidFill>
                  <a:srgbClr val="F42609"/>
                </a:solidFill>
                <a:latin typeface="Arial" panose="020B0604020202020204" pitchFamily="34" charset="0"/>
                <a:cs typeface="Arial" panose="020B0604020202020204" pitchFamily="34" charset="0"/>
              </a:rPr>
              <a:t>Committee Member Policies and Expectations</a:t>
            </a:r>
            <a:endParaRPr lang="en-US" sz="2200" b="1" dirty="0">
              <a:solidFill>
                <a:srgbClr val="F42609"/>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09916626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Committee Best Practices</a:t>
            </a:r>
            <a:endParaRPr lang="en-US" dirty="0"/>
          </a:p>
        </p:txBody>
      </p:sp>
      <p:sp>
        <p:nvSpPr>
          <p:cNvPr id="3" name="Content Placeholder 2"/>
          <p:cNvSpPr>
            <a:spLocks noGrp="1"/>
          </p:cNvSpPr>
          <p:nvPr>
            <p:ph idx="1"/>
          </p:nvPr>
        </p:nvSpPr>
        <p:spPr/>
        <p:txBody>
          <a:bodyPr/>
          <a:lstStyle/>
          <a:p>
            <a:r>
              <a:rPr lang="en-US" dirty="0" smtClean="0"/>
              <a:t>Committee Make-up</a:t>
            </a:r>
          </a:p>
          <a:p>
            <a:r>
              <a:rPr lang="en-US" dirty="0" smtClean="0"/>
              <a:t>Committee Meetings</a:t>
            </a:r>
          </a:p>
          <a:p>
            <a:r>
              <a:rPr lang="en-US" dirty="0" smtClean="0"/>
              <a:t>Committee Member Expectations</a:t>
            </a:r>
          </a:p>
          <a:p>
            <a:r>
              <a:rPr lang="en-US" dirty="0" smtClean="0"/>
              <a:t>Support</a:t>
            </a:r>
          </a:p>
          <a:p>
            <a:r>
              <a:rPr lang="en-US" dirty="0" smtClean="0"/>
              <a:t>Succession Planning</a:t>
            </a:r>
          </a:p>
        </p:txBody>
      </p:sp>
      <p:sp>
        <p:nvSpPr>
          <p:cNvPr id="4" name="TextBox 3"/>
          <p:cNvSpPr txBox="1"/>
          <p:nvPr/>
        </p:nvSpPr>
        <p:spPr>
          <a:xfrm>
            <a:off x="199502" y="5842428"/>
            <a:ext cx="6714769" cy="1046440"/>
          </a:xfrm>
          <a:prstGeom prst="rect">
            <a:avLst/>
          </a:prstGeom>
          <a:noFill/>
        </p:spPr>
        <p:txBody>
          <a:bodyPr wrap="square" rtlCol="0">
            <a:spAutoFit/>
          </a:bodyPr>
          <a:lstStyle/>
          <a:p>
            <a:endParaRPr lang="en-US" sz="2200" b="1" dirty="0" smtClean="0">
              <a:solidFill>
                <a:srgbClr val="F42609"/>
              </a:solidFill>
              <a:latin typeface="Arial" panose="020B0604020202020204" pitchFamily="34" charset="0"/>
              <a:cs typeface="Arial" panose="020B0604020202020204" pitchFamily="34" charset="0"/>
            </a:endParaRPr>
          </a:p>
          <a:p>
            <a:r>
              <a:rPr lang="en-US" sz="2200" b="1" dirty="0" smtClean="0">
                <a:solidFill>
                  <a:srgbClr val="F42609"/>
                </a:solidFill>
                <a:latin typeface="Arial" panose="020B0604020202020204" pitchFamily="34" charset="0"/>
                <a:cs typeface="Arial" panose="020B0604020202020204" pitchFamily="34" charset="0"/>
              </a:rPr>
              <a:t>Committee Best Practices</a:t>
            </a:r>
            <a:endParaRPr lang="en-US" sz="2200" b="1" dirty="0">
              <a:solidFill>
                <a:srgbClr val="F42609"/>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93612028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Ambassadors</a:t>
            </a:r>
            <a:endParaRPr lang="en-US" dirty="0"/>
          </a:p>
        </p:txBody>
      </p:sp>
      <p:sp>
        <p:nvSpPr>
          <p:cNvPr id="3" name="Content Placeholder 2"/>
          <p:cNvSpPr>
            <a:spLocks noGrp="1"/>
          </p:cNvSpPr>
          <p:nvPr>
            <p:ph idx="1"/>
          </p:nvPr>
        </p:nvSpPr>
        <p:spPr/>
        <p:txBody>
          <a:bodyPr/>
          <a:lstStyle/>
          <a:p>
            <a:r>
              <a:rPr lang="en-US" dirty="0" smtClean="0">
                <a:solidFill>
                  <a:srgbClr val="F42609"/>
                </a:solidFill>
              </a:rPr>
              <a:t>Leadership Team as Ambassadors Guideline</a:t>
            </a:r>
          </a:p>
          <a:p>
            <a:r>
              <a:rPr lang="en-US" dirty="0" smtClean="0">
                <a:solidFill>
                  <a:srgbClr val="F42609"/>
                </a:solidFill>
              </a:rPr>
              <a:t>CNY ATD Programs </a:t>
            </a:r>
            <a:r>
              <a:rPr lang="en-US" dirty="0" smtClean="0"/>
              <a:t>flyer</a:t>
            </a:r>
          </a:p>
          <a:p>
            <a:r>
              <a:rPr lang="en-US" dirty="0" smtClean="0">
                <a:solidFill>
                  <a:srgbClr val="F42609"/>
                </a:solidFill>
              </a:rPr>
              <a:t>Upcoming Activities </a:t>
            </a:r>
            <a:r>
              <a:rPr lang="en-US" dirty="0" smtClean="0"/>
              <a:t>flyer</a:t>
            </a:r>
            <a:endParaRPr lang="en-US" dirty="0"/>
          </a:p>
        </p:txBody>
      </p:sp>
    </p:spTree>
    <p:extLst>
      <p:ext uri="{BB962C8B-B14F-4D97-AF65-F5344CB8AC3E}">
        <p14:creationId xmlns:p14="http://schemas.microsoft.com/office/powerpoint/2010/main" val="35263221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CNY ATD Communication </a:t>
            </a:r>
            <a:endParaRPr lang="en-US" dirty="0"/>
          </a:p>
        </p:txBody>
      </p:sp>
      <p:sp>
        <p:nvSpPr>
          <p:cNvPr id="7" name="TextBox 6"/>
          <p:cNvSpPr txBox="1"/>
          <p:nvPr/>
        </p:nvSpPr>
        <p:spPr>
          <a:xfrm>
            <a:off x="1046920" y="1616774"/>
            <a:ext cx="7063409" cy="4067780"/>
          </a:xfrm>
          <a:prstGeom prst="rect">
            <a:avLst/>
          </a:prstGeom>
          <a:noFill/>
        </p:spPr>
        <p:txBody>
          <a:bodyPr wrap="square" rtlCol="0">
            <a:spAutoFit/>
          </a:bodyPr>
          <a:lstStyle/>
          <a:p>
            <a:pPr algn="ctr"/>
            <a:r>
              <a:rPr lang="en-US" sz="2800" b="1" u="sng" dirty="0">
                <a:solidFill>
                  <a:srgbClr val="565559"/>
                </a:solidFill>
                <a:latin typeface="Arial Black" panose="020B0A04020102020204" pitchFamily="34" charset="0"/>
                <a:cs typeface="Arial" panose="020B0604020202020204" pitchFamily="34" charset="0"/>
              </a:rPr>
              <a:t>Organization </a:t>
            </a:r>
            <a:r>
              <a:rPr lang="en-US" sz="2800" b="1" u="sng" dirty="0" smtClean="0">
                <a:solidFill>
                  <a:srgbClr val="565559"/>
                </a:solidFill>
                <a:latin typeface="Arial Black" panose="020B0A04020102020204" pitchFamily="34" charset="0"/>
                <a:cs typeface="Arial" panose="020B0604020202020204" pitchFamily="34" charset="0"/>
              </a:rPr>
              <a:t>Name</a:t>
            </a:r>
            <a:r>
              <a:rPr lang="en-US" sz="2400" b="1" u="sng" dirty="0" smtClean="0">
                <a:solidFill>
                  <a:srgbClr val="565559"/>
                </a:solidFill>
                <a:latin typeface="Arial Black" panose="020B0A04020102020204" pitchFamily="34" charset="0"/>
                <a:cs typeface="Arial" panose="020B0604020202020204" pitchFamily="34" charset="0"/>
              </a:rPr>
              <a:t/>
            </a:r>
            <a:br>
              <a:rPr lang="en-US" sz="2400" b="1" u="sng" dirty="0" smtClean="0">
                <a:solidFill>
                  <a:srgbClr val="565559"/>
                </a:solidFill>
                <a:latin typeface="Arial Black" panose="020B0A04020102020204" pitchFamily="34" charset="0"/>
                <a:cs typeface="Arial" panose="020B0604020202020204" pitchFamily="34" charset="0"/>
              </a:rPr>
            </a:br>
            <a:endParaRPr lang="en-US" sz="2400" dirty="0">
              <a:solidFill>
                <a:srgbClr val="565559"/>
              </a:solidFill>
              <a:latin typeface="Arial Black" panose="020B0A04020102020204" pitchFamily="34" charset="0"/>
              <a:cs typeface="Arial" panose="020B0604020202020204" pitchFamily="34" charset="0"/>
            </a:endParaRPr>
          </a:p>
          <a:p>
            <a:pPr algn="ctr"/>
            <a:r>
              <a:rPr lang="en-US" sz="4200" dirty="0">
                <a:solidFill>
                  <a:srgbClr val="F42609"/>
                </a:solidFill>
                <a:latin typeface="Arial Black" panose="020B0A04020102020204" pitchFamily="34" charset="0"/>
                <a:cs typeface="Arial" panose="020B0604020202020204" pitchFamily="34" charset="0"/>
              </a:rPr>
              <a:t>CNY ATD</a:t>
            </a:r>
          </a:p>
          <a:p>
            <a:pPr algn="ctr">
              <a:spcBef>
                <a:spcPts val="1000"/>
              </a:spcBef>
            </a:pPr>
            <a:r>
              <a:rPr lang="en-US" sz="2000" b="1" i="1" dirty="0" smtClean="0">
                <a:solidFill>
                  <a:srgbClr val="565559"/>
                </a:solidFill>
                <a:latin typeface="Arial" panose="020B0604020202020204" pitchFamily="34" charset="0"/>
                <a:cs typeface="Arial" panose="020B0604020202020204" pitchFamily="34" charset="0"/>
              </a:rPr>
              <a:t>Not CNY-ATD, </a:t>
            </a:r>
            <a:r>
              <a:rPr lang="en-US" sz="2000" b="1" i="1" dirty="0">
                <a:solidFill>
                  <a:srgbClr val="565559"/>
                </a:solidFill>
                <a:latin typeface="Arial" panose="020B0604020202020204" pitchFamily="34" charset="0"/>
                <a:cs typeface="Arial" panose="020B0604020202020204" pitchFamily="34" charset="0"/>
              </a:rPr>
              <a:t>or CNYATD </a:t>
            </a:r>
            <a:r>
              <a:rPr lang="en-US" sz="2000" b="1" i="1" dirty="0" smtClean="0">
                <a:solidFill>
                  <a:srgbClr val="565559"/>
                </a:solidFill>
                <a:latin typeface="Arial" panose="020B0604020202020204" pitchFamily="34" charset="0"/>
                <a:cs typeface="Arial" panose="020B0604020202020204" pitchFamily="34" charset="0"/>
              </a:rPr>
              <a:t>or </a:t>
            </a:r>
            <a:r>
              <a:rPr lang="en-US" sz="2000" b="1" i="1" dirty="0">
                <a:solidFill>
                  <a:srgbClr val="565559"/>
                </a:solidFill>
                <a:latin typeface="Arial" panose="020B0604020202020204" pitchFamily="34" charset="0"/>
                <a:cs typeface="Arial" panose="020B0604020202020204" pitchFamily="34" charset="0"/>
              </a:rPr>
              <a:t>ATD</a:t>
            </a:r>
            <a:endParaRPr lang="en-US" sz="2000" b="1" dirty="0">
              <a:solidFill>
                <a:srgbClr val="565559"/>
              </a:solidFill>
              <a:latin typeface="Arial" panose="020B0604020202020204" pitchFamily="34" charset="0"/>
              <a:cs typeface="Arial" panose="020B0604020202020204" pitchFamily="34" charset="0"/>
            </a:endParaRPr>
          </a:p>
          <a:p>
            <a:pPr algn="ctr"/>
            <a:r>
              <a:rPr lang="en-US" b="1" i="1" dirty="0">
                <a:solidFill>
                  <a:srgbClr val="565559"/>
                </a:solidFill>
                <a:latin typeface="Arial" panose="020B0604020202020204" pitchFamily="34" charset="0"/>
                <a:cs typeface="Arial" panose="020B0604020202020204" pitchFamily="34" charset="0"/>
              </a:rPr>
              <a:t> </a:t>
            </a:r>
            <a:endParaRPr lang="en-US" dirty="0">
              <a:solidFill>
                <a:srgbClr val="565559"/>
              </a:solidFill>
              <a:latin typeface="Arial" panose="020B0604020202020204" pitchFamily="34" charset="0"/>
              <a:cs typeface="Arial" panose="020B0604020202020204" pitchFamily="34" charset="0"/>
            </a:endParaRPr>
          </a:p>
          <a:p>
            <a:pPr algn="ctr"/>
            <a:endParaRPr lang="en-US" dirty="0" smtClean="0">
              <a:solidFill>
                <a:srgbClr val="565559"/>
              </a:solidFill>
              <a:latin typeface="Arial" panose="020B0604020202020204" pitchFamily="34" charset="0"/>
              <a:cs typeface="Arial" panose="020B0604020202020204" pitchFamily="34" charset="0"/>
            </a:endParaRPr>
          </a:p>
          <a:p>
            <a:pPr algn="ctr"/>
            <a:r>
              <a:rPr lang="en-US" i="1" dirty="0">
                <a:solidFill>
                  <a:srgbClr val="565559"/>
                </a:solidFill>
                <a:latin typeface="Arial" panose="020B0604020202020204" pitchFamily="34" charset="0"/>
                <a:cs typeface="Arial" panose="020B0604020202020204" pitchFamily="34" charset="0"/>
              </a:rPr>
              <a:t> </a:t>
            </a:r>
            <a:r>
              <a:rPr lang="en-US" sz="2800" b="1" u="sng" dirty="0" smtClean="0">
                <a:solidFill>
                  <a:srgbClr val="565559"/>
                </a:solidFill>
                <a:latin typeface="Arial Black" panose="020B0A04020102020204" pitchFamily="34" charset="0"/>
                <a:cs typeface="Arial" panose="020B0604020202020204" pitchFamily="34" charset="0"/>
              </a:rPr>
              <a:t>Organization Logo</a:t>
            </a:r>
          </a:p>
          <a:p>
            <a:pPr algn="ctr"/>
            <a:endParaRPr lang="en-US" dirty="0" smtClean="0">
              <a:solidFill>
                <a:srgbClr val="565559"/>
              </a:solidFill>
              <a:latin typeface="Arial" panose="020B0604020202020204" pitchFamily="34" charset="0"/>
              <a:cs typeface="Arial" panose="020B0604020202020204" pitchFamily="34" charset="0"/>
            </a:endParaRPr>
          </a:p>
          <a:p>
            <a:pPr algn="ctr"/>
            <a:endParaRPr lang="en-US" dirty="0">
              <a:solidFill>
                <a:srgbClr val="565559"/>
              </a:solidFill>
              <a:latin typeface="Arial" panose="020B0604020202020204" pitchFamily="34" charset="0"/>
              <a:cs typeface="Arial" panose="020B0604020202020204" pitchFamily="34" charset="0"/>
            </a:endParaRPr>
          </a:p>
          <a:p>
            <a:pPr algn="ctr"/>
            <a:endParaRPr lang="en-US" dirty="0">
              <a:solidFill>
                <a:srgbClr val="565559"/>
              </a:solidFill>
              <a:latin typeface="Arial" panose="020B0604020202020204" pitchFamily="34" charset="0"/>
              <a:cs typeface="Arial" panose="020B0604020202020204" pitchFamily="34" charset="0"/>
            </a:endParaRPr>
          </a:p>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5572" y="4740813"/>
            <a:ext cx="2571750" cy="685800"/>
          </a:xfrm>
          <a:prstGeom prst="rect">
            <a:avLst/>
          </a:prstGeom>
        </p:spPr>
      </p:pic>
      <p:sp>
        <p:nvSpPr>
          <p:cNvPr id="5" name="TextBox 4"/>
          <p:cNvSpPr txBox="1"/>
          <p:nvPr/>
        </p:nvSpPr>
        <p:spPr>
          <a:xfrm>
            <a:off x="199502" y="5842428"/>
            <a:ext cx="6714769" cy="1046440"/>
          </a:xfrm>
          <a:prstGeom prst="rect">
            <a:avLst/>
          </a:prstGeom>
          <a:noFill/>
        </p:spPr>
        <p:txBody>
          <a:bodyPr wrap="square" rtlCol="0">
            <a:spAutoFit/>
          </a:bodyPr>
          <a:lstStyle/>
          <a:p>
            <a:endParaRPr lang="en-US" sz="2200" b="1" dirty="0" smtClean="0">
              <a:solidFill>
                <a:srgbClr val="F42609"/>
              </a:solidFill>
              <a:latin typeface="Arial" panose="020B0604020202020204" pitchFamily="34" charset="0"/>
              <a:cs typeface="Arial" panose="020B0604020202020204" pitchFamily="34" charset="0"/>
            </a:endParaRPr>
          </a:p>
          <a:p>
            <a:r>
              <a:rPr lang="en-US" sz="2200" b="1" dirty="0" smtClean="0">
                <a:solidFill>
                  <a:srgbClr val="F42609"/>
                </a:solidFill>
                <a:latin typeface="Arial" panose="020B0604020202020204" pitchFamily="34" charset="0"/>
                <a:cs typeface="Arial" panose="020B0604020202020204" pitchFamily="34" charset="0"/>
              </a:rPr>
              <a:t>Organization Communication Guidelines</a:t>
            </a:r>
            <a:endParaRPr lang="en-US" sz="2200" b="1" dirty="0">
              <a:solidFill>
                <a:srgbClr val="F42609"/>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01553112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CNY ATD Marketing</a:t>
            </a:r>
            <a:endParaRPr lang="en-US" dirty="0"/>
          </a:p>
        </p:txBody>
      </p:sp>
      <p:sp>
        <p:nvSpPr>
          <p:cNvPr id="3" name="Content Placeholder 2"/>
          <p:cNvSpPr>
            <a:spLocks noGrp="1"/>
          </p:cNvSpPr>
          <p:nvPr>
            <p:ph idx="1"/>
          </p:nvPr>
        </p:nvSpPr>
        <p:spPr>
          <a:xfrm>
            <a:off x="457200" y="1600193"/>
            <a:ext cx="8229600" cy="4525963"/>
          </a:xfrm>
        </p:spPr>
        <p:txBody>
          <a:bodyPr>
            <a:normAutofit/>
          </a:bodyPr>
          <a:lstStyle/>
          <a:p>
            <a:r>
              <a:rPr lang="en-US" dirty="0" smtClean="0"/>
              <a:t>Promotions</a:t>
            </a:r>
          </a:p>
          <a:p>
            <a:pPr lvl="1"/>
            <a:r>
              <a:rPr lang="en-US" dirty="0" smtClean="0"/>
              <a:t>Website, Email, Media notices, Social Media</a:t>
            </a:r>
          </a:p>
          <a:p>
            <a:r>
              <a:rPr lang="en-US" dirty="0" smtClean="0"/>
              <a:t>Schedule activities as far out as possible</a:t>
            </a:r>
          </a:p>
          <a:p>
            <a:pPr lvl="1"/>
            <a:r>
              <a:rPr lang="en-US" dirty="0" smtClean="0"/>
              <a:t>Programs, Committee meetings</a:t>
            </a:r>
          </a:p>
          <a:p>
            <a:pPr lvl="1"/>
            <a:r>
              <a:rPr lang="en-US" dirty="0" smtClean="0"/>
              <a:t>3-4 months in advance; 2 months minimum</a:t>
            </a:r>
          </a:p>
          <a:p>
            <a:pPr lvl="1"/>
            <a:r>
              <a:rPr lang="en-US" dirty="0" smtClean="0"/>
              <a:t>Check CNY ATD calendar</a:t>
            </a:r>
          </a:p>
          <a:p>
            <a:pPr lvl="1"/>
            <a:r>
              <a:rPr lang="en-US" dirty="0" smtClean="0"/>
              <a:t>Send information to Managing Director</a:t>
            </a:r>
          </a:p>
          <a:p>
            <a:endParaRPr lang="en-US" dirty="0" smtClean="0"/>
          </a:p>
          <a:p>
            <a:endParaRPr lang="en-US" dirty="0"/>
          </a:p>
        </p:txBody>
      </p:sp>
      <p:sp>
        <p:nvSpPr>
          <p:cNvPr id="4" name="TextBox 3"/>
          <p:cNvSpPr txBox="1"/>
          <p:nvPr/>
        </p:nvSpPr>
        <p:spPr>
          <a:xfrm>
            <a:off x="199502" y="5842428"/>
            <a:ext cx="6714769" cy="1046440"/>
          </a:xfrm>
          <a:prstGeom prst="rect">
            <a:avLst/>
          </a:prstGeom>
          <a:noFill/>
        </p:spPr>
        <p:txBody>
          <a:bodyPr wrap="square" rtlCol="0">
            <a:spAutoFit/>
          </a:bodyPr>
          <a:lstStyle/>
          <a:p>
            <a:endParaRPr lang="en-US" sz="2200" b="1" dirty="0" smtClean="0">
              <a:solidFill>
                <a:srgbClr val="F42609"/>
              </a:solidFill>
              <a:latin typeface="Arial" panose="020B0604020202020204" pitchFamily="34" charset="0"/>
              <a:cs typeface="Arial" panose="020B0604020202020204" pitchFamily="34" charset="0"/>
            </a:endParaRPr>
          </a:p>
          <a:p>
            <a:r>
              <a:rPr lang="en-US" sz="2200" b="1" dirty="0" smtClean="0">
                <a:solidFill>
                  <a:srgbClr val="F42609"/>
                </a:solidFill>
                <a:latin typeface="Arial" panose="020B0604020202020204" pitchFamily="34" charset="0"/>
                <a:cs typeface="Arial" panose="020B0604020202020204" pitchFamily="34" charset="0"/>
              </a:rPr>
              <a:t>Organization Marketing Guideline</a:t>
            </a:r>
            <a:endParaRPr lang="en-US" sz="2200" b="1" dirty="0">
              <a:solidFill>
                <a:srgbClr val="F42609"/>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69306514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Policies/Guidelines</a:t>
            </a:r>
            <a:endParaRPr lang="en-US" dirty="0"/>
          </a:p>
        </p:txBody>
      </p:sp>
      <p:sp>
        <p:nvSpPr>
          <p:cNvPr id="3" name="Content Placeholder 2"/>
          <p:cNvSpPr>
            <a:spLocks noGrp="1"/>
          </p:cNvSpPr>
          <p:nvPr>
            <p:ph idx="1"/>
          </p:nvPr>
        </p:nvSpPr>
        <p:spPr/>
        <p:txBody>
          <a:bodyPr/>
          <a:lstStyle/>
          <a:p>
            <a:r>
              <a:rPr lang="en-US" dirty="0" smtClean="0">
                <a:solidFill>
                  <a:srgbClr val="F42609"/>
                </a:solidFill>
              </a:rPr>
              <a:t>Informal Activities Guidelines</a:t>
            </a:r>
          </a:p>
          <a:p>
            <a:r>
              <a:rPr lang="en-US" dirty="0" smtClean="0">
                <a:solidFill>
                  <a:srgbClr val="F42609"/>
                </a:solidFill>
              </a:rPr>
              <a:t>Major Expense Policy</a:t>
            </a:r>
          </a:p>
          <a:p>
            <a:r>
              <a:rPr lang="en-US" dirty="0" smtClean="0">
                <a:solidFill>
                  <a:srgbClr val="F42609"/>
                </a:solidFill>
              </a:rPr>
              <a:t>Collaboration Policy</a:t>
            </a:r>
          </a:p>
          <a:p>
            <a:pPr lvl="2"/>
            <a:r>
              <a:rPr lang="en-US" smtClean="0">
                <a:solidFill>
                  <a:srgbClr val="F42609"/>
                </a:solidFill>
              </a:rPr>
              <a:t>Collaboration Agreement</a:t>
            </a:r>
            <a:endParaRPr lang="en-US" dirty="0">
              <a:solidFill>
                <a:srgbClr val="F42609"/>
              </a:solidFill>
            </a:endParaRPr>
          </a:p>
        </p:txBody>
      </p:sp>
    </p:spTree>
    <p:extLst>
      <p:ext uri="{BB962C8B-B14F-4D97-AF65-F5344CB8AC3E}">
        <p14:creationId xmlns:p14="http://schemas.microsoft.com/office/powerpoint/2010/main" val="354012732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Strategic Assessments</a:t>
            </a:r>
            <a:endParaRPr lang="en-US" dirty="0"/>
          </a:p>
        </p:txBody>
      </p:sp>
      <p:sp>
        <p:nvSpPr>
          <p:cNvPr id="3" name="Content Placeholder 2"/>
          <p:cNvSpPr>
            <a:spLocks noGrp="1"/>
          </p:cNvSpPr>
          <p:nvPr>
            <p:ph idx="1"/>
          </p:nvPr>
        </p:nvSpPr>
        <p:spPr/>
        <p:txBody>
          <a:bodyPr>
            <a:normAutofit/>
          </a:bodyPr>
          <a:lstStyle/>
          <a:p>
            <a:r>
              <a:rPr lang="en-US" dirty="0" smtClean="0">
                <a:solidFill>
                  <a:srgbClr val="F42609"/>
                </a:solidFill>
              </a:rPr>
              <a:t>Strategic Assessment </a:t>
            </a:r>
          </a:p>
          <a:p>
            <a:r>
              <a:rPr lang="en-US" dirty="0" smtClean="0">
                <a:solidFill>
                  <a:srgbClr val="F42609"/>
                </a:solidFill>
              </a:rPr>
              <a:t>Strategic Assessment Action Items</a:t>
            </a:r>
          </a:p>
          <a:p>
            <a:endParaRPr lang="en-US" dirty="0"/>
          </a:p>
        </p:txBody>
      </p:sp>
    </p:spTree>
    <p:extLst>
      <p:ext uri="{BB962C8B-B14F-4D97-AF65-F5344CB8AC3E}">
        <p14:creationId xmlns:p14="http://schemas.microsoft.com/office/powerpoint/2010/main" val="77439437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Other Information</a:t>
            </a:r>
            <a:endParaRPr lang="en-US" dirty="0"/>
          </a:p>
        </p:txBody>
      </p:sp>
      <p:sp>
        <p:nvSpPr>
          <p:cNvPr id="3" name="Content Placeholder 2"/>
          <p:cNvSpPr>
            <a:spLocks noGrp="1"/>
          </p:cNvSpPr>
          <p:nvPr>
            <p:ph idx="1"/>
          </p:nvPr>
        </p:nvSpPr>
        <p:spPr/>
        <p:txBody>
          <a:bodyPr>
            <a:normAutofit lnSpcReduction="10000"/>
          </a:bodyPr>
          <a:lstStyle/>
          <a:p>
            <a:r>
              <a:rPr lang="en-US" dirty="0" smtClean="0"/>
              <a:t>Managing Director contact information</a:t>
            </a:r>
          </a:p>
          <a:p>
            <a:pPr lvl="1"/>
            <a:r>
              <a:rPr lang="en-US" sz="2200" dirty="0" err="1" smtClean="0"/>
              <a:t>brenda@acme-planning</a:t>
            </a:r>
            <a:r>
              <a:rPr lang="en-US" sz="2200" dirty="0" smtClean="0"/>
              <a:t>, 315.727.1008, info@cnyastd.org</a:t>
            </a:r>
          </a:p>
          <a:p>
            <a:r>
              <a:rPr lang="en-US" dirty="0" smtClean="0"/>
              <a:t>Conferencing Services</a:t>
            </a:r>
          </a:p>
          <a:p>
            <a:r>
              <a:rPr lang="en-US" dirty="0" err="1" smtClean="0"/>
              <a:t>CHiP</a:t>
            </a:r>
            <a:r>
              <a:rPr lang="en-US" dirty="0" smtClean="0"/>
              <a:t> Code </a:t>
            </a:r>
            <a:r>
              <a:rPr lang="en-US" b="0" dirty="0" smtClean="0"/>
              <a:t>–</a:t>
            </a:r>
            <a:r>
              <a:rPr lang="en-US" dirty="0" smtClean="0"/>
              <a:t> </a:t>
            </a:r>
            <a:r>
              <a:rPr lang="en-US" b="0" dirty="0" smtClean="0"/>
              <a:t>CH2001</a:t>
            </a:r>
            <a:r>
              <a:rPr lang="en-US" dirty="0" smtClean="0"/>
              <a:t> </a:t>
            </a:r>
          </a:p>
          <a:p>
            <a:r>
              <a:rPr lang="en-US" dirty="0" smtClean="0"/>
              <a:t>ATD Chapter Leader Membership Application</a:t>
            </a:r>
          </a:p>
          <a:p>
            <a:r>
              <a:rPr lang="en-US" dirty="0" smtClean="0"/>
              <a:t>CNY ATD/ATD Acronyms/Terms</a:t>
            </a:r>
          </a:p>
          <a:p>
            <a:r>
              <a:rPr lang="en-US" dirty="0" smtClean="0"/>
              <a:t>ATD Chapter Resources</a:t>
            </a:r>
          </a:p>
          <a:p>
            <a:endParaRPr lang="en-US" dirty="0"/>
          </a:p>
        </p:txBody>
      </p:sp>
      <p:sp>
        <p:nvSpPr>
          <p:cNvPr id="4" name="TextBox 3"/>
          <p:cNvSpPr txBox="1"/>
          <p:nvPr/>
        </p:nvSpPr>
        <p:spPr>
          <a:xfrm>
            <a:off x="199502" y="5842428"/>
            <a:ext cx="6714769" cy="1046440"/>
          </a:xfrm>
          <a:prstGeom prst="rect">
            <a:avLst/>
          </a:prstGeom>
          <a:noFill/>
        </p:spPr>
        <p:txBody>
          <a:bodyPr wrap="square" rtlCol="0">
            <a:spAutoFit/>
          </a:bodyPr>
          <a:lstStyle/>
          <a:p>
            <a:endParaRPr lang="en-US" sz="2200" b="1" dirty="0" smtClean="0">
              <a:solidFill>
                <a:srgbClr val="F42609"/>
              </a:solidFill>
              <a:latin typeface="Arial" panose="020B0604020202020204" pitchFamily="34" charset="0"/>
              <a:cs typeface="Arial" panose="020B0604020202020204" pitchFamily="34" charset="0"/>
            </a:endParaRPr>
          </a:p>
          <a:p>
            <a:r>
              <a:rPr lang="en-US" sz="2200" b="1" dirty="0" smtClean="0">
                <a:solidFill>
                  <a:srgbClr val="F42609"/>
                </a:solidFill>
                <a:latin typeface="Arial" panose="020B0604020202020204" pitchFamily="34" charset="0"/>
                <a:cs typeface="Arial" panose="020B0604020202020204" pitchFamily="34" charset="0"/>
              </a:rPr>
              <a:t>Leadership Team Miscellaneous Information</a:t>
            </a:r>
            <a:endParaRPr lang="en-US" sz="2200" b="1" dirty="0">
              <a:solidFill>
                <a:srgbClr val="F42609"/>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00674191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514" y="203844"/>
            <a:ext cx="3429000" cy="914400"/>
          </a:xfrm>
          <a:prstGeom prst="rect">
            <a:avLst/>
          </a:prstGeom>
        </p:spPr>
      </p:pic>
      <p:sp>
        <p:nvSpPr>
          <p:cNvPr id="7" name="Title 1"/>
          <p:cNvSpPr txBox="1">
            <a:spLocks/>
          </p:cNvSpPr>
          <p:nvPr/>
        </p:nvSpPr>
        <p:spPr>
          <a:xfrm>
            <a:off x="685800" y="2308011"/>
            <a:ext cx="7772400" cy="3496439"/>
          </a:xfrm>
          <a:prstGeom prst="rect">
            <a:avLst/>
          </a:prstGeom>
        </p:spPr>
        <p:txBody>
          <a:bodyPr/>
          <a:lstStyle>
            <a:lvl1pPr algn="ctr" defTabSz="457200" rtl="0" eaLnBrk="1" latinLnBrk="0" hangingPunct="1">
              <a:spcBef>
                <a:spcPct val="0"/>
              </a:spcBef>
              <a:buNone/>
              <a:defRPr sz="5500" b="0" i="0" kern="1200">
                <a:solidFill>
                  <a:srgbClr val="737373"/>
                </a:solidFill>
                <a:latin typeface="Whitney HTF Medium"/>
                <a:ea typeface="+mj-ea"/>
                <a:cs typeface="Whitney HTF Medium"/>
              </a:defRPr>
            </a:lvl1pPr>
          </a:lstStyle>
          <a:p>
            <a:r>
              <a:rPr lang="en-US" dirty="0" smtClean="0">
                <a:solidFill>
                  <a:srgbClr val="565559"/>
                </a:solidFill>
                <a:latin typeface="Arial Black" panose="020B0A04020102020204" pitchFamily="34" charset="0"/>
              </a:rPr>
              <a:t>Thank You</a:t>
            </a:r>
          </a:p>
          <a:p>
            <a:r>
              <a:rPr lang="en-US" dirty="0" smtClean="0">
                <a:solidFill>
                  <a:srgbClr val="565559"/>
                </a:solidFill>
                <a:latin typeface="Arial Black" panose="020B0A04020102020204" pitchFamily="34" charset="0"/>
              </a:rPr>
              <a:t>CNY ATD</a:t>
            </a:r>
          </a:p>
          <a:p>
            <a:r>
              <a:rPr lang="en-US" dirty="0" smtClean="0">
                <a:solidFill>
                  <a:srgbClr val="565559"/>
                </a:solidFill>
                <a:latin typeface="Arial Black" panose="020B0A04020102020204" pitchFamily="34" charset="0"/>
              </a:rPr>
              <a:t>Leadership Team</a:t>
            </a:r>
            <a:endParaRPr lang="en-US" dirty="0">
              <a:solidFill>
                <a:srgbClr val="565559"/>
              </a:solidFill>
              <a:latin typeface="Arial Black" panose="020B0A04020102020204" pitchFamily="34" charset="0"/>
            </a:endParaRPr>
          </a:p>
        </p:txBody>
      </p:sp>
    </p:spTree>
    <p:extLst>
      <p:ext uri="{BB962C8B-B14F-4D97-AF65-F5344CB8AC3E}">
        <p14:creationId xmlns:p14="http://schemas.microsoft.com/office/powerpoint/2010/main" val="24613198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Talent Development Field</a:t>
            </a:r>
            <a:br>
              <a:rPr lang="en-US" dirty="0" smtClean="0"/>
            </a:br>
            <a:r>
              <a:rPr lang="en-US" sz="4000" i="1" dirty="0" smtClean="0"/>
              <a:t>Transformation</a:t>
            </a:r>
            <a:endParaRPr lang="en-US" sz="4000" i="1" dirty="0"/>
          </a:p>
        </p:txBody>
      </p:sp>
      <p:sp>
        <p:nvSpPr>
          <p:cNvPr id="3" name="Content Placeholder 2"/>
          <p:cNvSpPr>
            <a:spLocks noGrp="1"/>
          </p:cNvSpPr>
          <p:nvPr>
            <p:ph idx="1"/>
          </p:nvPr>
        </p:nvSpPr>
        <p:spPr/>
        <p:txBody>
          <a:bodyPr>
            <a:normAutofit fontScale="77500" lnSpcReduction="20000"/>
          </a:bodyPr>
          <a:lstStyle/>
          <a:p>
            <a:pPr>
              <a:lnSpc>
                <a:spcPct val="110000"/>
              </a:lnSpc>
              <a:spcBef>
                <a:spcPts val="672"/>
              </a:spcBef>
            </a:pPr>
            <a:r>
              <a:rPr lang="en-US" sz="3600" dirty="0" smtClean="0"/>
              <a:t>Organization needs</a:t>
            </a:r>
          </a:p>
          <a:p>
            <a:pPr>
              <a:lnSpc>
                <a:spcPct val="110000"/>
              </a:lnSpc>
              <a:spcBef>
                <a:spcPts val="672"/>
              </a:spcBef>
            </a:pPr>
            <a:r>
              <a:rPr lang="en-US" sz="3600" dirty="0" smtClean="0"/>
              <a:t>Employee needs</a:t>
            </a:r>
          </a:p>
          <a:p>
            <a:pPr>
              <a:lnSpc>
                <a:spcPct val="110000"/>
              </a:lnSpc>
              <a:spcBef>
                <a:spcPts val="672"/>
              </a:spcBef>
            </a:pPr>
            <a:r>
              <a:rPr lang="en-US" sz="3600" dirty="0" smtClean="0"/>
              <a:t>Talent Development functions</a:t>
            </a:r>
          </a:p>
          <a:p>
            <a:pPr>
              <a:lnSpc>
                <a:spcPct val="110000"/>
              </a:lnSpc>
              <a:spcBef>
                <a:spcPts val="672"/>
              </a:spcBef>
            </a:pPr>
            <a:r>
              <a:rPr lang="en-US" sz="3600" dirty="0" smtClean="0"/>
              <a:t>Interconnectedness</a:t>
            </a:r>
          </a:p>
          <a:p>
            <a:pPr>
              <a:lnSpc>
                <a:spcPct val="110000"/>
              </a:lnSpc>
              <a:spcBef>
                <a:spcPts val="672"/>
              </a:spcBef>
            </a:pPr>
            <a:r>
              <a:rPr lang="en-US" sz="3600" dirty="0"/>
              <a:t>Organization </a:t>
            </a:r>
            <a:r>
              <a:rPr lang="en-US" sz="3600" dirty="0" smtClean="0"/>
              <a:t>structure</a:t>
            </a:r>
          </a:p>
          <a:p>
            <a:pPr>
              <a:lnSpc>
                <a:spcPct val="110000"/>
              </a:lnSpc>
              <a:spcBef>
                <a:spcPts val="672"/>
              </a:spcBef>
            </a:pPr>
            <a:r>
              <a:rPr lang="en-US" sz="3600" dirty="0" smtClean="0"/>
              <a:t>Differences in organizations </a:t>
            </a:r>
            <a:endParaRPr lang="en-US" sz="3600" dirty="0"/>
          </a:p>
          <a:p>
            <a:pPr>
              <a:lnSpc>
                <a:spcPct val="110000"/>
              </a:lnSpc>
              <a:spcBef>
                <a:spcPts val="672"/>
              </a:spcBef>
            </a:pPr>
            <a:endParaRPr lang="en-US" dirty="0" smtClean="0"/>
          </a:p>
          <a:p>
            <a:pPr marL="0" indent="0" algn="ctr">
              <a:lnSpc>
                <a:spcPct val="110000"/>
              </a:lnSpc>
              <a:spcBef>
                <a:spcPts val="0"/>
              </a:spcBef>
              <a:buNone/>
            </a:pPr>
            <a:r>
              <a:rPr lang="en-US" sz="4700" i="1" dirty="0" smtClean="0">
                <a:solidFill>
                  <a:srgbClr val="FFB700"/>
                </a:solidFill>
              </a:rPr>
              <a:t>Finding, developing, retaining, </a:t>
            </a:r>
          </a:p>
          <a:p>
            <a:pPr marL="0" indent="0" algn="ctr">
              <a:lnSpc>
                <a:spcPct val="110000"/>
              </a:lnSpc>
              <a:spcBef>
                <a:spcPts val="0"/>
              </a:spcBef>
              <a:buNone/>
            </a:pPr>
            <a:r>
              <a:rPr lang="en-US" sz="4700" i="1" dirty="0" smtClean="0">
                <a:solidFill>
                  <a:srgbClr val="FFB700"/>
                </a:solidFill>
              </a:rPr>
              <a:t>engaging and inspiring talent</a:t>
            </a:r>
          </a:p>
          <a:p>
            <a:pPr marL="0" indent="0" algn="ctr">
              <a:buNone/>
            </a:pPr>
            <a:endParaRPr lang="en-US" sz="3600" i="1" dirty="0">
              <a:solidFill>
                <a:srgbClr val="FFB700"/>
              </a:solidFill>
            </a:endParaRPr>
          </a:p>
        </p:txBody>
      </p:sp>
    </p:spTree>
    <p:extLst>
      <p:ext uri="{BB962C8B-B14F-4D97-AF65-F5344CB8AC3E}">
        <p14:creationId xmlns:p14="http://schemas.microsoft.com/office/powerpoint/2010/main" val="31486528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Talent Development</a:t>
            </a:r>
            <a:br>
              <a:rPr lang="en-US" dirty="0" smtClean="0"/>
            </a:br>
            <a:r>
              <a:rPr lang="en-US" i="1" dirty="0" smtClean="0"/>
              <a:t>Defined</a:t>
            </a:r>
            <a:endParaRPr lang="en-US" i="1" dirty="0"/>
          </a:p>
        </p:txBody>
      </p:sp>
      <p:sp>
        <p:nvSpPr>
          <p:cNvPr id="3" name="Content Placeholder 2"/>
          <p:cNvSpPr>
            <a:spLocks noGrp="1"/>
          </p:cNvSpPr>
          <p:nvPr>
            <p:ph idx="1"/>
          </p:nvPr>
        </p:nvSpPr>
        <p:spPr/>
        <p:txBody>
          <a:bodyPr>
            <a:normAutofit/>
          </a:bodyPr>
          <a:lstStyle/>
          <a:p>
            <a:pPr marL="0" indent="0" algn="ctr">
              <a:lnSpc>
                <a:spcPct val="110000"/>
              </a:lnSpc>
              <a:spcBef>
                <a:spcPts val="0"/>
              </a:spcBef>
              <a:buNone/>
            </a:pPr>
            <a:endParaRPr lang="en-US" dirty="0" smtClean="0">
              <a:hlinkClick r:id="rId3"/>
            </a:endParaRPr>
          </a:p>
          <a:p>
            <a:pPr marL="0" indent="0" algn="ctr">
              <a:lnSpc>
                <a:spcPct val="110000"/>
              </a:lnSpc>
              <a:spcBef>
                <a:spcPts val="0"/>
              </a:spcBef>
              <a:buNone/>
            </a:pPr>
            <a:endParaRPr lang="en-US" dirty="0">
              <a:hlinkClick r:id="rId3"/>
            </a:endParaRPr>
          </a:p>
          <a:p>
            <a:pPr marL="0" indent="0" algn="ctr">
              <a:lnSpc>
                <a:spcPct val="110000"/>
              </a:lnSpc>
              <a:spcBef>
                <a:spcPts val="0"/>
              </a:spcBef>
              <a:buNone/>
            </a:pPr>
            <a:r>
              <a:rPr lang="en-US" sz="3400" dirty="0" smtClean="0">
                <a:hlinkClick r:id="rId3"/>
              </a:rPr>
              <a:t>Talent Development Framework</a:t>
            </a:r>
            <a:endParaRPr lang="en-US" sz="3400" dirty="0" smtClean="0"/>
          </a:p>
          <a:p>
            <a:pPr marL="0" indent="0" algn="ctr">
              <a:lnSpc>
                <a:spcPct val="110000"/>
              </a:lnSpc>
              <a:spcBef>
                <a:spcPts val="0"/>
              </a:spcBef>
              <a:buNone/>
            </a:pPr>
            <a:endParaRPr lang="en-US" sz="3400" dirty="0">
              <a:solidFill>
                <a:srgbClr val="E02609"/>
              </a:solidFill>
            </a:endParaRPr>
          </a:p>
          <a:p>
            <a:pPr marL="0" indent="0" algn="ctr">
              <a:lnSpc>
                <a:spcPct val="110000"/>
              </a:lnSpc>
              <a:spcBef>
                <a:spcPts val="0"/>
              </a:spcBef>
              <a:buNone/>
            </a:pPr>
            <a:endParaRPr lang="en-US" sz="3400" dirty="0" smtClean="0">
              <a:solidFill>
                <a:srgbClr val="E02609"/>
              </a:solidFill>
            </a:endParaRPr>
          </a:p>
          <a:p>
            <a:pPr marL="0" indent="0" algn="ctr">
              <a:lnSpc>
                <a:spcPct val="110000"/>
              </a:lnSpc>
              <a:spcBef>
                <a:spcPts val="0"/>
              </a:spcBef>
              <a:buNone/>
            </a:pPr>
            <a:r>
              <a:rPr lang="en-US" sz="3400" dirty="0">
                <a:solidFill>
                  <a:srgbClr val="E02609"/>
                </a:solidFill>
              </a:rPr>
              <a:t>http://puzzle.td.org</a:t>
            </a:r>
          </a:p>
        </p:txBody>
      </p:sp>
    </p:spTree>
    <p:extLst>
      <p:ext uri="{BB962C8B-B14F-4D97-AF65-F5344CB8AC3E}">
        <p14:creationId xmlns:p14="http://schemas.microsoft.com/office/powerpoint/2010/main" val="18942547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11717</TotalTime>
  <Words>4202</Words>
  <Application>Microsoft Office PowerPoint</Application>
  <PresentationFormat>On-screen Show (4:3)</PresentationFormat>
  <Paragraphs>812</Paragraphs>
  <Slides>78</Slides>
  <Notes>78</Notes>
  <HiddenSlides>0</HiddenSlides>
  <MMClips>0</MMClips>
  <ScaleCrop>false</ScaleCrop>
  <HeadingPairs>
    <vt:vector size="4" baseType="variant">
      <vt:variant>
        <vt:lpstr>Theme</vt:lpstr>
      </vt:variant>
      <vt:variant>
        <vt:i4>1</vt:i4>
      </vt:variant>
      <vt:variant>
        <vt:lpstr>Slide Titles</vt:lpstr>
      </vt:variant>
      <vt:variant>
        <vt:i4>78</vt:i4>
      </vt:variant>
    </vt:vector>
  </HeadingPairs>
  <TitlesOfParts>
    <vt:vector size="79" baseType="lpstr">
      <vt:lpstr>Office Theme</vt:lpstr>
      <vt:lpstr>PowerPoint Presentation</vt:lpstr>
      <vt:lpstr>Onboarding</vt:lpstr>
      <vt:lpstr>ATD</vt:lpstr>
      <vt:lpstr>ATD</vt:lpstr>
      <vt:lpstr>PowerPoint Presentation</vt:lpstr>
      <vt:lpstr>ATD Evolution</vt:lpstr>
      <vt:lpstr>Talent Development</vt:lpstr>
      <vt:lpstr>Talent Development Field Transformation</vt:lpstr>
      <vt:lpstr>Talent Development Defined</vt:lpstr>
      <vt:lpstr>Talent Development Primary Functions</vt:lpstr>
      <vt:lpstr>Talent Development Secondary Functions</vt:lpstr>
      <vt:lpstr>Talent Development</vt:lpstr>
      <vt:lpstr>PowerPoint Presentation</vt:lpstr>
      <vt:lpstr>ATD Communities of Practice</vt:lpstr>
      <vt:lpstr>ATD Publications</vt:lpstr>
      <vt:lpstr>ATD Digital Resources</vt:lpstr>
      <vt:lpstr>ATD Digital Resources</vt:lpstr>
      <vt:lpstr>ATD Research</vt:lpstr>
      <vt:lpstr>ATD Public Policy</vt:lpstr>
      <vt:lpstr>ATD Education</vt:lpstr>
      <vt:lpstr>ATD Conferences</vt:lpstr>
      <vt:lpstr>ATD Competency Model</vt:lpstr>
      <vt:lpstr>ATD Members/Affiliates</vt:lpstr>
      <vt:lpstr>PowerPoint Presentation</vt:lpstr>
      <vt:lpstr>PowerPoint Presentation</vt:lpstr>
      <vt:lpstr>PowerPoint Presentation</vt:lpstr>
      <vt:lpstr>PowerPoint Presentation</vt:lpstr>
      <vt:lpstr>PowerPoint Presentation</vt:lpstr>
      <vt:lpstr>CNY ATD Member Benefits</vt:lpstr>
      <vt:lpstr>CNY ATD Programs</vt:lpstr>
      <vt:lpstr>CNY ATD Committees</vt:lpstr>
      <vt:lpstr>CNY ATD as a Resource</vt:lpstr>
      <vt:lpstr>CNY ATD History</vt:lpstr>
      <vt:lpstr>CNY ATD Brink</vt:lpstr>
      <vt:lpstr>CNY ATD Back from…</vt:lpstr>
      <vt:lpstr>CNY ATD Recognitions</vt:lpstr>
      <vt:lpstr>Moving Ahead</vt:lpstr>
      <vt:lpstr>PowerPoint Presentation</vt:lpstr>
      <vt:lpstr>Strategic Planning</vt:lpstr>
      <vt:lpstr>Finance</vt:lpstr>
      <vt:lpstr>Membership</vt:lpstr>
      <vt:lpstr>CNY BEST</vt:lpstr>
      <vt:lpstr>CNY BEST</vt:lpstr>
      <vt:lpstr>Train-the-Trainer (TTT)</vt:lpstr>
      <vt:lpstr>Train-the-Trainer (TTT)</vt:lpstr>
      <vt:lpstr>CPLP</vt:lpstr>
      <vt:lpstr>CPLP</vt:lpstr>
      <vt:lpstr>CNY ATD Programs</vt:lpstr>
      <vt:lpstr>Programs</vt:lpstr>
      <vt:lpstr>Employee Learning </vt:lpstr>
      <vt:lpstr>Employee Learning </vt:lpstr>
      <vt:lpstr>Emerging</vt:lpstr>
      <vt:lpstr>Scholarship</vt:lpstr>
      <vt:lpstr>Scholarship</vt:lpstr>
      <vt:lpstr>Recognition</vt:lpstr>
      <vt:lpstr>Community Outreach</vt:lpstr>
      <vt:lpstr>Sponsorships</vt:lpstr>
      <vt:lpstr>Social Media</vt:lpstr>
      <vt:lpstr>Admin/Marketing</vt:lpstr>
      <vt:lpstr>Goals</vt:lpstr>
      <vt:lpstr>Leadership Team</vt:lpstr>
      <vt:lpstr>Office of the President</vt:lpstr>
      <vt:lpstr>Managing Director</vt:lpstr>
      <vt:lpstr>Policies/Expectations</vt:lpstr>
      <vt:lpstr>Board Members</vt:lpstr>
      <vt:lpstr>Board Meetings</vt:lpstr>
      <vt:lpstr>Committee Chairs</vt:lpstr>
      <vt:lpstr>Committee Chair Guidelines</vt:lpstr>
      <vt:lpstr>Committee Vice Chairs</vt:lpstr>
      <vt:lpstr>Committee Members</vt:lpstr>
      <vt:lpstr>Committee Best Practices</vt:lpstr>
      <vt:lpstr>Ambassadors</vt:lpstr>
      <vt:lpstr>CNY ATD Communication </vt:lpstr>
      <vt:lpstr>CNY ATD Marketing</vt:lpstr>
      <vt:lpstr>Other Policies/Guidelines</vt:lpstr>
      <vt:lpstr>Strategic Assessments</vt:lpstr>
      <vt:lpstr>Other Information</vt:lpstr>
      <vt:lpstr>PowerPoint Presentation</vt:lpstr>
    </vt:vector>
  </TitlesOfParts>
  <Company>ASTD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  Levy</dc:creator>
  <cp:lastModifiedBy>Brenda Grady</cp:lastModifiedBy>
  <cp:revision>177</cp:revision>
  <cp:lastPrinted>2016-03-27T10:04:07Z</cp:lastPrinted>
  <dcterms:created xsi:type="dcterms:W3CDTF">2014-06-25T14:21:04Z</dcterms:created>
  <dcterms:modified xsi:type="dcterms:W3CDTF">2017-12-14T11:48:48Z</dcterms:modified>
</cp:coreProperties>
</file>