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23" roundtripDataSignature="AMtx7mjaWksI15k9vOtMVysVzw2ekmKB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pensource.com/open-organization/resources/what-open-organizatio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Building a core team is essential to the success of a community. In a typical community of practice—or "CoP," for short—you'll notice four main roles: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CoP program manager</a:t>
            </a:r>
            <a:endParaRPr/>
          </a:p>
          <a:p>
            <a:pPr indent="0" lvl="0" marL="0" rtl="0" algn="l">
              <a:spcBef>
                <a:spcPts val="0"/>
              </a:spcBef>
              <a:spcAft>
                <a:spcPts val="0"/>
              </a:spcAft>
              <a:buNone/>
            </a:pPr>
            <a:r>
              <a:rPr lang="en-US"/>
              <a:t>CoP manager</a:t>
            </a:r>
            <a:endParaRPr/>
          </a:p>
          <a:p>
            <a:pPr indent="0" lvl="0" marL="0" rtl="0" algn="l">
              <a:spcBef>
                <a:spcPts val="0"/>
              </a:spcBef>
              <a:spcAft>
                <a:spcPts val="0"/>
              </a:spcAft>
              <a:buNone/>
            </a:pPr>
            <a:r>
              <a:rPr lang="en-US"/>
              <a:t>Core team members</a:t>
            </a:r>
            <a:endParaRPr/>
          </a:p>
          <a:p>
            <a:pPr indent="0" lvl="0" marL="0" rtl="0" algn="l">
              <a:spcBef>
                <a:spcPts val="0"/>
              </a:spcBef>
              <a:spcAft>
                <a:spcPts val="0"/>
              </a:spcAft>
              <a:buNone/>
            </a:pPr>
            <a:r>
              <a:rPr lang="en-US"/>
              <a:t>Members</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a:solidFill>
                  <a:srgbClr val="444444"/>
                </a:solidFill>
                <a:latin typeface="Arial"/>
                <a:ea typeface="Arial"/>
                <a:cs typeface="Arial"/>
                <a:sym typeface="Arial"/>
              </a:rPr>
              <a:t>The </a:t>
            </a:r>
            <a:r>
              <a:rPr b="1" i="0" lang="en-US">
                <a:solidFill>
                  <a:srgbClr val="444444"/>
                </a:solidFill>
                <a:latin typeface="Arial"/>
                <a:ea typeface="Arial"/>
                <a:cs typeface="Arial"/>
                <a:sym typeface="Arial"/>
              </a:rPr>
              <a:t>CoP program manager</a:t>
            </a:r>
            <a:r>
              <a:rPr b="0" i="0" lang="en-US">
                <a:solidFill>
                  <a:srgbClr val="444444"/>
                </a:solidFill>
                <a:latin typeface="Arial"/>
                <a:ea typeface="Arial"/>
                <a:cs typeface="Arial"/>
                <a:sym typeface="Arial"/>
              </a:rPr>
              <a:t> is the face of the community. This person is primarily responsible for supporting the managers and core teams by resolving questions, issues, and concerns. The program manager also guides new communities and evangelizes the communities of practice program inside the organization.</a:t>
            </a:r>
            <a:endParaRPr/>
          </a:p>
          <a:p>
            <a:pPr indent="0" lvl="0" marL="0" rtl="0" algn="l">
              <a:spcBef>
                <a:spcPts val="0"/>
              </a:spcBef>
              <a:spcAft>
                <a:spcPts val="0"/>
              </a:spcAft>
              <a:buNone/>
            </a:pPr>
            <a:r>
              <a:rPr b="0" i="0" lang="en-US">
                <a:solidFill>
                  <a:srgbClr val="444444"/>
                </a:solidFill>
                <a:latin typeface="Arial"/>
                <a:ea typeface="Arial"/>
                <a:cs typeface="Arial"/>
                <a:sym typeface="Arial"/>
              </a:rPr>
              <a:t>The </a:t>
            </a:r>
            <a:r>
              <a:rPr b="1" i="0" lang="en-US">
                <a:solidFill>
                  <a:srgbClr val="444444"/>
                </a:solidFill>
                <a:latin typeface="Arial"/>
                <a:ea typeface="Arial"/>
                <a:cs typeface="Arial"/>
                <a:sym typeface="Arial"/>
              </a:rPr>
              <a:t>CoP manager</a:t>
            </a:r>
            <a:r>
              <a:rPr b="0" i="0" lang="en-US">
                <a:solidFill>
                  <a:srgbClr val="444444"/>
                </a:solidFill>
                <a:latin typeface="Arial"/>
                <a:ea typeface="Arial"/>
                <a:cs typeface="Arial"/>
                <a:sym typeface="Arial"/>
              </a:rPr>
              <a:t> determines community strategy based on business and community needs. This person makes the latest news, content, and events available to community members and ensures that the CoP remains focused on its goals. This person also schedules regular meetings for members and shares other events that may be of interest to them.</a:t>
            </a:r>
            <a:endParaRPr/>
          </a:p>
          <a:p>
            <a:pPr indent="0" lvl="0" marL="0" rtl="0" algn="l">
              <a:spcBef>
                <a:spcPts val="0"/>
              </a:spcBef>
              <a:spcAft>
                <a:spcPts val="0"/>
              </a:spcAft>
              <a:buNone/>
            </a:pPr>
            <a:r>
              <a:rPr b="0" i="0" lang="en-US">
                <a:solidFill>
                  <a:srgbClr val="444444"/>
                </a:solidFill>
                <a:latin typeface="Arial"/>
                <a:ea typeface="Arial"/>
                <a:cs typeface="Arial"/>
                <a:sym typeface="Arial"/>
              </a:rPr>
              <a:t>The </a:t>
            </a:r>
            <a:r>
              <a:rPr b="1" i="0" lang="en-US">
                <a:solidFill>
                  <a:srgbClr val="444444"/>
                </a:solidFill>
                <a:latin typeface="Arial"/>
                <a:ea typeface="Arial"/>
                <a:cs typeface="Arial"/>
                <a:sym typeface="Arial"/>
              </a:rPr>
              <a:t>CoP core team</a:t>
            </a:r>
            <a:r>
              <a:rPr b="0" i="0" lang="en-US">
                <a:solidFill>
                  <a:srgbClr val="444444"/>
                </a:solidFill>
                <a:latin typeface="Arial"/>
                <a:ea typeface="Arial"/>
                <a:cs typeface="Arial"/>
                <a:sym typeface="Arial"/>
              </a:rPr>
              <a:t> is responsible for managing community collateral and best practices to meet the community's goals. The core team supports CoP manager(s) and assists with preparing and leading community meetings.</a:t>
            </a:r>
            <a:endParaRPr/>
          </a:p>
          <a:p>
            <a:pPr indent="0" lvl="0" marL="0" rtl="0" algn="l">
              <a:spcBef>
                <a:spcPts val="0"/>
              </a:spcBef>
              <a:spcAft>
                <a:spcPts val="0"/>
              </a:spcAft>
              <a:buNone/>
            </a:pPr>
            <a:r>
              <a:rPr b="1" i="0" lang="en-US">
                <a:solidFill>
                  <a:srgbClr val="444444"/>
                </a:solidFill>
                <a:latin typeface="Arial"/>
                <a:ea typeface="Arial"/>
                <a:cs typeface="Arial"/>
                <a:sym typeface="Arial"/>
              </a:rPr>
              <a:t>Members</a:t>
            </a:r>
            <a:r>
              <a:rPr b="0" i="0" lang="en-US">
                <a:solidFill>
                  <a:srgbClr val="444444"/>
                </a:solidFill>
                <a:latin typeface="Arial"/>
                <a:ea typeface="Arial"/>
                <a:cs typeface="Arial"/>
                <a:sym typeface="Arial"/>
              </a:rPr>
              <a:t> of a community attend meetings, share relevant content and best practices, and support the core team and manager(s) in reaching community goals.</a:t>
            </a:r>
            <a:endParaRPr/>
          </a:p>
          <a:p>
            <a:pPr indent="0" lvl="0" marL="0" rtl="0" algn="l">
              <a:spcBef>
                <a:spcPts val="0"/>
              </a:spcBef>
              <a:spcAft>
                <a:spcPts val="0"/>
              </a:spcAft>
              <a:buNone/>
            </a:pPr>
            <a:r>
              <a:t/>
            </a:r>
            <a:endParaRPr/>
          </a:p>
        </p:txBody>
      </p:sp>
      <p:sp>
        <p:nvSpPr>
          <p:cNvPr id="211" name="Google Shape;21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444444"/>
                </a:solidFill>
                <a:latin typeface="Arial"/>
                <a:ea typeface="Arial"/>
                <a:cs typeface="Arial"/>
                <a:sym typeface="Arial"/>
              </a:rPr>
              <a:t>Communities of practice produce information—and members must be able to easily access and share that information. So it's important to develop a knowledge-management system for storing that information in a way that keeps it relevant and timely. We currently use google docs to store and share information. </a:t>
            </a:r>
            <a:endParaRPr/>
          </a:p>
        </p:txBody>
      </p:sp>
      <p:sp>
        <p:nvSpPr>
          <p:cNvPr id="221" name="Google Shape;22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444444"/>
                </a:solidFill>
                <a:latin typeface="Arial"/>
                <a:ea typeface="Arial"/>
                <a:cs typeface="Arial"/>
                <a:sym typeface="Arial"/>
              </a:rPr>
              <a:t>The secret to success in maintaining a community of practice is regular communication and collaboration. Communities that speak with each other frequently and share knowledge, ideas, and best practices are most likely to remain intact. CoP managers should schedule regular meetings, meet-ups, and content creation sessions to ensure that members are engaged in the community. It is recommended to have at least a monthly meeting to maintain communication with the community members.</a:t>
            </a:r>
            <a:endParaRPr/>
          </a:p>
          <a:p>
            <a:pPr indent="0" lvl="0" marL="0" rtl="0" algn="l">
              <a:spcBef>
                <a:spcPts val="0"/>
              </a:spcBef>
              <a:spcAft>
                <a:spcPts val="0"/>
              </a:spcAft>
              <a:buNone/>
            </a:pPr>
            <a:r>
              <a:t/>
            </a:r>
            <a:endParaRPr b="0" i="0">
              <a:solidFill>
                <a:srgbClr val="444444"/>
              </a:solidFill>
              <a:latin typeface="Arial"/>
              <a:ea typeface="Arial"/>
              <a:cs typeface="Arial"/>
              <a:sym typeface="Arial"/>
            </a:endParaRPr>
          </a:p>
          <a:p>
            <a:pPr indent="0" lvl="0" marL="0" rtl="0" algn="l">
              <a:spcBef>
                <a:spcPts val="0"/>
              </a:spcBef>
              <a:spcAft>
                <a:spcPts val="0"/>
              </a:spcAft>
              <a:buNone/>
            </a:pPr>
            <a:r>
              <a:rPr b="0" i="0" lang="en-US">
                <a:solidFill>
                  <a:srgbClr val="444444"/>
                </a:solidFill>
                <a:latin typeface="Arial"/>
                <a:ea typeface="Arial"/>
                <a:cs typeface="Arial"/>
                <a:sym typeface="Arial"/>
              </a:rPr>
              <a:t>Chat/messaging apps are also a great tool for facilitating regular communication in communities of practice. These apps offer teams across the globe the ability to communicate in real-time, removing some collaboration boundaries. Members can pose questions and receive answers immediately, without the delay of sending and receiving emails. And should the questions arise again, most messaging apps also provide an easy search mechanism that can help members discover answers.</a:t>
            </a:r>
            <a:endParaRPr/>
          </a:p>
          <a:p>
            <a:pPr indent="0" lvl="0" marL="0" rtl="0" algn="l">
              <a:spcBef>
                <a:spcPts val="0"/>
              </a:spcBef>
              <a:spcAft>
                <a:spcPts val="0"/>
              </a:spcAft>
              <a:buNone/>
            </a:pPr>
            <a:r>
              <a:t/>
            </a:r>
            <a:endParaRPr/>
          </a:p>
        </p:txBody>
      </p:sp>
      <p:sp>
        <p:nvSpPr>
          <p:cNvPr id="230" name="Google Shape;23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Chapter Study Session = Identify high potential through the ATD capability model for chapter champions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Community of Practice = Identify high potential for board development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1" name="Google Shape;15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444444"/>
                </a:solidFill>
                <a:latin typeface="Arial"/>
                <a:ea typeface="Arial"/>
                <a:cs typeface="Arial"/>
                <a:sym typeface="Arial"/>
              </a:rPr>
              <a:t>A community of practice is a cost-effective way to foster learning, encourage collaboration, and promote innovation in an organization. In </a:t>
            </a:r>
            <a:r>
              <a:rPr b="0" i="1" lang="en-US" u="sng" strike="noStrike">
                <a:solidFill>
                  <a:srgbClr val="0098C3"/>
                </a:solidFill>
                <a:latin typeface="Arial"/>
                <a:ea typeface="Arial"/>
                <a:cs typeface="Arial"/>
                <a:sym typeface="Arial"/>
                <a:hlinkClick r:id="rId2">
                  <a:extLst>
                    <a:ext uri="{A12FA001-AC4F-418D-AE19-62706E023703}">
                      <ahyp:hlinkClr val="tx"/>
                    </a:ext>
                  </a:extLst>
                </a:hlinkClick>
              </a:rPr>
              <a:t>The Open Organization</a:t>
            </a:r>
            <a:r>
              <a:rPr b="0" i="0" lang="en-US">
                <a:solidFill>
                  <a:srgbClr val="444444"/>
                </a:solidFill>
                <a:latin typeface="Arial"/>
                <a:ea typeface="Arial"/>
                <a:cs typeface="Arial"/>
                <a:sym typeface="Arial"/>
              </a:rPr>
              <a:t>, Jim Whitehurst argues that "the beauty of an open organization is that it is not about pedaling harder, but about tapping into new sources of power both inside and outside to keep pace with all the fast-moving changes in your environment." Building communities of practice are the perfect way to do just that: stop pedaling harder and to tap into new sources of power within your organization.</a:t>
            </a:r>
            <a:endParaRPr/>
          </a:p>
        </p:txBody>
      </p:sp>
      <p:sp>
        <p:nvSpPr>
          <p:cNvPr id="183" name="Google Shape;18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444444"/>
                </a:solidFill>
                <a:latin typeface="Arial"/>
                <a:ea typeface="Arial"/>
                <a:cs typeface="Arial"/>
                <a:sym typeface="Arial"/>
              </a:rPr>
              <a:t>Sponsorship: </a:t>
            </a:r>
            <a:endParaRPr/>
          </a:p>
          <a:p>
            <a:pPr indent="0" lvl="0" marL="0" rtl="0" algn="l">
              <a:spcBef>
                <a:spcPts val="0"/>
              </a:spcBef>
              <a:spcAft>
                <a:spcPts val="0"/>
              </a:spcAft>
              <a:buNone/>
            </a:pPr>
            <a:r>
              <a:rPr b="0" i="0" lang="en-US">
                <a:solidFill>
                  <a:srgbClr val="444444"/>
                </a:solidFill>
                <a:latin typeface="Arial"/>
                <a:ea typeface="Arial"/>
                <a:cs typeface="Arial"/>
                <a:sym typeface="Arial"/>
              </a:rPr>
              <a:t>While having a community manager focused on the day-to-day execution of community matters is important, an executive sponsor is also integral to the success of the community of practice. Typically, a Chapter Leader will shoulder higher-level responsibilities, such as focusing on strategy and creating conditions for success (rather than implementation).</a:t>
            </a:r>
            <a:endParaRPr/>
          </a:p>
          <a:p>
            <a:pPr indent="0" lvl="0" marL="0" rtl="0" algn="l">
              <a:spcBef>
                <a:spcPts val="0"/>
              </a:spcBef>
              <a:spcAft>
                <a:spcPts val="0"/>
              </a:spcAft>
              <a:buNone/>
            </a:pPr>
            <a:r>
              <a:t/>
            </a:r>
            <a:endParaRPr b="0" i="0">
              <a:solidFill>
                <a:srgbClr val="444444"/>
              </a:solidFill>
              <a:latin typeface="Arial"/>
              <a:ea typeface="Arial"/>
              <a:cs typeface="Arial"/>
              <a:sym typeface="Arial"/>
            </a:endParaRPr>
          </a:p>
          <a:p>
            <a:pPr indent="0" lvl="0" marL="0" rtl="0" algn="l">
              <a:spcBef>
                <a:spcPts val="0"/>
              </a:spcBef>
              <a:spcAft>
                <a:spcPts val="0"/>
              </a:spcAft>
              <a:buNone/>
            </a:pPr>
            <a:r>
              <a:rPr b="0" i="0" lang="en-US">
                <a:solidFill>
                  <a:srgbClr val="444444"/>
                </a:solidFill>
                <a:latin typeface="Arial"/>
                <a:ea typeface="Arial"/>
                <a:cs typeface="Arial"/>
                <a:sym typeface="Arial"/>
              </a:rPr>
              <a:t>A chapter leader sponsor can help ensure the community's goals are aligned with the overall strategy of the organization. This person can also communicate those goals and gather support for the community from other chapter leaders (potentially instrumental in securing financial support and resources for the community!).</a:t>
            </a:r>
            <a:endParaRPr/>
          </a:p>
          <a:p>
            <a:pPr indent="0" lvl="0" marL="0" rtl="0" algn="l">
              <a:spcBef>
                <a:spcPts val="0"/>
              </a:spcBef>
              <a:spcAft>
                <a:spcPts val="0"/>
              </a:spcAft>
              <a:buNone/>
            </a:pPr>
            <a:r>
              <a:t/>
            </a:r>
            <a:endParaRPr b="0" i="0">
              <a:solidFill>
                <a:srgbClr val="444444"/>
              </a:solidFill>
              <a:latin typeface="Arial"/>
              <a:ea typeface="Arial"/>
              <a:cs typeface="Arial"/>
              <a:sym typeface="Arial"/>
            </a:endParaRPr>
          </a:p>
          <a:p>
            <a:pPr indent="0" lvl="0" marL="0" rtl="0" algn="l">
              <a:spcBef>
                <a:spcPts val="0"/>
              </a:spcBef>
              <a:spcAft>
                <a:spcPts val="0"/>
              </a:spcAft>
              <a:buNone/>
            </a:pPr>
            <a:r>
              <a:rPr b="0" i="0" lang="en-US">
                <a:solidFill>
                  <a:srgbClr val="444444"/>
                </a:solidFill>
                <a:latin typeface="Arial"/>
                <a:ea typeface="Arial"/>
                <a:cs typeface="Arial"/>
                <a:sym typeface="Arial"/>
              </a:rPr>
              <a:t>Finding the right sponsor is important for the success of the program. A chapter leader committed to fostering open culture, transparency, and collaboration will be very successful. Alternatively, you may wish to tap a chapter leader focused on finding new ways to grow and reskill high-potential board members.</a:t>
            </a:r>
            <a:endParaRPr/>
          </a:p>
          <a:p>
            <a:pPr indent="0" lvl="0" marL="0" rtl="0" algn="l">
              <a:spcBef>
                <a:spcPts val="0"/>
              </a:spcBef>
              <a:spcAft>
                <a:spcPts val="0"/>
              </a:spcAft>
              <a:buNone/>
            </a:pPr>
            <a:r>
              <a:t/>
            </a:r>
            <a:endParaRPr/>
          </a:p>
        </p:txBody>
      </p:sp>
      <p:sp>
        <p:nvSpPr>
          <p:cNvPr id="192" name="Google Shape;19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444444"/>
                </a:solidFill>
                <a:latin typeface="Arial"/>
                <a:ea typeface="Arial"/>
                <a:cs typeface="Arial"/>
                <a:sym typeface="Arial"/>
              </a:rPr>
              <a:t>Mission and Goals:</a:t>
            </a:r>
            <a:endParaRPr/>
          </a:p>
          <a:p>
            <a:pPr indent="0" lvl="0" marL="0" rtl="0" algn="l">
              <a:spcBef>
                <a:spcPts val="0"/>
              </a:spcBef>
              <a:spcAft>
                <a:spcPts val="0"/>
              </a:spcAft>
              <a:buNone/>
            </a:pPr>
            <a:r>
              <a:rPr b="0" i="0" lang="en-US">
                <a:solidFill>
                  <a:srgbClr val="444444"/>
                </a:solidFill>
                <a:latin typeface="Arial"/>
                <a:ea typeface="Arial"/>
                <a:cs typeface="Arial"/>
                <a:sym typeface="Arial"/>
              </a:rPr>
              <a:t>Once you've established a vision for the community, you'll need to develop its mission statement. This is critical to your success because the mission begins explaining </a:t>
            </a:r>
            <a:r>
              <a:rPr b="0" i="1" lang="en-US">
                <a:solidFill>
                  <a:srgbClr val="444444"/>
                </a:solidFill>
                <a:latin typeface="Arial"/>
                <a:ea typeface="Arial"/>
                <a:cs typeface="Arial"/>
                <a:sym typeface="Arial"/>
              </a:rPr>
              <a:t>how you'll achieve that vision</a:t>
            </a:r>
            <a:r>
              <a:rPr b="0" i="0" lang="en-US">
                <a:solidFill>
                  <a:srgbClr val="444444"/>
                </a:solidFill>
                <a:latin typeface="Arial"/>
                <a:ea typeface="Arial"/>
                <a:cs typeface="Arial"/>
                <a:sym typeface="Arial"/>
              </a:rPr>
              <a:t>. Primarily, your community's mission should be to share knowledge, promote learning in a particular area, and align that work with organizational strategy. However, the mission statement may also include references to the audience that the community will serve.</a:t>
            </a:r>
            <a:endParaRPr/>
          </a:p>
          <a:p>
            <a:pPr indent="0" lvl="0" marL="0" rtl="0" algn="l">
              <a:spcBef>
                <a:spcPts val="0"/>
              </a:spcBef>
              <a:spcAft>
                <a:spcPts val="0"/>
              </a:spcAft>
              <a:buNone/>
            </a:pPr>
            <a:r>
              <a:rPr b="0" i="0" lang="en-US">
                <a:solidFill>
                  <a:srgbClr val="444444"/>
                </a:solidFill>
                <a:latin typeface="Arial"/>
                <a:ea typeface="Arial"/>
                <a:cs typeface="Arial"/>
                <a:sym typeface="Arial"/>
              </a:rPr>
              <a:t>Here's one example mission statement:</a:t>
            </a:r>
            <a:endParaRPr/>
          </a:p>
          <a:p>
            <a:pPr indent="0" lvl="0" marL="0" rtl="0" algn="l">
              <a:spcBef>
                <a:spcPts val="0"/>
              </a:spcBef>
              <a:spcAft>
                <a:spcPts val="0"/>
              </a:spcAft>
              <a:buNone/>
            </a:pPr>
            <a:r>
              <a:rPr i="1" lang="en-US"/>
              <a:t>To identify and address certification preparation needs within the ATD Maryland Chapter in support of national's mission of defining the next generation of talent development leaders</a:t>
            </a:r>
            <a:endParaRPr/>
          </a:p>
          <a:p>
            <a:pPr indent="0" lvl="0" marL="0" rtl="0" algn="l">
              <a:spcBef>
                <a:spcPts val="0"/>
              </a:spcBef>
              <a:spcAft>
                <a:spcPts val="0"/>
              </a:spcAft>
              <a:buNone/>
            </a:pPr>
            <a:r>
              <a:rPr b="0" i="0" lang="en-US">
                <a:solidFill>
                  <a:srgbClr val="444444"/>
                </a:solidFill>
                <a:latin typeface="Arial"/>
                <a:ea typeface="Arial"/>
                <a:cs typeface="Arial"/>
                <a:sym typeface="Arial"/>
              </a:rPr>
              <a:t>After articulating a mission like this, you'll need to set specific goals for achieving it. The goals can be long- or short-term, but in either case, you'll need to provide a clear roadmap explaining to community members what the community is trying to achieve.</a:t>
            </a:r>
            <a:endParaRPr/>
          </a:p>
          <a:p>
            <a:pPr indent="0" lvl="0" marL="0" rtl="0" algn="l">
              <a:spcBef>
                <a:spcPts val="0"/>
              </a:spcBef>
              <a:spcAft>
                <a:spcPts val="0"/>
              </a:spcAft>
              <a:buNone/>
            </a:pPr>
            <a:r>
              <a:t/>
            </a:r>
            <a:endParaRPr/>
          </a:p>
        </p:txBody>
      </p:sp>
      <p:sp>
        <p:nvSpPr>
          <p:cNvPr id="201" name="Google Shape;20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02" name="Shape 10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bg>
      <p:bgPr>
        <a:solidFill>
          <a:srgbClr val="DE4D2D"/>
        </a:solidFill>
      </p:bgPr>
    </p:bg>
    <p:spTree>
      <p:nvGrpSpPr>
        <p:cNvPr id="103" name="Shape 10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12" name="Shape 12"/>
        <p:cNvGrpSpPr/>
        <p:nvPr/>
      </p:nvGrpSpPr>
      <p:grpSpPr>
        <a:xfrm>
          <a:off x="0" y="0"/>
          <a:ext cx="0" cy="0"/>
          <a:chOff x="0" y="0"/>
          <a:chExt cx="0" cy="0"/>
        </a:xfrm>
      </p:grpSpPr>
      <p:sp>
        <p:nvSpPr>
          <p:cNvPr id="13" name="Google Shape;13;p20"/>
          <p:cNvSpPr txBox="1"/>
          <p:nvPr>
            <p:ph idx="1" type="body"/>
          </p:nvPr>
        </p:nvSpPr>
        <p:spPr>
          <a:xfrm>
            <a:off x="4432422" y="2072744"/>
            <a:ext cx="7549838"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Noto Sans Symbols"/>
              <a:buNone/>
              <a:defRPr b="1"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20"/>
          <p:cNvSpPr/>
          <p:nvPr>
            <p:ph idx="2" type="pic"/>
          </p:nvPr>
        </p:nvSpPr>
        <p:spPr>
          <a:xfrm>
            <a:off x="2544724" y="1867095"/>
            <a:ext cx="1588938" cy="1588937"/>
          </a:xfrm>
          <a:prstGeom prst="ellipse">
            <a:avLst/>
          </a:prstGeom>
          <a:noFill/>
          <a:ln cap="flat" cmpd="sng" w="28575">
            <a:solidFill>
              <a:srgbClr val="D8D8D8"/>
            </a:solidFill>
            <a:prstDash val="solid"/>
            <a:round/>
            <a:headEnd len="sm" w="sm" type="none"/>
            <a:tailEnd len="sm" w="sm" type="none"/>
          </a:ln>
        </p:spPr>
      </p:sp>
      <p:sp>
        <p:nvSpPr>
          <p:cNvPr id="15" name="Google Shape;15;p20"/>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lvl1pPr lvl="0" marR="0" rtl="0" algn="r">
              <a:lnSpc>
                <a:spcPct val="9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ppt_w</p:attrName>
                                        </p:attrNameLst>
                                      </p:cBhvr>
                                      <p:tavLst>
                                        <p:tav fmla="" tm="0">
                                          <p:val>
                                            <p:strVal val="0"/>
                                          </p:val>
                                        </p:tav>
                                        <p:tav fmla="" tm="100000">
                                          <p:val>
                                            <p:strVal val="#ppt_w"/>
                                          </p:val>
                                        </p:tav>
                                      </p:tavLst>
                                    </p:anim>
                                    <p:anim calcmode="lin" valueType="num">
                                      <p:cBhvr additive="base">
                                        <p:cTn dur="500"/>
                                        <p:tgtEl>
                                          <p:spTgt spid="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
                                            <p:txEl>
                                              <p:pRg end="0" st="0"/>
                                            </p:txEl>
                                          </p:spTgt>
                                        </p:tgtEl>
                                        <p:attrNameLst>
                                          <p:attrName>style.visibility</p:attrName>
                                        </p:attrNameLst>
                                      </p:cBhvr>
                                      <p:to>
                                        <p:strVal val="visible"/>
                                      </p:to>
                                    </p:set>
                                    <p:animEffect filter="fade" transition="in">
                                      <p:cBhvr>
                                        <p:cTn dur="500"/>
                                        <p:tgtEl>
                                          <p:spTgt spid="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
                                            <p:txEl>
                                              <p:pRg end="1" st="1"/>
                                            </p:txEl>
                                          </p:spTgt>
                                        </p:tgtEl>
                                        <p:attrNameLst>
                                          <p:attrName>style.visibility</p:attrName>
                                        </p:attrNameLst>
                                      </p:cBhvr>
                                      <p:to>
                                        <p:strVal val="visible"/>
                                      </p:to>
                                    </p:set>
                                    <p:animEffect filter="fade" transition="in">
                                      <p:cBhvr>
                                        <p:cTn dur="500"/>
                                        <p:tgtEl>
                                          <p:spTgt spid="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
                                            <p:txEl>
                                              <p:pRg end="2" st="2"/>
                                            </p:txEl>
                                          </p:spTgt>
                                        </p:tgtEl>
                                        <p:attrNameLst>
                                          <p:attrName>style.visibility</p:attrName>
                                        </p:attrNameLst>
                                      </p:cBhvr>
                                      <p:to>
                                        <p:strVal val="visible"/>
                                      </p:to>
                                    </p:set>
                                    <p:animEffect filter="fade" transition="in">
                                      <p:cBhvr>
                                        <p:cTn dur="500"/>
                                        <p:tgtEl>
                                          <p:spTgt spid="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
                                            <p:txEl>
                                              <p:pRg end="3" st="3"/>
                                            </p:txEl>
                                          </p:spTgt>
                                        </p:tgtEl>
                                        <p:attrNameLst>
                                          <p:attrName>style.visibility</p:attrName>
                                        </p:attrNameLst>
                                      </p:cBhvr>
                                      <p:to>
                                        <p:strVal val="visible"/>
                                      </p:to>
                                    </p:set>
                                    <p:animEffect filter="fade" transition="in">
                                      <p:cBhvr>
                                        <p:cTn dur="500"/>
                                        <p:tgtEl>
                                          <p:spTgt spid="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
                                            <p:txEl>
                                              <p:pRg end="4" st="4"/>
                                            </p:txEl>
                                          </p:spTgt>
                                        </p:tgtEl>
                                        <p:attrNameLst>
                                          <p:attrName>style.visibility</p:attrName>
                                        </p:attrNameLst>
                                      </p:cBhvr>
                                      <p:to>
                                        <p:strVal val="visible"/>
                                      </p:to>
                                    </p:set>
                                    <p:animEffect filter="fade" transition="in">
                                      <p:cBhvr>
                                        <p:cTn dur="500"/>
                                        <p:tgtEl>
                                          <p:spTgt spid="1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
                                            <p:txEl>
                                              <p:pRg end="5" st="5"/>
                                            </p:txEl>
                                          </p:spTgt>
                                        </p:tgtEl>
                                        <p:attrNameLst>
                                          <p:attrName>style.visibility</p:attrName>
                                        </p:attrNameLst>
                                      </p:cBhvr>
                                      <p:to>
                                        <p:strVal val="visible"/>
                                      </p:to>
                                    </p:set>
                                    <p:animEffect filter="fade" transition="in">
                                      <p:cBhvr>
                                        <p:cTn dur="500"/>
                                        <p:tgtEl>
                                          <p:spTgt spid="1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
                                            <p:txEl>
                                              <p:pRg end="6" st="6"/>
                                            </p:txEl>
                                          </p:spTgt>
                                        </p:tgtEl>
                                        <p:attrNameLst>
                                          <p:attrName>style.visibility</p:attrName>
                                        </p:attrNameLst>
                                      </p:cBhvr>
                                      <p:to>
                                        <p:strVal val="visible"/>
                                      </p:to>
                                    </p:set>
                                    <p:animEffect filter="fade" transition="in">
                                      <p:cBhvr>
                                        <p:cTn dur="500"/>
                                        <p:tgtEl>
                                          <p:spTgt spid="1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
                                            <p:txEl>
                                              <p:pRg end="7" st="7"/>
                                            </p:txEl>
                                          </p:spTgt>
                                        </p:tgtEl>
                                        <p:attrNameLst>
                                          <p:attrName>style.visibility</p:attrName>
                                        </p:attrNameLst>
                                      </p:cBhvr>
                                      <p:to>
                                        <p:strVal val="visible"/>
                                      </p:to>
                                    </p:set>
                                    <p:animEffect filter="fade" transition="in">
                                      <p:cBhvr>
                                        <p:cTn dur="500"/>
                                        <p:tgtEl>
                                          <p:spTgt spid="1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
                                            <p:txEl>
                                              <p:pRg end="8" st="8"/>
                                            </p:txEl>
                                          </p:spTgt>
                                        </p:tgtEl>
                                        <p:attrNameLst>
                                          <p:attrName>style.visibility</p:attrName>
                                        </p:attrNameLst>
                                      </p:cBhvr>
                                      <p:to>
                                        <p:strVal val="visible"/>
                                      </p:to>
                                    </p:set>
                                    <p:animEffect filter="fade" transition="in">
                                      <p:cBhvr>
                                        <p:cTn dur="500"/>
                                        <p:tgtEl>
                                          <p:spTgt spid="1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lt1"/>
        </a:solidFill>
      </p:bgPr>
    </p:bg>
    <p:spTree>
      <p:nvGrpSpPr>
        <p:cNvPr id="16" name="Shape 16"/>
        <p:cNvGrpSpPr/>
        <p:nvPr/>
      </p:nvGrpSpPr>
      <p:grpSpPr>
        <a:xfrm>
          <a:off x="0" y="0"/>
          <a:ext cx="0" cy="0"/>
          <a:chOff x="0" y="0"/>
          <a:chExt cx="0" cy="0"/>
        </a:xfrm>
      </p:grpSpPr>
      <p:sp>
        <p:nvSpPr>
          <p:cNvPr id="17" name="Google Shape;17;p21"/>
          <p:cNvSpPr/>
          <p:nvPr/>
        </p:nvSpPr>
        <p:spPr>
          <a:xfrm>
            <a:off x="1" y="1543050"/>
            <a:ext cx="12192000" cy="53149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 name="Google Shape;18;p21"/>
          <p:cNvSpPr txBox="1"/>
          <p:nvPr>
            <p:ph idx="1" type="body"/>
          </p:nvPr>
        </p:nvSpPr>
        <p:spPr>
          <a:xfrm>
            <a:off x="2705100" y="2072744"/>
            <a:ext cx="84582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Noto Sans Symbols"/>
              <a:buNone/>
              <a:defRPr b="1"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21"/>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lvl1pPr lvl="0" marR="0" rtl="0" algn="r">
              <a:lnSpc>
                <a:spcPct val="9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
                                            <p:txEl>
                                              <p:pRg end="0" st="0"/>
                                            </p:txEl>
                                          </p:spTgt>
                                        </p:tgtEl>
                                        <p:attrNameLst>
                                          <p:attrName>style.visibility</p:attrName>
                                        </p:attrNameLst>
                                      </p:cBhvr>
                                      <p:to>
                                        <p:strVal val="visible"/>
                                      </p:to>
                                    </p:set>
                                    <p:animEffect filter="fade" transition="in">
                                      <p:cBhvr>
                                        <p:cTn dur="500"/>
                                        <p:tgtEl>
                                          <p:spTgt spid="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
                                            <p:txEl>
                                              <p:pRg end="1" st="1"/>
                                            </p:txEl>
                                          </p:spTgt>
                                        </p:tgtEl>
                                        <p:attrNameLst>
                                          <p:attrName>style.visibility</p:attrName>
                                        </p:attrNameLst>
                                      </p:cBhvr>
                                      <p:to>
                                        <p:strVal val="visible"/>
                                      </p:to>
                                    </p:set>
                                    <p:animEffect filter="fade" transition="in">
                                      <p:cBhvr>
                                        <p:cTn dur="500"/>
                                        <p:tgtEl>
                                          <p:spTgt spid="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
                                            <p:txEl>
                                              <p:pRg end="2" st="2"/>
                                            </p:txEl>
                                          </p:spTgt>
                                        </p:tgtEl>
                                        <p:attrNameLst>
                                          <p:attrName>style.visibility</p:attrName>
                                        </p:attrNameLst>
                                      </p:cBhvr>
                                      <p:to>
                                        <p:strVal val="visible"/>
                                      </p:to>
                                    </p:set>
                                    <p:animEffect filter="fade" transition="in">
                                      <p:cBhvr>
                                        <p:cTn dur="500"/>
                                        <p:tgtEl>
                                          <p:spTgt spid="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
                                            <p:txEl>
                                              <p:pRg end="3" st="3"/>
                                            </p:txEl>
                                          </p:spTgt>
                                        </p:tgtEl>
                                        <p:attrNameLst>
                                          <p:attrName>style.visibility</p:attrName>
                                        </p:attrNameLst>
                                      </p:cBhvr>
                                      <p:to>
                                        <p:strVal val="visible"/>
                                      </p:to>
                                    </p:set>
                                    <p:animEffect filter="fade" transition="in">
                                      <p:cBhvr>
                                        <p:cTn dur="500"/>
                                        <p:tgtEl>
                                          <p:spTgt spid="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
                                            <p:txEl>
                                              <p:pRg end="4" st="4"/>
                                            </p:txEl>
                                          </p:spTgt>
                                        </p:tgtEl>
                                        <p:attrNameLst>
                                          <p:attrName>style.visibility</p:attrName>
                                        </p:attrNameLst>
                                      </p:cBhvr>
                                      <p:to>
                                        <p:strVal val="visible"/>
                                      </p:to>
                                    </p:set>
                                    <p:animEffect filter="fade" transition="in">
                                      <p:cBhvr>
                                        <p:cTn dur="500"/>
                                        <p:tgtEl>
                                          <p:spTgt spid="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
                                            <p:txEl>
                                              <p:pRg end="5" st="5"/>
                                            </p:txEl>
                                          </p:spTgt>
                                        </p:tgtEl>
                                        <p:attrNameLst>
                                          <p:attrName>style.visibility</p:attrName>
                                        </p:attrNameLst>
                                      </p:cBhvr>
                                      <p:to>
                                        <p:strVal val="visible"/>
                                      </p:to>
                                    </p:set>
                                    <p:animEffect filter="fade" transition="in">
                                      <p:cBhvr>
                                        <p:cTn dur="500"/>
                                        <p:tgtEl>
                                          <p:spTgt spid="1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
                                            <p:txEl>
                                              <p:pRg end="6" st="6"/>
                                            </p:txEl>
                                          </p:spTgt>
                                        </p:tgtEl>
                                        <p:attrNameLst>
                                          <p:attrName>style.visibility</p:attrName>
                                        </p:attrNameLst>
                                      </p:cBhvr>
                                      <p:to>
                                        <p:strVal val="visible"/>
                                      </p:to>
                                    </p:set>
                                    <p:animEffect filter="fade" transition="in">
                                      <p:cBhvr>
                                        <p:cTn dur="500"/>
                                        <p:tgtEl>
                                          <p:spTgt spid="1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
                                            <p:txEl>
                                              <p:pRg end="7" st="7"/>
                                            </p:txEl>
                                          </p:spTgt>
                                        </p:tgtEl>
                                        <p:attrNameLst>
                                          <p:attrName>style.visibility</p:attrName>
                                        </p:attrNameLst>
                                      </p:cBhvr>
                                      <p:to>
                                        <p:strVal val="visible"/>
                                      </p:to>
                                    </p:set>
                                    <p:animEffect filter="fade" transition="in">
                                      <p:cBhvr>
                                        <p:cTn dur="500"/>
                                        <p:tgtEl>
                                          <p:spTgt spid="1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
                                            <p:txEl>
                                              <p:pRg end="8" st="8"/>
                                            </p:txEl>
                                          </p:spTgt>
                                        </p:tgtEl>
                                        <p:attrNameLst>
                                          <p:attrName>style.visibility</p:attrName>
                                        </p:attrNameLst>
                                      </p:cBhvr>
                                      <p:to>
                                        <p:strVal val="visible"/>
                                      </p:to>
                                    </p:set>
                                    <p:animEffect filter="fade" transition="in">
                                      <p:cBhvr>
                                        <p:cTn dur="500"/>
                                        <p:tgtEl>
                                          <p:spTgt spid="1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04040"/>
        </a:solidFill>
      </p:bgPr>
    </p:bg>
    <p:spTree>
      <p:nvGrpSpPr>
        <p:cNvPr id="20" name="Shape 20"/>
        <p:cNvGrpSpPr/>
        <p:nvPr/>
      </p:nvGrpSpPr>
      <p:grpSpPr>
        <a:xfrm>
          <a:off x="0" y="0"/>
          <a:ext cx="0" cy="0"/>
          <a:chOff x="0" y="0"/>
          <a:chExt cx="0" cy="0"/>
        </a:xfrm>
      </p:grpSpPr>
      <p:grpSp>
        <p:nvGrpSpPr>
          <p:cNvPr id="21" name="Google Shape;21;p22"/>
          <p:cNvGrpSpPr/>
          <p:nvPr/>
        </p:nvGrpSpPr>
        <p:grpSpPr>
          <a:xfrm>
            <a:off x="345440" y="3227204"/>
            <a:ext cx="11541760" cy="1221033"/>
            <a:chOff x="345440" y="3227204"/>
            <a:chExt cx="11541760" cy="1221033"/>
          </a:xfrm>
        </p:grpSpPr>
        <p:cxnSp>
          <p:nvCxnSpPr>
            <p:cNvPr id="22" name="Google Shape;22;p22"/>
            <p:cNvCxnSpPr/>
            <p:nvPr/>
          </p:nvCxnSpPr>
          <p:spPr>
            <a:xfrm>
              <a:off x="345440" y="3848801"/>
              <a:ext cx="11541760" cy="0"/>
            </a:xfrm>
            <a:prstGeom prst="straightConnector1">
              <a:avLst/>
            </a:prstGeom>
            <a:noFill/>
            <a:ln cap="rnd" cmpd="sng" w="177800">
              <a:solidFill>
                <a:srgbClr val="595959"/>
              </a:solidFill>
              <a:prstDash val="solid"/>
              <a:miter lim="800000"/>
              <a:headEnd len="sm" w="sm" type="none"/>
              <a:tailEnd len="sm" w="sm" type="none"/>
            </a:ln>
            <a:effectLst>
              <a:outerShdw blurRad="50800" rotWithShape="0" algn="tr" dir="8100000" dist="38100">
                <a:srgbClr val="000000">
                  <a:alpha val="40000"/>
                </a:srgbClr>
              </a:outerShdw>
            </a:effectLst>
          </p:spPr>
        </p:cxnSp>
        <p:grpSp>
          <p:nvGrpSpPr>
            <p:cNvPr id="23" name="Google Shape;23;p22"/>
            <p:cNvGrpSpPr/>
            <p:nvPr/>
          </p:nvGrpSpPr>
          <p:grpSpPr>
            <a:xfrm>
              <a:off x="975360" y="3249361"/>
              <a:ext cx="1198873" cy="1198876"/>
              <a:chOff x="975360" y="2700721"/>
              <a:chExt cx="1198873" cy="1198876"/>
            </a:xfrm>
          </p:grpSpPr>
          <p:sp>
            <p:nvSpPr>
              <p:cNvPr id="24" name="Google Shape;24;p22"/>
              <p:cNvSpPr/>
              <p:nvPr/>
            </p:nvSpPr>
            <p:spPr>
              <a:xfrm>
                <a:off x="975360" y="2700724"/>
                <a:ext cx="1198873" cy="1198873"/>
              </a:xfrm>
              <a:prstGeom prst="ellipse">
                <a:avLst/>
              </a:prstGeom>
              <a:solidFill>
                <a:srgbClr val="40404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 name="Google Shape;25;p22"/>
              <p:cNvSpPr/>
              <p:nvPr/>
            </p:nvSpPr>
            <p:spPr>
              <a:xfrm>
                <a:off x="975360" y="2700721"/>
                <a:ext cx="1198873" cy="1198873"/>
              </a:xfrm>
              <a:prstGeom prst="donut">
                <a:avLst>
                  <a:gd fmla="val 15363" name="adj"/>
                </a:avLst>
              </a:prstGeom>
              <a:solidFill>
                <a:srgbClr val="40404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6" name="Google Shape;26;p22"/>
            <p:cNvGrpSpPr/>
            <p:nvPr/>
          </p:nvGrpSpPr>
          <p:grpSpPr>
            <a:xfrm>
              <a:off x="3220718" y="3227208"/>
              <a:ext cx="1198877" cy="1198874"/>
              <a:chOff x="3220718" y="2678568"/>
              <a:chExt cx="1198877" cy="1198874"/>
            </a:xfrm>
          </p:grpSpPr>
          <p:sp>
            <p:nvSpPr>
              <p:cNvPr id="27" name="Google Shape;27;p22"/>
              <p:cNvSpPr/>
              <p:nvPr/>
            </p:nvSpPr>
            <p:spPr>
              <a:xfrm>
                <a:off x="3220718" y="2678568"/>
                <a:ext cx="1198873" cy="1198873"/>
              </a:xfrm>
              <a:prstGeom prst="ellipse">
                <a:avLst/>
              </a:prstGeom>
              <a:solidFill>
                <a:srgbClr val="40404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 name="Google Shape;28;p22"/>
              <p:cNvSpPr/>
              <p:nvPr/>
            </p:nvSpPr>
            <p:spPr>
              <a:xfrm>
                <a:off x="3220721" y="2678568"/>
                <a:ext cx="1198874" cy="1198874"/>
              </a:xfrm>
              <a:prstGeom prst="donut">
                <a:avLst>
                  <a:gd fmla="val 15363" name="adj"/>
                </a:avLst>
              </a:prstGeom>
              <a:solidFill>
                <a:srgbClr val="40404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 name="Google Shape;29;p22"/>
            <p:cNvGrpSpPr/>
            <p:nvPr/>
          </p:nvGrpSpPr>
          <p:grpSpPr>
            <a:xfrm>
              <a:off x="5466080" y="3249360"/>
              <a:ext cx="1198873" cy="1198876"/>
              <a:chOff x="5466080" y="2700720"/>
              <a:chExt cx="1198873" cy="1198876"/>
            </a:xfrm>
          </p:grpSpPr>
          <p:sp>
            <p:nvSpPr>
              <p:cNvPr id="30" name="Google Shape;30;p22"/>
              <p:cNvSpPr/>
              <p:nvPr/>
            </p:nvSpPr>
            <p:spPr>
              <a:xfrm>
                <a:off x="5466080" y="2700723"/>
                <a:ext cx="1198873" cy="1198873"/>
              </a:xfrm>
              <a:prstGeom prst="ellipse">
                <a:avLst/>
              </a:prstGeom>
              <a:solidFill>
                <a:srgbClr val="40404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22"/>
              <p:cNvSpPr/>
              <p:nvPr/>
            </p:nvSpPr>
            <p:spPr>
              <a:xfrm>
                <a:off x="5466080" y="2700720"/>
                <a:ext cx="1198873" cy="1198873"/>
              </a:xfrm>
              <a:prstGeom prst="donut">
                <a:avLst>
                  <a:gd fmla="val 15363" name="adj"/>
                </a:avLst>
              </a:prstGeom>
              <a:solidFill>
                <a:srgbClr val="40404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 name="Google Shape;32;p22"/>
            <p:cNvGrpSpPr/>
            <p:nvPr/>
          </p:nvGrpSpPr>
          <p:grpSpPr>
            <a:xfrm>
              <a:off x="7711438" y="3227204"/>
              <a:ext cx="1198877" cy="1198877"/>
              <a:chOff x="7711438" y="2678564"/>
              <a:chExt cx="1198877" cy="1198877"/>
            </a:xfrm>
          </p:grpSpPr>
          <p:sp>
            <p:nvSpPr>
              <p:cNvPr id="33" name="Google Shape;33;p22"/>
              <p:cNvSpPr/>
              <p:nvPr/>
            </p:nvSpPr>
            <p:spPr>
              <a:xfrm>
                <a:off x="7711440" y="2678568"/>
                <a:ext cx="1198873" cy="1198873"/>
              </a:xfrm>
              <a:prstGeom prst="ellipse">
                <a:avLst/>
              </a:prstGeom>
              <a:solidFill>
                <a:srgbClr val="40404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 name="Google Shape;34;p22"/>
              <p:cNvSpPr/>
              <p:nvPr/>
            </p:nvSpPr>
            <p:spPr>
              <a:xfrm>
                <a:off x="7711438" y="2678564"/>
                <a:ext cx="1198877" cy="1198877"/>
              </a:xfrm>
              <a:prstGeom prst="donut">
                <a:avLst>
                  <a:gd fmla="val 15363" name="adj"/>
                </a:avLst>
              </a:prstGeom>
              <a:solidFill>
                <a:srgbClr val="40404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 name="Google Shape;35;p22"/>
            <p:cNvGrpSpPr/>
            <p:nvPr/>
          </p:nvGrpSpPr>
          <p:grpSpPr>
            <a:xfrm>
              <a:off x="9956796" y="3249358"/>
              <a:ext cx="1198877" cy="1198877"/>
              <a:chOff x="9956796" y="2700718"/>
              <a:chExt cx="1198877" cy="1198877"/>
            </a:xfrm>
          </p:grpSpPr>
          <p:sp>
            <p:nvSpPr>
              <p:cNvPr id="36" name="Google Shape;36;p22"/>
              <p:cNvSpPr/>
              <p:nvPr/>
            </p:nvSpPr>
            <p:spPr>
              <a:xfrm>
                <a:off x="9956800" y="2700722"/>
                <a:ext cx="1198873" cy="1198873"/>
              </a:xfrm>
              <a:prstGeom prst="ellipse">
                <a:avLst/>
              </a:prstGeom>
              <a:solidFill>
                <a:srgbClr val="40404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22"/>
              <p:cNvSpPr/>
              <p:nvPr/>
            </p:nvSpPr>
            <p:spPr>
              <a:xfrm>
                <a:off x="9956796" y="2700718"/>
                <a:ext cx="1198873" cy="1198873"/>
              </a:xfrm>
              <a:prstGeom prst="donut">
                <a:avLst>
                  <a:gd fmla="val 15363" name="adj"/>
                </a:avLst>
              </a:prstGeom>
              <a:solidFill>
                <a:srgbClr val="404040"/>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38" name="Google Shape;38;p22"/>
          <p:cNvGrpSpPr/>
          <p:nvPr/>
        </p:nvGrpSpPr>
        <p:grpSpPr>
          <a:xfrm>
            <a:off x="403854" y="4617706"/>
            <a:ext cx="2341884" cy="1537384"/>
            <a:chOff x="403854" y="4069066"/>
            <a:chExt cx="2341884" cy="1537384"/>
          </a:xfrm>
        </p:grpSpPr>
        <p:sp>
          <p:nvSpPr>
            <p:cNvPr id="39" name="Google Shape;39;p22"/>
            <p:cNvSpPr/>
            <p:nvPr/>
          </p:nvSpPr>
          <p:spPr>
            <a:xfrm>
              <a:off x="1244596" y="4069066"/>
              <a:ext cx="660400" cy="579120"/>
            </a:xfrm>
            <a:prstGeom prst="diamond">
              <a:avLst/>
            </a:prstGeom>
            <a:solidFill>
              <a:schemeClr val="lt1"/>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0" name="Google Shape;40;p22"/>
            <p:cNvGrpSpPr/>
            <p:nvPr/>
          </p:nvGrpSpPr>
          <p:grpSpPr>
            <a:xfrm>
              <a:off x="403854" y="4331800"/>
              <a:ext cx="2341884" cy="1274650"/>
              <a:chOff x="403854" y="4331800"/>
              <a:chExt cx="2341884" cy="1274650"/>
            </a:xfrm>
          </p:grpSpPr>
          <p:sp>
            <p:nvSpPr>
              <p:cNvPr id="41" name="Google Shape;41;p22"/>
              <p:cNvSpPr/>
              <p:nvPr/>
            </p:nvSpPr>
            <p:spPr>
              <a:xfrm>
                <a:off x="403854" y="4336472"/>
                <a:ext cx="2341884" cy="1269978"/>
              </a:xfrm>
              <a:prstGeom prst="roundRect">
                <a:avLst>
                  <a:gd fmla="val 102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 name="Google Shape;42;p22"/>
              <p:cNvSpPr/>
              <p:nvPr/>
            </p:nvSpPr>
            <p:spPr>
              <a:xfrm>
                <a:off x="403854" y="4331800"/>
                <a:ext cx="2341884" cy="1104232"/>
              </a:xfrm>
              <a:prstGeom prst="roundRect">
                <a:avLst>
                  <a:gd fmla="val 102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grpSp>
        <p:nvGrpSpPr>
          <p:cNvPr id="43" name="Google Shape;43;p22"/>
          <p:cNvGrpSpPr/>
          <p:nvPr/>
        </p:nvGrpSpPr>
        <p:grpSpPr>
          <a:xfrm>
            <a:off x="4945374" y="4617706"/>
            <a:ext cx="2341884" cy="1537384"/>
            <a:chOff x="403854" y="4069066"/>
            <a:chExt cx="2341884" cy="1537384"/>
          </a:xfrm>
        </p:grpSpPr>
        <p:sp>
          <p:nvSpPr>
            <p:cNvPr id="44" name="Google Shape;44;p22"/>
            <p:cNvSpPr/>
            <p:nvPr/>
          </p:nvSpPr>
          <p:spPr>
            <a:xfrm>
              <a:off x="1244596" y="4069066"/>
              <a:ext cx="660400" cy="579120"/>
            </a:xfrm>
            <a:prstGeom prst="diamond">
              <a:avLst/>
            </a:prstGeom>
            <a:solidFill>
              <a:schemeClr val="lt1"/>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5" name="Google Shape;45;p22"/>
            <p:cNvGrpSpPr/>
            <p:nvPr/>
          </p:nvGrpSpPr>
          <p:grpSpPr>
            <a:xfrm>
              <a:off x="403854" y="4331800"/>
              <a:ext cx="2341884" cy="1274650"/>
              <a:chOff x="403854" y="4331800"/>
              <a:chExt cx="2341884" cy="1274650"/>
            </a:xfrm>
          </p:grpSpPr>
          <p:sp>
            <p:nvSpPr>
              <p:cNvPr id="46" name="Google Shape;46;p22"/>
              <p:cNvSpPr/>
              <p:nvPr/>
            </p:nvSpPr>
            <p:spPr>
              <a:xfrm>
                <a:off x="403854" y="4336472"/>
                <a:ext cx="2341884" cy="1269978"/>
              </a:xfrm>
              <a:prstGeom prst="roundRect">
                <a:avLst>
                  <a:gd fmla="val 102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22"/>
              <p:cNvSpPr/>
              <p:nvPr/>
            </p:nvSpPr>
            <p:spPr>
              <a:xfrm>
                <a:off x="403854" y="4331800"/>
                <a:ext cx="2341884" cy="1104232"/>
              </a:xfrm>
              <a:prstGeom prst="roundRect">
                <a:avLst>
                  <a:gd fmla="val 102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grpSp>
        <p:nvGrpSpPr>
          <p:cNvPr id="48" name="Google Shape;48;p22"/>
          <p:cNvGrpSpPr/>
          <p:nvPr/>
        </p:nvGrpSpPr>
        <p:grpSpPr>
          <a:xfrm>
            <a:off x="9385293" y="4617706"/>
            <a:ext cx="2341884" cy="1537384"/>
            <a:chOff x="403854" y="4069066"/>
            <a:chExt cx="2341884" cy="1537384"/>
          </a:xfrm>
        </p:grpSpPr>
        <p:sp>
          <p:nvSpPr>
            <p:cNvPr id="49" name="Google Shape;49;p22"/>
            <p:cNvSpPr/>
            <p:nvPr/>
          </p:nvSpPr>
          <p:spPr>
            <a:xfrm>
              <a:off x="1244596" y="4069066"/>
              <a:ext cx="660400" cy="579120"/>
            </a:xfrm>
            <a:prstGeom prst="diamond">
              <a:avLst/>
            </a:prstGeom>
            <a:solidFill>
              <a:schemeClr val="lt1"/>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0" name="Google Shape;50;p22"/>
            <p:cNvGrpSpPr/>
            <p:nvPr/>
          </p:nvGrpSpPr>
          <p:grpSpPr>
            <a:xfrm>
              <a:off x="403854" y="4331800"/>
              <a:ext cx="2341884" cy="1274650"/>
              <a:chOff x="403854" y="4331800"/>
              <a:chExt cx="2341884" cy="1274650"/>
            </a:xfrm>
          </p:grpSpPr>
          <p:sp>
            <p:nvSpPr>
              <p:cNvPr id="51" name="Google Shape;51;p22"/>
              <p:cNvSpPr/>
              <p:nvPr/>
            </p:nvSpPr>
            <p:spPr>
              <a:xfrm>
                <a:off x="403854" y="4336472"/>
                <a:ext cx="2341884" cy="1269978"/>
              </a:xfrm>
              <a:prstGeom prst="roundRect">
                <a:avLst>
                  <a:gd fmla="val 10267"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 name="Google Shape;52;p22"/>
              <p:cNvSpPr/>
              <p:nvPr/>
            </p:nvSpPr>
            <p:spPr>
              <a:xfrm>
                <a:off x="403854" y="4331800"/>
                <a:ext cx="2341884" cy="1104232"/>
              </a:xfrm>
              <a:prstGeom prst="roundRect">
                <a:avLst>
                  <a:gd fmla="val 102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grpSp>
        <p:nvGrpSpPr>
          <p:cNvPr id="53" name="Google Shape;53;p22"/>
          <p:cNvGrpSpPr/>
          <p:nvPr/>
        </p:nvGrpSpPr>
        <p:grpSpPr>
          <a:xfrm rot="10800000">
            <a:off x="2649212" y="1471385"/>
            <a:ext cx="2341884" cy="1537384"/>
            <a:chOff x="403854" y="4069066"/>
            <a:chExt cx="2341884" cy="1537384"/>
          </a:xfrm>
        </p:grpSpPr>
        <p:sp>
          <p:nvSpPr>
            <p:cNvPr id="54" name="Google Shape;54;p22"/>
            <p:cNvSpPr/>
            <p:nvPr/>
          </p:nvSpPr>
          <p:spPr>
            <a:xfrm>
              <a:off x="1244596" y="4069066"/>
              <a:ext cx="660400" cy="579120"/>
            </a:xfrm>
            <a:prstGeom prst="diamond">
              <a:avLst/>
            </a:prstGeom>
            <a:solidFill>
              <a:schemeClr val="lt1"/>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5" name="Google Shape;55;p22"/>
            <p:cNvGrpSpPr/>
            <p:nvPr/>
          </p:nvGrpSpPr>
          <p:grpSpPr>
            <a:xfrm>
              <a:off x="403854" y="4321208"/>
              <a:ext cx="2341884" cy="1285242"/>
              <a:chOff x="403854" y="4321208"/>
              <a:chExt cx="2341884" cy="1285242"/>
            </a:xfrm>
          </p:grpSpPr>
          <p:sp>
            <p:nvSpPr>
              <p:cNvPr id="56" name="Google Shape;56;p22"/>
              <p:cNvSpPr/>
              <p:nvPr/>
            </p:nvSpPr>
            <p:spPr>
              <a:xfrm>
                <a:off x="403854" y="4336472"/>
                <a:ext cx="2341884" cy="1269978"/>
              </a:xfrm>
              <a:prstGeom prst="roundRect">
                <a:avLst>
                  <a:gd fmla="val 102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22"/>
              <p:cNvSpPr/>
              <p:nvPr/>
            </p:nvSpPr>
            <p:spPr>
              <a:xfrm>
                <a:off x="403854" y="4321208"/>
                <a:ext cx="2341884" cy="1104232"/>
              </a:xfrm>
              <a:prstGeom prst="roundRect">
                <a:avLst>
                  <a:gd fmla="val 102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grpSp>
        <p:nvGrpSpPr>
          <p:cNvPr id="58" name="Google Shape;58;p22"/>
          <p:cNvGrpSpPr/>
          <p:nvPr/>
        </p:nvGrpSpPr>
        <p:grpSpPr>
          <a:xfrm rot="10800000">
            <a:off x="7139934" y="1470488"/>
            <a:ext cx="2341884" cy="1537384"/>
            <a:chOff x="403854" y="4069066"/>
            <a:chExt cx="2341884" cy="1537384"/>
          </a:xfrm>
        </p:grpSpPr>
        <p:sp>
          <p:nvSpPr>
            <p:cNvPr id="59" name="Google Shape;59;p22"/>
            <p:cNvSpPr/>
            <p:nvPr/>
          </p:nvSpPr>
          <p:spPr>
            <a:xfrm>
              <a:off x="1244596" y="4069066"/>
              <a:ext cx="660400" cy="579120"/>
            </a:xfrm>
            <a:prstGeom prst="diamond">
              <a:avLst/>
            </a:prstGeom>
            <a:solidFill>
              <a:schemeClr val="lt1"/>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0" name="Google Shape;60;p22"/>
            <p:cNvGrpSpPr/>
            <p:nvPr/>
          </p:nvGrpSpPr>
          <p:grpSpPr>
            <a:xfrm>
              <a:off x="403854" y="4321208"/>
              <a:ext cx="2341884" cy="1285242"/>
              <a:chOff x="403854" y="4321208"/>
              <a:chExt cx="2341884" cy="1285242"/>
            </a:xfrm>
          </p:grpSpPr>
          <p:sp>
            <p:nvSpPr>
              <p:cNvPr id="61" name="Google Shape;61;p22"/>
              <p:cNvSpPr/>
              <p:nvPr/>
            </p:nvSpPr>
            <p:spPr>
              <a:xfrm>
                <a:off x="403854" y="4336472"/>
                <a:ext cx="2341884" cy="1269978"/>
              </a:xfrm>
              <a:prstGeom prst="roundRect">
                <a:avLst>
                  <a:gd fmla="val 102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22"/>
              <p:cNvSpPr/>
              <p:nvPr/>
            </p:nvSpPr>
            <p:spPr>
              <a:xfrm>
                <a:off x="403854" y="4321208"/>
                <a:ext cx="2341884" cy="1104232"/>
              </a:xfrm>
              <a:prstGeom prst="roundRect">
                <a:avLst>
                  <a:gd fmla="val 102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63" name="Google Shape;63;p22"/>
          <p:cNvSpPr txBox="1"/>
          <p:nvPr>
            <p:ph type="title"/>
          </p:nvPr>
        </p:nvSpPr>
        <p:spPr>
          <a:xfrm>
            <a:off x="858516" y="346242"/>
            <a:ext cx="10515600" cy="778159"/>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22"/>
          <p:cNvSpPr txBox="1"/>
          <p:nvPr>
            <p:ph idx="1" type="body"/>
          </p:nvPr>
        </p:nvSpPr>
        <p:spPr>
          <a:xfrm>
            <a:off x="2726055" y="1747839"/>
            <a:ext cx="2198688" cy="2943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3F3F3F"/>
              </a:buClr>
              <a:buSzPts val="1800"/>
              <a:buFont typeface="Arial"/>
              <a:buNone/>
              <a:defRPr b="0" i="0" sz="1800" u="none" cap="none" strike="noStrike">
                <a:solidFill>
                  <a:srgbClr val="3F3F3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22"/>
          <p:cNvSpPr txBox="1"/>
          <p:nvPr>
            <p:ph idx="2" type="body"/>
          </p:nvPr>
        </p:nvSpPr>
        <p:spPr>
          <a:xfrm>
            <a:off x="2726055" y="2070540"/>
            <a:ext cx="2198688" cy="2943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1200"/>
              <a:buFont typeface="Arial"/>
              <a:buNone/>
              <a:defRPr b="0" i="0" sz="1200" u="none" cap="none" strike="noStrike">
                <a:solidFill>
                  <a:srgbClr val="595959"/>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22"/>
          <p:cNvSpPr txBox="1"/>
          <p:nvPr>
            <p:ph idx="3" type="body"/>
          </p:nvPr>
        </p:nvSpPr>
        <p:spPr>
          <a:xfrm>
            <a:off x="7216775" y="1757999"/>
            <a:ext cx="2198688" cy="2943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3F3F3F"/>
              </a:buClr>
              <a:buSzPts val="1800"/>
              <a:buFont typeface="Arial"/>
              <a:buNone/>
              <a:defRPr b="0" i="0" sz="1800" u="none" cap="none" strike="noStrike">
                <a:solidFill>
                  <a:srgbClr val="3F3F3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2"/>
          <p:cNvSpPr txBox="1"/>
          <p:nvPr>
            <p:ph idx="4" type="body"/>
          </p:nvPr>
        </p:nvSpPr>
        <p:spPr>
          <a:xfrm>
            <a:off x="7216775" y="2080700"/>
            <a:ext cx="2198688" cy="2943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1200"/>
              <a:buFont typeface="Arial"/>
              <a:buNone/>
              <a:defRPr b="0" i="0" sz="1200" u="none" cap="none" strike="noStrike">
                <a:solidFill>
                  <a:srgbClr val="595959"/>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22"/>
          <p:cNvSpPr txBox="1"/>
          <p:nvPr>
            <p:ph idx="5" type="body"/>
          </p:nvPr>
        </p:nvSpPr>
        <p:spPr>
          <a:xfrm>
            <a:off x="464823" y="5009339"/>
            <a:ext cx="2198688" cy="2943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3F3F3F"/>
              </a:buClr>
              <a:buSzPts val="1800"/>
              <a:buFont typeface="Arial"/>
              <a:buNone/>
              <a:defRPr b="0" i="0" sz="1800" u="none" cap="none" strike="noStrike">
                <a:solidFill>
                  <a:srgbClr val="3F3F3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22"/>
          <p:cNvSpPr txBox="1"/>
          <p:nvPr>
            <p:ph idx="6" type="body"/>
          </p:nvPr>
        </p:nvSpPr>
        <p:spPr>
          <a:xfrm>
            <a:off x="464823" y="5332040"/>
            <a:ext cx="2198688" cy="2943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1200"/>
              <a:buFont typeface="Arial"/>
              <a:buNone/>
              <a:defRPr b="0" i="0" sz="1200" u="none" cap="none" strike="noStrike">
                <a:solidFill>
                  <a:srgbClr val="595959"/>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22"/>
          <p:cNvSpPr txBox="1"/>
          <p:nvPr>
            <p:ph idx="7" type="body"/>
          </p:nvPr>
        </p:nvSpPr>
        <p:spPr>
          <a:xfrm>
            <a:off x="5018087" y="5017612"/>
            <a:ext cx="2198688" cy="2943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3F3F3F"/>
              </a:buClr>
              <a:buSzPts val="1800"/>
              <a:buFont typeface="Arial"/>
              <a:buNone/>
              <a:defRPr b="0" i="0" sz="1800" u="none" cap="none" strike="noStrike">
                <a:solidFill>
                  <a:srgbClr val="3F3F3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22"/>
          <p:cNvSpPr txBox="1"/>
          <p:nvPr>
            <p:ph idx="8" type="body"/>
          </p:nvPr>
        </p:nvSpPr>
        <p:spPr>
          <a:xfrm>
            <a:off x="5018087" y="5340313"/>
            <a:ext cx="2198688" cy="2943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1200"/>
              <a:buFont typeface="Arial"/>
              <a:buNone/>
              <a:defRPr b="0" i="0" sz="1200" u="none" cap="none" strike="noStrike">
                <a:solidFill>
                  <a:srgbClr val="595959"/>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22"/>
          <p:cNvSpPr txBox="1"/>
          <p:nvPr>
            <p:ph idx="9" type="body"/>
          </p:nvPr>
        </p:nvSpPr>
        <p:spPr>
          <a:xfrm>
            <a:off x="9456103" y="4998704"/>
            <a:ext cx="2198688" cy="2943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3F3F3F"/>
              </a:buClr>
              <a:buSzPts val="1800"/>
              <a:buFont typeface="Arial"/>
              <a:buNone/>
              <a:defRPr b="0" i="0" sz="1800" u="none" cap="none" strike="noStrike">
                <a:solidFill>
                  <a:srgbClr val="3F3F3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22"/>
          <p:cNvSpPr txBox="1"/>
          <p:nvPr>
            <p:ph idx="13" type="body"/>
          </p:nvPr>
        </p:nvSpPr>
        <p:spPr>
          <a:xfrm>
            <a:off x="9456103" y="5321405"/>
            <a:ext cx="2198688" cy="29432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1200"/>
              <a:buFont typeface="Arial"/>
              <a:buNone/>
              <a:defRPr b="0" i="0" sz="1200" u="none" cap="none" strike="noStrike">
                <a:solidFill>
                  <a:srgbClr val="595959"/>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22"/>
          <p:cNvSpPr txBox="1"/>
          <p:nvPr>
            <p:ph idx="14" type="body"/>
          </p:nvPr>
        </p:nvSpPr>
        <p:spPr>
          <a:xfrm>
            <a:off x="1244600" y="3707243"/>
            <a:ext cx="660400" cy="264217"/>
          </a:xfrm>
          <a:prstGeom prst="rect">
            <a:avLst/>
          </a:prstGeom>
          <a:no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22"/>
          <p:cNvSpPr txBox="1"/>
          <p:nvPr>
            <p:ph idx="15" type="body"/>
          </p:nvPr>
        </p:nvSpPr>
        <p:spPr>
          <a:xfrm>
            <a:off x="3500120" y="3712323"/>
            <a:ext cx="660400" cy="254057"/>
          </a:xfrm>
          <a:prstGeom prst="rect">
            <a:avLst/>
          </a:prstGeom>
          <a:no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22"/>
          <p:cNvSpPr txBox="1"/>
          <p:nvPr>
            <p:ph idx="16" type="body"/>
          </p:nvPr>
        </p:nvSpPr>
        <p:spPr>
          <a:xfrm>
            <a:off x="5745480" y="3712323"/>
            <a:ext cx="660400" cy="254057"/>
          </a:xfrm>
          <a:prstGeom prst="rect">
            <a:avLst/>
          </a:prstGeom>
          <a:no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22"/>
          <p:cNvSpPr txBox="1"/>
          <p:nvPr>
            <p:ph idx="17" type="body"/>
          </p:nvPr>
        </p:nvSpPr>
        <p:spPr>
          <a:xfrm>
            <a:off x="7980676" y="3707243"/>
            <a:ext cx="660400" cy="264217"/>
          </a:xfrm>
          <a:prstGeom prst="rect">
            <a:avLst/>
          </a:prstGeom>
          <a:no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22"/>
          <p:cNvSpPr txBox="1"/>
          <p:nvPr>
            <p:ph idx="18" type="body"/>
          </p:nvPr>
        </p:nvSpPr>
        <p:spPr>
          <a:xfrm>
            <a:off x="10225247" y="3708318"/>
            <a:ext cx="660400" cy="262066"/>
          </a:xfrm>
          <a:prstGeom prst="rect">
            <a:avLst/>
          </a:prstGeom>
          <a:no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showMasterSp="0">
  <p:cSld name="2_Title and Content">
    <p:bg>
      <p:bgPr>
        <a:solidFill>
          <a:schemeClr val="lt1"/>
        </a:solidFill>
      </p:bgPr>
    </p:bg>
    <p:spTree>
      <p:nvGrpSpPr>
        <p:cNvPr id="79" name="Shape 79"/>
        <p:cNvGrpSpPr/>
        <p:nvPr/>
      </p:nvGrpSpPr>
      <p:grpSpPr>
        <a:xfrm>
          <a:off x="0" y="0"/>
          <a:ext cx="0" cy="0"/>
          <a:chOff x="0" y="0"/>
          <a:chExt cx="0" cy="0"/>
        </a:xfrm>
      </p:grpSpPr>
      <p:sp>
        <p:nvSpPr>
          <p:cNvPr id="80" name="Google Shape;80;p23"/>
          <p:cNvSpPr/>
          <p:nvPr/>
        </p:nvSpPr>
        <p:spPr>
          <a:xfrm>
            <a:off x="1" y="1543050"/>
            <a:ext cx="12192000" cy="53149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23"/>
          <p:cNvSpPr txBox="1"/>
          <p:nvPr>
            <p:ph idx="1" type="body"/>
          </p:nvPr>
        </p:nvSpPr>
        <p:spPr>
          <a:xfrm>
            <a:off x="2705100" y="2072744"/>
            <a:ext cx="84582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Noto Sans Symbols"/>
              <a:buNone/>
              <a:defRPr b="1"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23"/>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lvl1pPr lvl="0" marR="0" rtl="0" algn="r">
              <a:lnSpc>
                <a:spcPct val="9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Logo&#10;&#10;Description automatically generated" id="83" name="Google Shape;83;p23"/>
          <p:cNvPicPr preferRelativeResize="0"/>
          <p:nvPr/>
        </p:nvPicPr>
        <p:blipFill rotWithShape="1">
          <a:blip r:embed="rId2">
            <a:alphaModFix/>
          </a:blip>
          <a:srcRect b="0" l="0" r="0" t="0"/>
          <a:stretch/>
        </p:blipFill>
        <p:spPr>
          <a:xfrm>
            <a:off x="0" y="0"/>
            <a:ext cx="1838096" cy="6858000"/>
          </a:xfrm>
          <a:prstGeom prst="rect">
            <a:avLst/>
          </a:prstGeom>
          <a:noFill/>
          <a:ln>
            <a:noFill/>
          </a:ln>
        </p:spPr>
      </p:pic>
      <p:pic>
        <p:nvPicPr>
          <p:cNvPr id="84" name="Google Shape;84;p23"/>
          <p:cNvPicPr preferRelativeResize="0"/>
          <p:nvPr/>
        </p:nvPicPr>
        <p:blipFill rotWithShape="1">
          <a:blip r:embed="rId3">
            <a:alphaModFix/>
          </a:blip>
          <a:srcRect b="0" l="0" r="0" t="0"/>
          <a:stretch/>
        </p:blipFill>
        <p:spPr>
          <a:xfrm>
            <a:off x="354158" y="5670745"/>
            <a:ext cx="1129779" cy="7915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0" st="0"/>
                                            </p:txEl>
                                          </p:spTgt>
                                        </p:tgtEl>
                                        <p:attrNameLst>
                                          <p:attrName>style.visibility</p:attrName>
                                        </p:attrNameLst>
                                      </p:cBhvr>
                                      <p:to>
                                        <p:strVal val="visible"/>
                                      </p:to>
                                    </p:set>
                                    <p:animEffect filter="fade" transition="in">
                                      <p:cBhvr>
                                        <p:cTn dur="500"/>
                                        <p:tgtEl>
                                          <p:spTgt spid="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1" st="1"/>
                                            </p:txEl>
                                          </p:spTgt>
                                        </p:tgtEl>
                                        <p:attrNameLst>
                                          <p:attrName>style.visibility</p:attrName>
                                        </p:attrNameLst>
                                      </p:cBhvr>
                                      <p:to>
                                        <p:strVal val="visible"/>
                                      </p:to>
                                    </p:set>
                                    <p:animEffect filter="fade" transition="in">
                                      <p:cBhvr>
                                        <p:cTn dur="500"/>
                                        <p:tgtEl>
                                          <p:spTgt spid="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2" st="2"/>
                                            </p:txEl>
                                          </p:spTgt>
                                        </p:tgtEl>
                                        <p:attrNameLst>
                                          <p:attrName>style.visibility</p:attrName>
                                        </p:attrNameLst>
                                      </p:cBhvr>
                                      <p:to>
                                        <p:strVal val="visible"/>
                                      </p:to>
                                    </p:set>
                                    <p:animEffect filter="fade" transition="in">
                                      <p:cBhvr>
                                        <p:cTn dur="500"/>
                                        <p:tgtEl>
                                          <p:spTgt spid="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3" st="3"/>
                                            </p:txEl>
                                          </p:spTgt>
                                        </p:tgtEl>
                                        <p:attrNameLst>
                                          <p:attrName>style.visibility</p:attrName>
                                        </p:attrNameLst>
                                      </p:cBhvr>
                                      <p:to>
                                        <p:strVal val="visible"/>
                                      </p:to>
                                    </p:set>
                                    <p:animEffect filter="fade" transition="in">
                                      <p:cBhvr>
                                        <p:cTn dur="500"/>
                                        <p:tgtEl>
                                          <p:spTgt spid="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4" st="4"/>
                                            </p:txEl>
                                          </p:spTgt>
                                        </p:tgtEl>
                                        <p:attrNameLst>
                                          <p:attrName>style.visibility</p:attrName>
                                        </p:attrNameLst>
                                      </p:cBhvr>
                                      <p:to>
                                        <p:strVal val="visible"/>
                                      </p:to>
                                    </p:set>
                                    <p:animEffect filter="fade" transition="in">
                                      <p:cBhvr>
                                        <p:cTn dur="500"/>
                                        <p:tgtEl>
                                          <p:spTgt spid="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5" st="5"/>
                                            </p:txEl>
                                          </p:spTgt>
                                        </p:tgtEl>
                                        <p:attrNameLst>
                                          <p:attrName>style.visibility</p:attrName>
                                        </p:attrNameLst>
                                      </p:cBhvr>
                                      <p:to>
                                        <p:strVal val="visible"/>
                                      </p:to>
                                    </p:set>
                                    <p:animEffect filter="fade" transition="in">
                                      <p:cBhvr>
                                        <p:cTn dur="500"/>
                                        <p:tgtEl>
                                          <p:spTgt spid="8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6" st="6"/>
                                            </p:txEl>
                                          </p:spTgt>
                                        </p:tgtEl>
                                        <p:attrNameLst>
                                          <p:attrName>style.visibility</p:attrName>
                                        </p:attrNameLst>
                                      </p:cBhvr>
                                      <p:to>
                                        <p:strVal val="visible"/>
                                      </p:to>
                                    </p:set>
                                    <p:animEffect filter="fade" transition="in">
                                      <p:cBhvr>
                                        <p:cTn dur="500"/>
                                        <p:tgtEl>
                                          <p:spTgt spid="8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7" st="7"/>
                                            </p:txEl>
                                          </p:spTgt>
                                        </p:tgtEl>
                                        <p:attrNameLst>
                                          <p:attrName>style.visibility</p:attrName>
                                        </p:attrNameLst>
                                      </p:cBhvr>
                                      <p:to>
                                        <p:strVal val="visible"/>
                                      </p:to>
                                    </p:set>
                                    <p:animEffect filter="fade" transition="in">
                                      <p:cBhvr>
                                        <p:cTn dur="500"/>
                                        <p:tgtEl>
                                          <p:spTgt spid="8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xEl>
                                              <p:pRg end="8" st="8"/>
                                            </p:txEl>
                                          </p:spTgt>
                                        </p:tgtEl>
                                        <p:attrNameLst>
                                          <p:attrName>style.visibility</p:attrName>
                                        </p:attrNameLst>
                                      </p:cBhvr>
                                      <p:to>
                                        <p:strVal val="visible"/>
                                      </p:to>
                                    </p:set>
                                    <p:animEffect filter="fade" transition="in">
                                      <p:cBhvr>
                                        <p:cTn dur="500"/>
                                        <p:tgtEl>
                                          <p:spTgt spid="8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showMasterSp="0">
  <p:cSld name="4_Title and Content">
    <p:bg>
      <p:bgPr>
        <a:solidFill>
          <a:schemeClr val="lt1"/>
        </a:solidFill>
      </p:bgPr>
    </p:bg>
    <p:spTree>
      <p:nvGrpSpPr>
        <p:cNvPr id="85" name="Shape 85"/>
        <p:cNvGrpSpPr/>
        <p:nvPr/>
      </p:nvGrpSpPr>
      <p:grpSpPr>
        <a:xfrm>
          <a:off x="0" y="0"/>
          <a:ext cx="0" cy="0"/>
          <a:chOff x="0" y="0"/>
          <a:chExt cx="0" cy="0"/>
        </a:xfrm>
      </p:grpSpPr>
      <p:sp>
        <p:nvSpPr>
          <p:cNvPr id="86" name="Google Shape;86;p24"/>
          <p:cNvSpPr/>
          <p:nvPr/>
        </p:nvSpPr>
        <p:spPr>
          <a:xfrm>
            <a:off x="1" y="1543050"/>
            <a:ext cx="12192000" cy="53149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24"/>
          <p:cNvSpPr txBox="1"/>
          <p:nvPr>
            <p:ph idx="1" type="body"/>
          </p:nvPr>
        </p:nvSpPr>
        <p:spPr>
          <a:xfrm>
            <a:off x="2705100" y="2072744"/>
            <a:ext cx="84582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Noto Sans Symbols"/>
              <a:buNone/>
              <a:defRPr b="1"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24"/>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lvl1pPr lvl="0" marR="0" rtl="0" algn="r">
              <a:lnSpc>
                <a:spcPct val="9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89" name="Google Shape;89;p24"/>
          <p:cNvPicPr preferRelativeResize="0"/>
          <p:nvPr/>
        </p:nvPicPr>
        <p:blipFill rotWithShape="1">
          <a:blip r:embed="rId2">
            <a:alphaModFix/>
          </a:blip>
          <a:srcRect b="0" l="0" r="0" t="0"/>
          <a:stretch/>
        </p:blipFill>
        <p:spPr>
          <a:xfrm>
            <a:off x="0" y="0"/>
            <a:ext cx="1838096" cy="6857999"/>
          </a:xfrm>
          <a:prstGeom prst="rect">
            <a:avLst/>
          </a:prstGeom>
          <a:noFill/>
          <a:ln>
            <a:noFill/>
          </a:ln>
        </p:spPr>
      </p:pic>
      <p:pic>
        <p:nvPicPr>
          <p:cNvPr id="90" name="Google Shape;90;p24"/>
          <p:cNvPicPr preferRelativeResize="0"/>
          <p:nvPr/>
        </p:nvPicPr>
        <p:blipFill rotWithShape="1">
          <a:blip r:embed="rId3">
            <a:alphaModFix/>
          </a:blip>
          <a:srcRect b="0" l="0" r="0" t="0"/>
          <a:stretch/>
        </p:blipFill>
        <p:spPr>
          <a:xfrm>
            <a:off x="354158" y="5670745"/>
            <a:ext cx="1129779" cy="7915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0" st="0"/>
                                            </p:txEl>
                                          </p:spTgt>
                                        </p:tgtEl>
                                        <p:attrNameLst>
                                          <p:attrName>style.visibility</p:attrName>
                                        </p:attrNameLst>
                                      </p:cBhvr>
                                      <p:to>
                                        <p:strVal val="visible"/>
                                      </p:to>
                                    </p:set>
                                    <p:animEffect filter="fade" transition="in">
                                      <p:cBhvr>
                                        <p:cTn dur="500"/>
                                        <p:tgtEl>
                                          <p:spTgt spid="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1" st="1"/>
                                            </p:txEl>
                                          </p:spTgt>
                                        </p:tgtEl>
                                        <p:attrNameLst>
                                          <p:attrName>style.visibility</p:attrName>
                                        </p:attrNameLst>
                                      </p:cBhvr>
                                      <p:to>
                                        <p:strVal val="visible"/>
                                      </p:to>
                                    </p:set>
                                    <p:animEffect filter="fade" transition="in">
                                      <p:cBhvr>
                                        <p:cTn dur="500"/>
                                        <p:tgtEl>
                                          <p:spTgt spid="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2" st="2"/>
                                            </p:txEl>
                                          </p:spTgt>
                                        </p:tgtEl>
                                        <p:attrNameLst>
                                          <p:attrName>style.visibility</p:attrName>
                                        </p:attrNameLst>
                                      </p:cBhvr>
                                      <p:to>
                                        <p:strVal val="visible"/>
                                      </p:to>
                                    </p:set>
                                    <p:animEffect filter="fade" transition="in">
                                      <p:cBhvr>
                                        <p:cTn dur="500"/>
                                        <p:tgtEl>
                                          <p:spTgt spid="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3" st="3"/>
                                            </p:txEl>
                                          </p:spTgt>
                                        </p:tgtEl>
                                        <p:attrNameLst>
                                          <p:attrName>style.visibility</p:attrName>
                                        </p:attrNameLst>
                                      </p:cBhvr>
                                      <p:to>
                                        <p:strVal val="visible"/>
                                      </p:to>
                                    </p:set>
                                    <p:animEffect filter="fade" transition="in">
                                      <p:cBhvr>
                                        <p:cTn dur="500"/>
                                        <p:tgtEl>
                                          <p:spTgt spid="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4" st="4"/>
                                            </p:txEl>
                                          </p:spTgt>
                                        </p:tgtEl>
                                        <p:attrNameLst>
                                          <p:attrName>style.visibility</p:attrName>
                                        </p:attrNameLst>
                                      </p:cBhvr>
                                      <p:to>
                                        <p:strVal val="visible"/>
                                      </p:to>
                                    </p:set>
                                    <p:animEffect filter="fade" transition="in">
                                      <p:cBhvr>
                                        <p:cTn dur="500"/>
                                        <p:tgtEl>
                                          <p:spTgt spid="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5" st="5"/>
                                            </p:txEl>
                                          </p:spTgt>
                                        </p:tgtEl>
                                        <p:attrNameLst>
                                          <p:attrName>style.visibility</p:attrName>
                                        </p:attrNameLst>
                                      </p:cBhvr>
                                      <p:to>
                                        <p:strVal val="visible"/>
                                      </p:to>
                                    </p:set>
                                    <p:animEffect filter="fade" transition="in">
                                      <p:cBhvr>
                                        <p:cTn dur="500"/>
                                        <p:tgtEl>
                                          <p:spTgt spid="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6" st="6"/>
                                            </p:txEl>
                                          </p:spTgt>
                                        </p:tgtEl>
                                        <p:attrNameLst>
                                          <p:attrName>style.visibility</p:attrName>
                                        </p:attrNameLst>
                                      </p:cBhvr>
                                      <p:to>
                                        <p:strVal val="visible"/>
                                      </p:to>
                                    </p:set>
                                    <p:animEffect filter="fade" transition="in">
                                      <p:cBhvr>
                                        <p:cTn dur="500"/>
                                        <p:tgtEl>
                                          <p:spTgt spid="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7" st="7"/>
                                            </p:txEl>
                                          </p:spTgt>
                                        </p:tgtEl>
                                        <p:attrNameLst>
                                          <p:attrName>style.visibility</p:attrName>
                                        </p:attrNameLst>
                                      </p:cBhvr>
                                      <p:to>
                                        <p:strVal val="visible"/>
                                      </p:to>
                                    </p:set>
                                    <p:animEffect filter="fade" transition="in">
                                      <p:cBhvr>
                                        <p:cTn dur="500"/>
                                        <p:tgtEl>
                                          <p:spTgt spid="8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xEl>
                                              <p:pRg end="8" st="8"/>
                                            </p:txEl>
                                          </p:spTgt>
                                        </p:tgtEl>
                                        <p:attrNameLst>
                                          <p:attrName>style.visibility</p:attrName>
                                        </p:attrNameLst>
                                      </p:cBhvr>
                                      <p:to>
                                        <p:strVal val="visible"/>
                                      </p:to>
                                    </p:set>
                                    <p:animEffect filter="fade" transition="in">
                                      <p:cBhvr>
                                        <p:cTn dur="500"/>
                                        <p:tgtEl>
                                          <p:spTgt spid="8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showMasterSp="0">
  <p:cSld name="3_Title and Content">
    <p:bg>
      <p:bgPr>
        <a:solidFill>
          <a:schemeClr val="lt1"/>
        </a:solidFill>
      </p:bgPr>
    </p:bg>
    <p:spTree>
      <p:nvGrpSpPr>
        <p:cNvPr id="91" name="Shape 91"/>
        <p:cNvGrpSpPr/>
        <p:nvPr/>
      </p:nvGrpSpPr>
      <p:grpSpPr>
        <a:xfrm>
          <a:off x="0" y="0"/>
          <a:ext cx="0" cy="0"/>
          <a:chOff x="0" y="0"/>
          <a:chExt cx="0" cy="0"/>
        </a:xfrm>
      </p:grpSpPr>
      <p:sp>
        <p:nvSpPr>
          <p:cNvPr id="92" name="Google Shape;92;p25"/>
          <p:cNvSpPr/>
          <p:nvPr/>
        </p:nvSpPr>
        <p:spPr>
          <a:xfrm>
            <a:off x="1" y="1543050"/>
            <a:ext cx="12192000" cy="53149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25"/>
          <p:cNvSpPr txBox="1"/>
          <p:nvPr>
            <p:ph idx="1" type="body"/>
          </p:nvPr>
        </p:nvSpPr>
        <p:spPr>
          <a:xfrm>
            <a:off x="2705100" y="2072744"/>
            <a:ext cx="84582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000"/>
              <a:buFont typeface="Noto Sans Symbols"/>
              <a:buNone/>
              <a:defRPr b="1"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25"/>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lvl1pPr lvl="0" marR="0" rtl="0" algn="r">
              <a:lnSpc>
                <a:spcPct val="9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95" name="Google Shape;95;p25"/>
          <p:cNvPicPr preferRelativeResize="0"/>
          <p:nvPr/>
        </p:nvPicPr>
        <p:blipFill rotWithShape="1">
          <a:blip r:embed="rId2">
            <a:alphaModFix/>
          </a:blip>
          <a:srcRect b="0" l="0" r="0" t="0"/>
          <a:stretch/>
        </p:blipFill>
        <p:spPr>
          <a:xfrm>
            <a:off x="0" y="0"/>
            <a:ext cx="1838096" cy="6857999"/>
          </a:xfrm>
          <a:prstGeom prst="rect">
            <a:avLst/>
          </a:prstGeom>
          <a:noFill/>
          <a:ln>
            <a:noFill/>
          </a:ln>
        </p:spPr>
      </p:pic>
      <p:pic>
        <p:nvPicPr>
          <p:cNvPr id="96" name="Google Shape;96;p25"/>
          <p:cNvPicPr preferRelativeResize="0"/>
          <p:nvPr/>
        </p:nvPicPr>
        <p:blipFill rotWithShape="1">
          <a:blip r:embed="rId3">
            <a:alphaModFix/>
          </a:blip>
          <a:srcRect b="0" l="0" r="0" t="0"/>
          <a:stretch/>
        </p:blipFill>
        <p:spPr>
          <a:xfrm>
            <a:off x="354158" y="5670745"/>
            <a:ext cx="1129779" cy="7915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500"/>
                                        <p:tgtEl>
                                          <p:spTgt spid="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animEffect filter="fade" transition="in">
                                      <p:cBhvr>
                                        <p:cTn dur="500"/>
                                        <p:tgtEl>
                                          <p:spTgt spid="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2" st="2"/>
                                            </p:txEl>
                                          </p:spTgt>
                                        </p:tgtEl>
                                        <p:attrNameLst>
                                          <p:attrName>style.visibility</p:attrName>
                                        </p:attrNameLst>
                                      </p:cBhvr>
                                      <p:to>
                                        <p:strVal val="visible"/>
                                      </p:to>
                                    </p:set>
                                    <p:animEffect filter="fade" transition="in">
                                      <p:cBhvr>
                                        <p:cTn dur="500"/>
                                        <p:tgtEl>
                                          <p:spTgt spid="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3" st="3"/>
                                            </p:txEl>
                                          </p:spTgt>
                                        </p:tgtEl>
                                        <p:attrNameLst>
                                          <p:attrName>style.visibility</p:attrName>
                                        </p:attrNameLst>
                                      </p:cBhvr>
                                      <p:to>
                                        <p:strVal val="visible"/>
                                      </p:to>
                                    </p:set>
                                    <p:animEffect filter="fade" transition="in">
                                      <p:cBhvr>
                                        <p:cTn dur="500"/>
                                        <p:tgtEl>
                                          <p:spTgt spid="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4" st="4"/>
                                            </p:txEl>
                                          </p:spTgt>
                                        </p:tgtEl>
                                        <p:attrNameLst>
                                          <p:attrName>style.visibility</p:attrName>
                                        </p:attrNameLst>
                                      </p:cBhvr>
                                      <p:to>
                                        <p:strVal val="visible"/>
                                      </p:to>
                                    </p:set>
                                    <p:animEffect filter="fade" transition="in">
                                      <p:cBhvr>
                                        <p:cTn dur="500"/>
                                        <p:tgtEl>
                                          <p:spTgt spid="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5" st="5"/>
                                            </p:txEl>
                                          </p:spTgt>
                                        </p:tgtEl>
                                        <p:attrNameLst>
                                          <p:attrName>style.visibility</p:attrName>
                                        </p:attrNameLst>
                                      </p:cBhvr>
                                      <p:to>
                                        <p:strVal val="visible"/>
                                      </p:to>
                                    </p:set>
                                    <p:animEffect filter="fade" transition="in">
                                      <p:cBhvr>
                                        <p:cTn dur="500"/>
                                        <p:tgtEl>
                                          <p:spTgt spid="9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6" st="6"/>
                                            </p:txEl>
                                          </p:spTgt>
                                        </p:tgtEl>
                                        <p:attrNameLst>
                                          <p:attrName>style.visibility</p:attrName>
                                        </p:attrNameLst>
                                      </p:cBhvr>
                                      <p:to>
                                        <p:strVal val="visible"/>
                                      </p:to>
                                    </p:set>
                                    <p:animEffect filter="fade" transition="in">
                                      <p:cBhvr>
                                        <p:cTn dur="500"/>
                                        <p:tgtEl>
                                          <p:spTgt spid="9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7" st="7"/>
                                            </p:txEl>
                                          </p:spTgt>
                                        </p:tgtEl>
                                        <p:attrNameLst>
                                          <p:attrName>style.visibility</p:attrName>
                                        </p:attrNameLst>
                                      </p:cBhvr>
                                      <p:to>
                                        <p:strVal val="visible"/>
                                      </p:to>
                                    </p:set>
                                    <p:animEffect filter="fade" transition="in">
                                      <p:cBhvr>
                                        <p:cTn dur="500"/>
                                        <p:tgtEl>
                                          <p:spTgt spid="9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xEl>
                                              <p:pRg end="8" st="8"/>
                                            </p:txEl>
                                          </p:spTgt>
                                        </p:tgtEl>
                                        <p:attrNameLst>
                                          <p:attrName>style.visibility</p:attrName>
                                        </p:attrNameLst>
                                      </p:cBhvr>
                                      <p:to>
                                        <p:strVal val="visible"/>
                                      </p:to>
                                    </p:set>
                                    <p:animEffect filter="fade" transition="in">
                                      <p:cBhvr>
                                        <p:cTn dur="500"/>
                                        <p:tgtEl>
                                          <p:spTgt spid="9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bg>
      <p:bgPr>
        <a:solidFill>
          <a:srgbClr val="68BECF"/>
        </a:solidFill>
      </p:bgPr>
    </p:bg>
    <p:spTree>
      <p:nvGrpSpPr>
        <p:cNvPr id="97" name="Shape 9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rgbClr val="8CCDD6"/>
        </a:solidFill>
      </p:bgPr>
    </p:bg>
    <p:spTree>
      <p:nvGrpSpPr>
        <p:cNvPr id="98" name="Shape 98"/>
        <p:cNvGrpSpPr/>
        <p:nvPr/>
      </p:nvGrpSpPr>
      <p:grpSpPr>
        <a:xfrm>
          <a:off x="0" y="0"/>
          <a:ext cx="0" cy="0"/>
          <a:chOff x="0" y="0"/>
          <a:chExt cx="0" cy="0"/>
        </a:xfrm>
      </p:grpSpPr>
      <p:pic>
        <p:nvPicPr>
          <p:cNvPr descr="Background pattern&#10;&#10;Description automatically generated" id="99" name="Google Shape;99;p27"/>
          <p:cNvPicPr preferRelativeResize="0"/>
          <p:nvPr/>
        </p:nvPicPr>
        <p:blipFill rotWithShape="1">
          <a:blip r:embed="rId2">
            <a:alphaModFix/>
          </a:blip>
          <a:srcRect b="0" l="0" r="0" t="0"/>
          <a:stretch/>
        </p:blipFill>
        <p:spPr>
          <a:xfrm>
            <a:off x="11268" y="0"/>
            <a:ext cx="12169464" cy="6858000"/>
          </a:xfrm>
          <a:prstGeom prst="rect">
            <a:avLst/>
          </a:prstGeom>
          <a:noFill/>
          <a:ln>
            <a:noFill/>
          </a:ln>
        </p:spPr>
      </p:pic>
      <p:sp>
        <p:nvSpPr>
          <p:cNvPr id="100" name="Google Shape;100;p27"/>
          <p:cNvSpPr txBox="1"/>
          <p:nvPr>
            <p:ph type="title"/>
          </p:nvPr>
        </p:nvSpPr>
        <p:spPr>
          <a:xfrm>
            <a:off x="834069" y="2022143"/>
            <a:ext cx="10515600" cy="285273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1" name="Google Shape;101;p27"/>
          <p:cNvPicPr preferRelativeResize="0"/>
          <p:nvPr/>
        </p:nvPicPr>
        <p:blipFill rotWithShape="1">
          <a:blip r:embed="rId3">
            <a:alphaModFix/>
          </a:blip>
          <a:srcRect b="0" l="0" r="0" t="0"/>
          <a:stretch/>
        </p:blipFill>
        <p:spPr>
          <a:xfrm>
            <a:off x="174764" y="5888173"/>
            <a:ext cx="1129779" cy="7915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8"/>
          <p:cNvPicPr preferRelativeResize="0"/>
          <p:nvPr/>
        </p:nvPicPr>
        <p:blipFill rotWithShape="1">
          <a:blip r:embed="rId1">
            <a:alphaModFix/>
          </a:blip>
          <a:srcRect b="0" l="0" r="0" t="0"/>
          <a:stretch/>
        </p:blipFill>
        <p:spPr>
          <a:xfrm>
            <a:off x="0" y="0"/>
            <a:ext cx="9599597" cy="53997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www.atdconference.org/attende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grpSp>
        <p:nvGrpSpPr>
          <p:cNvPr id="109" name="Google Shape;109;p1"/>
          <p:cNvGrpSpPr/>
          <p:nvPr/>
        </p:nvGrpSpPr>
        <p:grpSpPr>
          <a:xfrm>
            <a:off x="4484423" y="4011107"/>
            <a:ext cx="3548330" cy="1015663"/>
            <a:chOff x="4702629" y="3646358"/>
            <a:chExt cx="3548330" cy="1015663"/>
          </a:xfrm>
        </p:grpSpPr>
        <p:sp>
          <p:nvSpPr>
            <p:cNvPr id="110" name="Google Shape;110;p1"/>
            <p:cNvSpPr txBox="1"/>
            <p:nvPr/>
          </p:nvSpPr>
          <p:spPr>
            <a:xfrm>
              <a:off x="5614100" y="3646358"/>
              <a:ext cx="263685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rgbClr val="F14E24"/>
                  </a:solidFill>
                  <a:latin typeface="Calibri"/>
                  <a:ea typeface="Calibri"/>
                  <a:cs typeface="Calibri"/>
                  <a:sym typeface="Calibri"/>
                </a:rPr>
                <a:t>MARYLAND CHAPTER </a:t>
              </a:r>
              <a:endParaRPr/>
            </a:p>
            <a:p>
              <a:pPr indent="0" lvl="0" marL="0" marR="0" rtl="0" algn="l">
                <a:spcBef>
                  <a:spcPts val="0"/>
                </a:spcBef>
                <a:spcAft>
                  <a:spcPts val="0"/>
                </a:spcAft>
                <a:buNone/>
              </a:pPr>
              <a:r>
                <a:rPr b="1" lang="en-US" sz="2000">
                  <a:solidFill>
                    <a:srgbClr val="59595C"/>
                  </a:solidFill>
                  <a:latin typeface="Calibri"/>
                  <a:ea typeface="Calibri"/>
                  <a:cs typeface="Calibri"/>
                  <a:sym typeface="Calibri"/>
                </a:rPr>
                <a:t>Association for </a:t>
              </a:r>
              <a:br>
                <a:rPr b="1" lang="en-US" sz="2000">
                  <a:solidFill>
                    <a:srgbClr val="59595C"/>
                  </a:solidFill>
                  <a:latin typeface="Calibri"/>
                  <a:ea typeface="Calibri"/>
                  <a:cs typeface="Calibri"/>
                  <a:sym typeface="Calibri"/>
                </a:rPr>
              </a:br>
              <a:r>
                <a:rPr b="1" lang="en-US" sz="2000">
                  <a:solidFill>
                    <a:srgbClr val="59595C"/>
                  </a:solidFill>
                  <a:latin typeface="Calibri"/>
                  <a:ea typeface="Calibri"/>
                  <a:cs typeface="Calibri"/>
                  <a:sym typeface="Calibri"/>
                </a:rPr>
                <a:t>Talent Development</a:t>
              </a:r>
              <a:endParaRPr/>
            </a:p>
          </p:txBody>
        </p:sp>
        <p:pic>
          <p:nvPicPr>
            <p:cNvPr id="111" name="Google Shape;111;p1"/>
            <p:cNvPicPr preferRelativeResize="0"/>
            <p:nvPr/>
          </p:nvPicPr>
          <p:blipFill rotWithShape="1">
            <a:blip r:embed="rId3">
              <a:alphaModFix/>
            </a:blip>
            <a:srcRect b="0" l="0" r="0" t="-4515"/>
            <a:stretch/>
          </p:blipFill>
          <p:spPr>
            <a:xfrm>
              <a:off x="4702629" y="3840625"/>
              <a:ext cx="911471" cy="627130"/>
            </a:xfrm>
            <a:prstGeom prst="rect">
              <a:avLst/>
            </a:prstGeom>
            <a:noFill/>
            <a:ln>
              <a:noFill/>
            </a:ln>
          </p:spPr>
        </p:pic>
      </p:grpSp>
      <p:sp>
        <p:nvSpPr>
          <p:cNvPr id="112" name="Google Shape;112;p1"/>
          <p:cNvSpPr/>
          <p:nvPr/>
        </p:nvSpPr>
        <p:spPr>
          <a:xfrm>
            <a:off x="1000788" y="2310760"/>
            <a:ext cx="10515600" cy="1529865"/>
          </a:xfrm>
          <a:prstGeom prst="rect">
            <a:avLst/>
          </a:prstGeom>
          <a:noFill/>
          <a:ln>
            <a:noFill/>
          </a:ln>
        </p:spPr>
        <p:txBody>
          <a:bodyPr anchorCtr="0" anchor="ctr" bIns="45700" lIns="91425" spcFirstLastPara="1" rIns="365750" wrap="square" tIns="45700">
            <a:normAutofit/>
          </a:bodyPr>
          <a:lstStyle/>
          <a:p>
            <a:pPr indent="0" lvl="0" marL="0" marR="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Connecting to the Community</a:t>
            </a:r>
            <a:endParaRPr/>
          </a:p>
          <a:p>
            <a:pPr indent="0" lvl="0" marL="0" marR="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Development of Communities of Practice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0"/>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p>
            <a:pPr indent="0" lvl="0" marL="0" rtl="0" algn="r">
              <a:lnSpc>
                <a:spcPct val="90000"/>
              </a:lnSpc>
              <a:spcBef>
                <a:spcPts val="0"/>
              </a:spcBef>
              <a:spcAft>
                <a:spcPts val="0"/>
              </a:spcAft>
              <a:buClr>
                <a:schemeClr val="dk1"/>
              </a:buClr>
              <a:buSzPts val="2800"/>
              <a:buFont typeface="Arial"/>
              <a:buNone/>
            </a:pPr>
            <a:r>
              <a:rPr lang="en-US"/>
              <a:t>Building a Core Team</a:t>
            </a:r>
            <a:endParaRPr/>
          </a:p>
        </p:txBody>
      </p:sp>
      <p:sp>
        <p:nvSpPr>
          <p:cNvPr id="214" name="Google Shape;214;p10"/>
          <p:cNvSpPr/>
          <p:nvPr/>
        </p:nvSpPr>
        <p:spPr>
          <a:xfrm>
            <a:off x="7206712" y="2124301"/>
            <a:ext cx="4577489" cy="2742167"/>
          </a:xfrm>
          <a:prstGeom prst="roundRect">
            <a:avLst>
              <a:gd fmla="val 16667" name="adj"/>
            </a:avLst>
          </a:prstGeom>
          <a:blipFill rotWithShape="1">
            <a:blip r:embed="rId3">
              <a:alphaModFix/>
            </a:blip>
            <a:stretch>
              <a:fillRect b="0" l="0" r="0" t="0"/>
            </a:stretch>
          </a:blip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0"/>
          <p:cNvSpPr txBox="1"/>
          <p:nvPr/>
        </p:nvSpPr>
        <p:spPr>
          <a:xfrm>
            <a:off x="2206171" y="2305009"/>
            <a:ext cx="4728029" cy="2742167"/>
          </a:xfrm>
          <a:prstGeom prst="rect">
            <a:avLst/>
          </a:prstGeom>
          <a:noFill/>
          <a:ln>
            <a:noFill/>
          </a:ln>
        </p:spPr>
        <p:txBody>
          <a:bodyPr anchorCtr="0" anchor="ctr" bIns="45700" lIns="91425" spcFirstLastPara="1" rIns="91425" wrap="square" tIns="45700">
            <a:normAutofit/>
          </a:bodyPr>
          <a:lstStyle/>
          <a:p>
            <a:pPr indent="0" lvl="0" marL="0" marR="0" rtl="0" algn="l">
              <a:lnSpc>
                <a:spcPct val="120000"/>
              </a:lnSpc>
              <a:spcBef>
                <a:spcPts val="0"/>
              </a:spcBef>
              <a:spcAft>
                <a:spcPts val="0"/>
              </a:spcAft>
              <a:buClr>
                <a:srgbClr val="444444"/>
              </a:buClr>
              <a:buSzPts val="2000"/>
              <a:buFont typeface="Noto Sans Symbols"/>
              <a:buNone/>
            </a:pPr>
            <a:r>
              <a:rPr b="1" i="0" lang="en-US" sz="2000">
                <a:solidFill>
                  <a:srgbClr val="444444"/>
                </a:solidFill>
                <a:latin typeface="Arial"/>
                <a:ea typeface="Arial"/>
                <a:cs typeface="Arial"/>
                <a:sym typeface="Arial"/>
              </a:rPr>
              <a:t>Four Main CoP Roles</a:t>
            </a:r>
            <a:endParaRPr/>
          </a:p>
          <a:p>
            <a:pPr indent="0" lvl="0" marL="0" marR="0" rtl="0" algn="l">
              <a:lnSpc>
                <a:spcPct val="100000"/>
              </a:lnSpc>
              <a:spcBef>
                <a:spcPts val="120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CoP Program Manager </a:t>
            </a:r>
            <a:r>
              <a:rPr b="0" i="0" lang="en-US" sz="1200">
                <a:solidFill>
                  <a:srgbClr val="444444"/>
                </a:solidFill>
                <a:latin typeface="Arial"/>
                <a:ea typeface="Arial"/>
                <a:cs typeface="Arial"/>
                <a:sym typeface="Arial"/>
              </a:rPr>
              <a:t>(The ’Face of the Community’)</a:t>
            </a:r>
            <a:endParaRPr/>
          </a:p>
          <a:p>
            <a:pPr indent="0" lvl="0" marL="0" marR="0" rtl="0" algn="l">
              <a:lnSpc>
                <a:spcPct val="100000"/>
              </a:lnSpc>
              <a:spcBef>
                <a:spcPts val="80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CoP Manager </a:t>
            </a:r>
            <a:r>
              <a:rPr b="0" i="0" lang="en-US" sz="1200">
                <a:solidFill>
                  <a:srgbClr val="444444"/>
                </a:solidFill>
                <a:latin typeface="Arial"/>
                <a:ea typeface="Arial"/>
                <a:cs typeface="Arial"/>
                <a:sym typeface="Arial"/>
              </a:rPr>
              <a:t>(The Community Strategist)</a:t>
            </a:r>
            <a:endParaRPr/>
          </a:p>
          <a:p>
            <a:pPr indent="0" lvl="0" marL="0" marR="0" rtl="0" algn="l">
              <a:lnSpc>
                <a:spcPct val="100000"/>
              </a:lnSpc>
              <a:spcBef>
                <a:spcPts val="80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Core Team Members </a:t>
            </a:r>
            <a:r>
              <a:rPr b="0" i="0" lang="en-US" sz="1200">
                <a:solidFill>
                  <a:srgbClr val="444444"/>
                </a:solidFill>
                <a:latin typeface="Arial"/>
                <a:ea typeface="Arial"/>
                <a:cs typeface="Arial"/>
                <a:sym typeface="Arial"/>
              </a:rPr>
              <a:t>(Assist in Meeting Community Goals)</a:t>
            </a:r>
            <a:endParaRPr b="0" i="0" sz="2000">
              <a:solidFill>
                <a:srgbClr val="444444"/>
              </a:solidFill>
              <a:latin typeface="Arial"/>
              <a:ea typeface="Arial"/>
              <a:cs typeface="Arial"/>
              <a:sym typeface="Arial"/>
            </a:endParaRPr>
          </a:p>
          <a:p>
            <a:pPr indent="0" lvl="0" marL="0" marR="0" rtl="0" algn="l">
              <a:lnSpc>
                <a:spcPct val="100000"/>
              </a:lnSpc>
              <a:spcBef>
                <a:spcPts val="80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Members </a:t>
            </a:r>
            <a:r>
              <a:rPr b="0" i="0" lang="en-US" sz="1200">
                <a:solidFill>
                  <a:srgbClr val="444444"/>
                </a:solidFill>
                <a:latin typeface="Arial"/>
                <a:ea typeface="Arial"/>
                <a:cs typeface="Arial"/>
                <a:sym typeface="Arial"/>
              </a:rPr>
              <a:t>(Attend Community Meetings &amp; Share Best Practices)</a:t>
            </a:r>
            <a:endParaRPr/>
          </a:p>
        </p:txBody>
      </p:sp>
      <p:cxnSp>
        <p:nvCxnSpPr>
          <p:cNvPr id="216" name="Google Shape;216;p10"/>
          <p:cNvCxnSpPr/>
          <p:nvPr/>
        </p:nvCxnSpPr>
        <p:spPr>
          <a:xfrm>
            <a:off x="2206171" y="3064547"/>
            <a:ext cx="2612572" cy="0"/>
          </a:xfrm>
          <a:prstGeom prst="straightConnector1">
            <a:avLst/>
          </a:prstGeom>
          <a:noFill/>
          <a:ln cap="flat" cmpd="sng" w="25400">
            <a:solidFill>
              <a:srgbClr val="E05D32"/>
            </a:solidFill>
            <a:prstDash val="solid"/>
            <a:miter lim="800000"/>
            <a:headEnd len="sm" w="sm" type="none"/>
            <a:tailEnd len="sm" w="sm" type="none"/>
          </a:ln>
        </p:spPr>
      </p:cxnSp>
      <p:sp>
        <p:nvSpPr>
          <p:cNvPr id="217" name="Google Shape;217;p10"/>
          <p:cNvSpPr/>
          <p:nvPr/>
        </p:nvSpPr>
        <p:spPr>
          <a:xfrm>
            <a:off x="8031720" y="6550223"/>
            <a:ext cx="40284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D8D8D8"/>
                </a:solidFill>
                <a:latin typeface="Calibri"/>
                <a:ea typeface="Calibri"/>
                <a:cs typeface="Calibri"/>
                <a:sym typeface="Calibri"/>
              </a:rPr>
              <a:t>ATD Maryland – Developing Communities of Practice</a:t>
            </a:r>
            <a:endParaRPr sz="1400">
              <a:solidFill>
                <a:srgbClr val="D8D8D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1"/>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p>
            <a:pPr indent="0" lvl="0" marL="0" rtl="0" algn="r">
              <a:lnSpc>
                <a:spcPct val="90000"/>
              </a:lnSpc>
              <a:spcBef>
                <a:spcPts val="0"/>
              </a:spcBef>
              <a:spcAft>
                <a:spcPts val="0"/>
              </a:spcAft>
              <a:buClr>
                <a:schemeClr val="dk1"/>
              </a:buClr>
              <a:buSzPts val="2800"/>
              <a:buFont typeface="Arial"/>
              <a:buNone/>
            </a:pPr>
            <a:r>
              <a:rPr lang="en-US"/>
              <a:t>Promote Knowledge Management</a:t>
            </a:r>
            <a:endParaRPr/>
          </a:p>
        </p:txBody>
      </p:sp>
      <p:sp>
        <p:nvSpPr>
          <p:cNvPr id="224" name="Google Shape;224;p11"/>
          <p:cNvSpPr/>
          <p:nvPr/>
        </p:nvSpPr>
        <p:spPr>
          <a:xfrm>
            <a:off x="2375947" y="1776932"/>
            <a:ext cx="3850682" cy="3304135"/>
          </a:xfrm>
          <a:prstGeom prst="roundRect">
            <a:avLst>
              <a:gd fmla="val 16667" name="adj"/>
            </a:avLst>
          </a:prstGeom>
          <a:blipFill rotWithShape="1">
            <a:blip r:embed="rId3">
              <a:alphaModFix/>
            </a:blip>
            <a:stretch>
              <a:fillRect b="0" l="0" r="0" t="0"/>
            </a:stretch>
          </a:blip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1"/>
          <p:cNvSpPr/>
          <p:nvPr/>
        </p:nvSpPr>
        <p:spPr>
          <a:xfrm>
            <a:off x="7024914" y="2954511"/>
            <a:ext cx="4789715" cy="9489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rgbClr val="444444"/>
                </a:solidFill>
                <a:latin typeface="Arial"/>
                <a:ea typeface="Arial"/>
                <a:cs typeface="Arial"/>
                <a:sym typeface="Arial"/>
              </a:rPr>
              <a:t>Communities of Practice produce information—</a:t>
            </a:r>
            <a:endParaRPr/>
          </a:p>
          <a:p>
            <a:pPr indent="0" lvl="0" marL="0" marR="0" rtl="0" algn="l">
              <a:lnSpc>
                <a:spcPct val="100000"/>
              </a:lnSpc>
              <a:spcBef>
                <a:spcPts val="200"/>
              </a:spcBef>
              <a:spcAft>
                <a:spcPts val="0"/>
              </a:spcAft>
              <a:buNone/>
            </a:pPr>
            <a:r>
              <a:rPr lang="en-US" sz="1800">
                <a:solidFill>
                  <a:srgbClr val="444444"/>
                </a:solidFill>
                <a:latin typeface="Arial"/>
                <a:ea typeface="Arial"/>
                <a:cs typeface="Arial"/>
                <a:sym typeface="Arial"/>
              </a:rPr>
              <a:t>The development of a knowledge-management system for retention helps keep content relevant. </a:t>
            </a:r>
            <a:endParaRPr/>
          </a:p>
        </p:txBody>
      </p:sp>
      <p:sp>
        <p:nvSpPr>
          <p:cNvPr id="226" name="Google Shape;226;p11"/>
          <p:cNvSpPr/>
          <p:nvPr/>
        </p:nvSpPr>
        <p:spPr>
          <a:xfrm>
            <a:off x="8163525" y="6550223"/>
            <a:ext cx="40284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D8D8D8"/>
                </a:solidFill>
                <a:latin typeface="Calibri"/>
                <a:ea typeface="Calibri"/>
                <a:cs typeface="Calibri"/>
                <a:sym typeface="Calibri"/>
              </a:rPr>
              <a:t>ATD Maryland – Developing Communities of Practice</a:t>
            </a:r>
            <a:endParaRPr sz="1400">
              <a:solidFill>
                <a:srgbClr val="D8D8D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2"/>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p>
            <a:pPr indent="0" lvl="0" marL="0" rtl="0" algn="r">
              <a:lnSpc>
                <a:spcPct val="90000"/>
              </a:lnSpc>
              <a:spcBef>
                <a:spcPts val="0"/>
              </a:spcBef>
              <a:spcAft>
                <a:spcPts val="0"/>
              </a:spcAft>
              <a:buClr>
                <a:schemeClr val="dk1"/>
              </a:buClr>
              <a:buSzPts val="2800"/>
              <a:buFont typeface="Arial"/>
              <a:buNone/>
            </a:pPr>
            <a:r>
              <a:rPr lang="en-US"/>
              <a:t>Engage in Regular Communication</a:t>
            </a:r>
            <a:endParaRPr/>
          </a:p>
        </p:txBody>
      </p:sp>
      <p:pic>
        <p:nvPicPr>
          <p:cNvPr descr="A group of people in a room&#10;&#10;Description automatically generated with low confidence" id="233" name="Google Shape;233;p12"/>
          <p:cNvPicPr preferRelativeResize="0"/>
          <p:nvPr>
            <p:ph idx="1" type="body"/>
          </p:nvPr>
        </p:nvPicPr>
        <p:blipFill rotWithShape="1">
          <a:blip r:embed="rId3">
            <a:alphaModFix/>
          </a:blip>
          <a:srcRect b="0" l="0" r="0" t="0"/>
          <a:stretch/>
        </p:blipFill>
        <p:spPr>
          <a:xfrm>
            <a:off x="6729024" y="2224610"/>
            <a:ext cx="5158246" cy="2905329"/>
          </a:xfrm>
          <a:prstGeom prst="rect">
            <a:avLst/>
          </a:prstGeom>
          <a:noFill/>
          <a:ln>
            <a:noFill/>
          </a:ln>
          <a:effectLst>
            <a:outerShdw blurRad="63500" sx="102000" rotWithShape="0" algn="ctr" sy="102000">
              <a:srgbClr val="000000">
                <a:alpha val="40000"/>
              </a:srgbClr>
            </a:outerShdw>
          </a:effectLst>
        </p:spPr>
      </p:pic>
      <p:sp>
        <p:nvSpPr>
          <p:cNvPr id="234" name="Google Shape;234;p12"/>
          <p:cNvSpPr/>
          <p:nvPr/>
        </p:nvSpPr>
        <p:spPr>
          <a:xfrm>
            <a:off x="1939310" y="3202785"/>
            <a:ext cx="462114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rgbClr val="444444"/>
                </a:solidFill>
                <a:latin typeface="Arial"/>
                <a:ea typeface="Arial"/>
                <a:cs typeface="Arial"/>
                <a:sym typeface="Arial"/>
              </a:rPr>
              <a:t>CoP Managers should schedule regular meetings, meet-ups, and content creation sessions to ensure that members are engaged in the community</a:t>
            </a:r>
            <a:endParaRPr/>
          </a:p>
        </p:txBody>
      </p:sp>
      <p:sp>
        <p:nvSpPr>
          <p:cNvPr id="235" name="Google Shape;235;p12"/>
          <p:cNvSpPr/>
          <p:nvPr/>
        </p:nvSpPr>
        <p:spPr>
          <a:xfrm>
            <a:off x="8031720" y="6550223"/>
            <a:ext cx="40284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D8D8D8"/>
                </a:solidFill>
                <a:latin typeface="Calibri"/>
                <a:ea typeface="Calibri"/>
                <a:cs typeface="Calibri"/>
                <a:sym typeface="Calibri"/>
              </a:rPr>
              <a:t>ATD Maryland – Developing Communities of Practice</a:t>
            </a:r>
            <a:endParaRPr sz="1400">
              <a:solidFill>
                <a:srgbClr val="D8D8D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p:nvPr/>
        </p:nvSpPr>
        <p:spPr>
          <a:xfrm>
            <a:off x="8031720" y="6550223"/>
            <a:ext cx="40284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D8D8D8"/>
                </a:solidFill>
                <a:latin typeface="Calibri"/>
                <a:ea typeface="Calibri"/>
                <a:cs typeface="Calibri"/>
                <a:sym typeface="Calibri"/>
              </a:rPr>
              <a:t>ATD Maryland – Developing Communities of Practice</a:t>
            </a:r>
            <a:endParaRPr sz="1400">
              <a:solidFill>
                <a:srgbClr val="D8D8D8"/>
              </a:solidFill>
              <a:latin typeface="Calibri"/>
              <a:ea typeface="Calibri"/>
              <a:cs typeface="Calibri"/>
              <a:sym typeface="Calibri"/>
            </a:endParaRPr>
          </a:p>
        </p:txBody>
      </p:sp>
      <p:sp>
        <p:nvSpPr>
          <p:cNvPr id="242" name="Google Shape;242;p13"/>
          <p:cNvSpPr txBox="1"/>
          <p:nvPr/>
        </p:nvSpPr>
        <p:spPr>
          <a:xfrm>
            <a:off x="1828800" y="790913"/>
            <a:ext cx="10515600" cy="483443"/>
          </a:xfrm>
          <a:prstGeom prst="rect">
            <a:avLst/>
          </a:prstGeom>
          <a:noFill/>
          <a:ln>
            <a:noFill/>
          </a:ln>
        </p:spPr>
        <p:txBody>
          <a:bodyPr anchorCtr="0" anchor="ctr" bIns="45700" lIns="91425" spcFirstLastPara="1" rIns="365750" wrap="square" tIns="45700">
            <a:normAutofit/>
          </a:bodyPr>
          <a:lstStyle/>
          <a:p>
            <a:pPr indent="0" lvl="0" marL="0" marR="0" rtl="0" algn="r">
              <a:lnSpc>
                <a:spcPct val="90000"/>
              </a:lnSpc>
              <a:spcBef>
                <a:spcPts val="0"/>
              </a:spcBef>
              <a:spcAft>
                <a:spcPts val="0"/>
              </a:spcAft>
              <a:buClr>
                <a:schemeClr val="dk1"/>
              </a:buClr>
              <a:buSzPts val="2800"/>
              <a:buFont typeface="Arial"/>
              <a:buNone/>
            </a:pPr>
            <a:r>
              <a:rPr b="1" i="0" lang="en-US" sz="2800">
                <a:solidFill>
                  <a:schemeClr val="dk1"/>
                </a:solidFill>
                <a:latin typeface="Arial"/>
                <a:ea typeface="Arial"/>
                <a:cs typeface="Arial"/>
                <a:sym typeface="Arial"/>
              </a:rPr>
              <a:t>Determine Your Operating Cadence</a:t>
            </a:r>
            <a:endParaRPr/>
          </a:p>
        </p:txBody>
      </p:sp>
      <p:sp>
        <p:nvSpPr>
          <p:cNvPr id="243" name="Google Shape;243;p13"/>
          <p:cNvSpPr/>
          <p:nvPr/>
        </p:nvSpPr>
        <p:spPr>
          <a:xfrm>
            <a:off x="7439047" y="2893423"/>
            <a:ext cx="4621148"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rgbClr val="444444"/>
                </a:solidFill>
                <a:latin typeface="Arial"/>
                <a:ea typeface="Arial"/>
                <a:cs typeface="Arial"/>
                <a:sym typeface="Arial"/>
              </a:rPr>
              <a:t>When creating your charter, consider the Membership Experience Journey as you think through your communication strategy, risk assessments, and general operational logistics.</a:t>
            </a:r>
            <a:endParaRPr/>
          </a:p>
        </p:txBody>
      </p:sp>
      <p:sp>
        <p:nvSpPr>
          <p:cNvPr id="244" name="Google Shape;244;p13"/>
          <p:cNvSpPr/>
          <p:nvPr/>
        </p:nvSpPr>
        <p:spPr>
          <a:xfrm>
            <a:off x="2104571" y="1756228"/>
            <a:ext cx="4760686" cy="3474720"/>
          </a:xfrm>
          <a:prstGeom prst="roundRect">
            <a:avLst>
              <a:gd fmla="val 18852" name="adj"/>
            </a:avLst>
          </a:prstGeom>
          <a:blipFill rotWithShape="1">
            <a:blip r:embed="rId3">
              <a:alphaModFix/>
            </a:blip>
            <a:stretch>
              <a:fillRect b="0" l="0" r="0" t="0"/>
            </a:stretch>
          </a:blip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3"/>
          <p:cNvSpPr/>
          <p:nvPr/>
        </p:nvSpPr>
        <p:spPr>
          <a:xfrm>
            <a:off x="3625897" y="5405043"/>
            <a:ext cx="171803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D8D8D8"/>
                </a:solidFill>
                <a:latin typeface="Calibri"/>
                <a:ea typeface="Calibri"/>
                <a:cs typeface="Calibri"/>
                <a:sym typeface="Calibri"/>
              </a:rPr>
              <a:t>Source: ATD National</a:t>
            </a:r>
            <a:endParaRPr sz="1400">
              <a:solidFill>
                <a:srgbClr val="D8D8D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4"/>
          <p:cNvSpPr/>
          <p:nvPr/>
        </p:nvSpPr>
        <p:spPr>
          <a:xfrm>
            <a:off x="8031720" y="6550223"/>
            <a:ext cx="40284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D8D8D8"/>
                </a:solidFill>
                <a:latin typeface="Calibri"/>
                <a:ea typeface="Calibri"/>
                <a:cs typeface="Calibri"/>
                <a:sym typeface="Calibri"/>
              </a:rPr>
              <a:t>ATD Maryland – Developing Communities of Practice</a:t>
            </a:r>
            <a:endParaRPr sz="1400">
              <a:solidFill>
                <a:srgbClr val="D8D8D8"/>
              </a:solidFill>
              <a:latin typeface="Calibri"/>
              <a:ea typeface="Calibri"/>
              <a:cs typeface="Calibri"/>
              <a:sym typeface="Calibri"/>
            </a:endParaRPr>
          </a:p>
        </p:txBody>
      </p:sp>
      <p:sp>
        <p:nvSpPr>
          <p:cNvPr id="251" name="Google Shape;251;p14"/>
          <p:cNvSpPr txBox="1"/>
          <p:nvPr/>
        </p:nvSpPr>
        <p:spPr>
          <a:xfrm>
            <a:off x="1828800" y="790913"/>
            <a:ext cx="10515600" cy="483443"/>
          </a:xfrm>
          <a:prstGeom prst="rect">
            <a:avLst/>
          </a:prstGeom>
          <a:noFill/>
          <a:ln>
            <a:noFill/>
          </a:ln>
        </p:spPr>
        <p:txBody>
          <a:bodyPr anchorCtr="0" anchor="ctr" bIns="45700" lIns="91425" spcFirstLastPara="1" rIns="365750" wrap="square" tIns="45700">
            <a:normAutofit/>
          </a:bodyPr>
          <a:lstStyle/>
          <a:p>
            <a:pPr indent="0" lvl="0" marL="0" marR="0" rtl="0" algn="r">
              <a:lnSpc>
                <a:spcPct val="90000"/>
              </a:lnSpc>
              <a:spcBef>
                <a:spcPts val="0"/>
              </a:spcBef>
              <a:spcAft>
                <a:spcPts val="0"/>
              </a:spcAft>
              <a:buClr>
                <a:schemeClr val="dk1"/>
              </a:buClr>
              <a:buSzPts val="2800"/>
              <a:buFont typeface="Arial"/>
              <a:buNone/>
            </a:pPr>
            <a:r>
              <a:rPr b="1" i="0" lang="en-US" sz="2800">
                <a:solidFill>
                  <a:schemeClr val="dk1"/>
                </a:solidFill>
                <a:latin typeface="Arial"/>
                <a:ea typeface="Arial"/>
                <a:cs typeface="Arial"/>
                <a:sym typeface="Arial"/>
              </a:rPr>
              <a:t>Breakout Activity</a:t>
            </a:r>
            <a:endParaRPr/>
          </a:p>
        </p:txBody>
      </p:sp>
      <p:sp>
        <p:nvSpPr>
          <p:cNvPr id="252" name="Google Shape;252;p14"/>
          <p:cNvSpPr/>
          <p:nvPr/>
        </p:nvSpPr>
        <p:spPr>
          <a:xfrm>
            <a:off x="2442380" y="3048084"/>
            <a:ext cx="4621148" cy="15029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800">
                <a:solidFill>
                  <a:srgbClr val="444444"/>
                </a:solidFill>
                <a:latin typeface="Arial"/>
                <a:ea typeface="Arial"/>
                <a:cs typeface="Arial"/>
                <a:sym typeface="Arial"/>
              </a:rPr>
              <a:t>Instructions</a:t>
            </a:r>
            <a:endParaRPr/>
          </a:p>
          <a:p>
            <a:pPr indent="0" lvl="0" marL="0" marR="0" rtl="0" algn="l">
              <a:lnSpc>
                <a:spcPct val="100000"/>
              </a:lnSpc>
              <a:spcBef>
                <a:spcPts val="200"/>
              </a:spcBef>
              <a:spcAft>
                <a:spcPts val="0"/>
              </a:spcAft>
              <a:buNone/>
            </a:pPr>
            <a:r>
              <a:rPr lang="en-US" sz="1800">
                <a:solidFill>
                  <a:srgbClr val="444444"/>
                </a:solidFill>
                <a:latin typeface="Arial"/>
                <a:ea typeface="Arial"/>
                <a:cs typeface="Arial"/>
                <a:sym typeface="Arial"/>
              </a:rPr>
              <a:t>Using the Community of Practice Charter Form, discuss with your group the steps you can take to form your community of practice, and complete your charter form.</a:t>
            </a:r>
            <a:endParaRPr/>
          </a:p>
        </p:txBody>
      </p:sp>
      <p:pic>
        <p:nvPicPr>
          <p:cNvPr id="253" name="Google Shape;253;p14"/>
          <p:cNvPicPr preferRelativeResize="0"/>
          <p:nvPr/>
        </p:nvPicPr>
        <p:blipFill rotWithShape="1">
          <a:blip r:embed="rId3">
            <a:alphaModFix/>
          </a:blip>
          <a:srcRect b="0" l="0" r="0" t="0"/>
          <a:stretch/>
        </p:blipFill>
        <p:spPr>
          <a:xfrm>
            <a:off x="7700305" y="1715749"/>
            <a:ext cx="3364362" cy="435133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254" name="Google Shape;254;p14"/>
          <p:cNvSpPr/>
          <p:nvPr/>
        </p:nvSpPr>
        <p:spPr>
          <a:xfrm>
            <a:off x="2442380" y="2431223"/>
            <a:ext cx="185057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800">
                <a:solidFill>
                  <a:srgbClr val="444444"/>
                </a:solidFill>
                <a:latin typeface="Arial"/>
                <a:ea typeface="Arial"/>
                <a:cs typeface="Arial"/>
                <a:sym typeface="Arial"/>
              </a:rPr>
              <a:t>Time: 20 Minutes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5"/>
          <p:cNvSpPr/>
          <p:nvPr/>
        </p:nvSpPr>
        <p:spPr>
          <a:xfrm>
            <a:off x="8031720" y="6550223"/>
            <a:ext cx="40284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D8D8D8"/>
                </a:solidFill>
                <a:latin typeface="Calibri"/>
                <a:ea typeface="Calibri"/>
                <a:cs typeface="Calibri"/>
                <a:sym typeface="Calibri"/>
              </a:rPr>
              <a:t>ATD Maryland – Developing Communities of Practice</a:t>
            </a:r>
            <a:endParaRPr sz="1400">
              <a:solidFill>
                <a:srgbClr val="D8D8D8"/>
              </a:solidFill>
              <a:latin typeface="Calibri"/>
              <a:ea typeface="Calibri"/>
              <a:cs typeface="Calibri"/>
              <a:sym typeface="Calibri"/>
            </a:endParaRPr>
          </a:p>
        </p:txBody>
      </p:sp>
      <p:sp>
        <p:nvSpPr>
          <p:cNvPr id="261" name="Google Shape;261;p15"/>
          <p:cNvSpPr txBox="1"/>
          <p:nvPr/>
        </p:nvSpPr>
        <p:spPr>
          <a:xfrm>
            <a:off x="1828800" y="790913"/>
            <a:ext cx="10515600" cy="483443"/>
          </a:xfrm>
          <a:prstGeom prst="rect">
            <a:avLst/>
          </a:prstGeom>
          <a:noFill/>
          <a:ln>
            <a:noFill/>
          </a:ln>
        </p:spPr>
        <p:txBody>
          <a:bodyPr anchorCtr="0" anchor="ctr" bIns="45700" lIns="91425" spcFirstLastPara="1" rIns="365750" wrap="square" tIns="45700">
            <a:normAutofit/>
          </a:bodyPr>
          <a:lstStyle/>
          <a:p>
            <a:pPr indent="0" lvl="0" marL="0" marR="0" rtl="0" algn="r">
              <a:lnSpc>
                <a:spcPct val="90000"/>
              </a:lnSpc>
              <a:spcBef>
                <a:spcPts val="0"/>
              </a:spcBef>
              <a:spcAft>
                <a:spcPts val="0"/>
              </a:spcAft>
              <a:buClr>
                <a:schemeClr val="dk1"/>
              </a:buClr>
              <a:buSzPts val="2800"/>
              <a:buFont typeface="Arial"/>
              <a:buNone/>
            </a:pPr>
            <a:r>
              <a:rPr b="1" i="0" lang="en-US" sz="2800">
                <a:solidFill>
                  <a:schemeClr val="dk1"/>
                </a:solidFill>
                <a:latin typeface="Arial"/>
                <a:ea typeface="Arial"/>
                <a:cs typeface="Arial"/>
                <a:sym typeface="Arial"/>
              </a:rPr>
              <a:t>Activity Debrief</a:t>
            </a:r>
            <a:endParaRPr/>
          </a:p>
        </p:txBody>
      </p:sp>
      <p:sp>
        <p:nvSpPr>
          <p:cNvPr id="262" name="Google Shape;262;p15"/>
          <p:cNvSpPr/>
          <p:nvPr/>
        </p:nvSpPr>
        <p:spPr>
          <a:xfrm>
            <a:off x="7735383" y="2603137"/>
            <a:ext cx="462114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rgbClr val="444444"/>
                </a:solidFill>
                <a:latin typeface="Arial"/>
                <a:ea typeface="Arial"/>
                <a:cs typeface="Arial"/>
                <a:sym typeface="Arial"/>
              </a:rPr>
              <a:t>What insights did you discover?</a:t>
            </a:r>
            <a:endParaRPr/>
          </a:p>
        </p:txBody>
      </p:sp>
      <p:pic>
        <p:nvPicPr>
          <p:cNvPr descr="A group of people sitting around a table with laptops&#10;&#10;Description automatically generated with medium confidence" id="263" name="Google Shape;263;p15"/>
          <p:cNvPicPr preferRelativeResize="0"/>
          <p:nvPr/>
        </p:nvPicPr>
        <p:blipFill rotWithShape="1">
          <a:blip r:embed="rId3">
            <a:alphaModFix/>
          </a:blip>
          <a:srcRect b="0" l="0" r="0" t="0"/>
          <a:stretch/>
        </p:blipFill>
        <p:spPr>
          <a:xfrm>
            <a:off x="2062606" y="1797592"/>
            <a:ext cx="5009436" cy="3262815"/>
          </a:xfrm>
          <a:prstGeom prst="rect">
            <a:avLst/>
          </a:prstGeom>
          <a:noFill/>
          <a:ln>
            <a:noFill/>
          </a:ln>
          <a:effectLst>
            <a:outerShdw blurRad="292100" rotWithShape="0" algn="tl" dir="2700000" dist="139700">
              <a:srgbClr val="333333">
                <a:alpha val="64705"/>
              </a:srgbClr>
            </a:outerShdw>
          </a:effectLst>
        </p:spPr>
      </p:pic>
      <p:cxnSp>
        <p:nvCxnSpPr>
          <p:cNvPr id="264" name="Google Shape;264;p15"/>
          <p:cNvCxnSpPr/>
          <p:nvPr/>
        </p:nvCxnSpPr>
        <p:spPr>
          <a:xfrm>
            <a:off x="7872185" y="3048887"/>
            <a:ext cx="2612572" cy="0"/>
          </a:xfrm>
          <a:prstGeom prst="straightConnector1">
            <a:avLst/>
          </a:prstGeom>
          <a:noFill/>
          <a:ln cap="flat" cmpd="sng" w="25400">
            <a:solidFill>
              <a:srgbClr val="E05D32"/>
            </a:solidFill>
            <a:prstDash val="solid"/>
            <a:miter lim="800000"/>
            <a:headEnd len="sm" w="sm" type="none"/>
            <a:tailEnd len="sm" w="sm" type="none"/>
          </a:ln>
        </p:spPr>
      </p:cxnSp>
      <p:sp>
        <p:nvSpPr>
          <p:cNvPr id="265" name="Google Shape;265;p15"/>
          <p:cNvSpPr/>
          <p:nvPr/>
        </p:nvSpPr>
        <p:spPr>
          <a:xfrm>
            <a:off x="7723252" y="3125306"/>
            <a:ext cx="462114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rgbClr val="444444"/>
                </a:solidFill>
                <a:latin typeface="Arial"/>
                <a:ea typeface="Arial"/>
                <a:cs typeface="Arial"/>
                <a:sym typeface="Arial"/>
              </a:rPr>
              <a:t>What roadblocks would you need to consider?</a:t>
            </a:r>
            <a:endParaRPr/>
          </a:p>
        </p:txBody>
      </p:sp>
      <p:cxnSp>
        <p:nvCxnSpPr>
          <p:cNvPr id="266" name="Google Shape;266;p15"/>
          <p:cNvCxnSpPr/>
          <p:nvPr/>
        </p:nvCxnSpPr>
        <p:spPr>
          <a:xfrm>
            <a:off x="7872185" y="3571056"/>
            <a:ext cx="2612572" cy="0"/>
          </a:xfrm>
          <a:prstGeom prst="straightConnector1">
            <a:avLst/>
          </a:prstGeom>
          <a:noFill/>
          <a:ln cap="flat" cmpd="sng" w="25400">
            <a:solidFill>
              <a:srgbClr val="E05D32"/>
            </a:solidFill>
            <a:prstDash val="solid"/>
            <a:miter lim="800000"/>
            <a:headEnd len="sm" w="sm" type="none"/>
            <a:tailEnd len="sm" w="sm" type="none"/>
          </a:ln>
        </p:spPr>
      </p:cxnSp>
      <p:sp>
        <p:nvSpPr>
          <p:cNvPr id="267" name="Google Shape;267;p15"/>
          <p:cNvSpPr/>
          <p:nvPr/>
        </p:nvSpPr>
        <p:spPr>
          <a:xfrm>
            <a:off x="7723252" y="3647474"/>
            <a:ext cx="3678756"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rgbClr val="444444"/>
                </a:solidFill>
                <a:latin typeface="Arial"/>
                <a:ea typeface="Arial"/>
                <a:cs typeface="Arial"/>
                <a:sym typeface="Arial"/>
              </a:rPr>
              <a:t>What else have you learned at ALC that you might incorporate into your strategy?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descr="Icon&#10;&#10;Description automatically generated" id="272" name="Google Shape;272;p16"/>
          <p:cNvPicPr preferRelativeResize="0"/>
          <p:nvPr/>
        </p:nvPicPr>
        <p:blipFill rotWithShape="1">
          <a:blip r:embed="rId3">
            <a:alphaModFix/>
          </a:blip>
          <a:srcRect b="0" l="0" r="0" t="0"/>
          <a:stretch/>
        </p:blipFill>
        <p:spPr>
          <a:xfrm>
            <a:off x="2667000" y="0"/>
            <a:ext cx="6858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E847"/>
        </a:solidFill>
      </p:bgPr>
    </p:bg>
    <p:spTree>
      <p:nvGrpSpPr>
        <p:cNvPr id="276" name="Shape 276"/>
        <p:cNvGrpSpPr/>
        <p:nvPr/>
      </p:nvGrpSpPr>
      <p:grpSpPr>
        <a:xfrm>
          <a:off x="0" y="0"/>
          <a:ext cx="0" cy="0"/>
          <a:chOff x="0" y="0"/>
          <a:chExt cx="0" cy="0"/>
        </a:xfrm>
      </p:grpSpPr>
      <p:sp>
        <p:nvSpPr>
          <p:cNvPr id="277" name="Google Shape;277;p17"/>
          <p:cNvSpPr txBox="1"/>
          <p:nvPr/>
        </p:nvSpPr>
        <p:spPr>
          <a:xfrm>
            <a:off x="4790669" y="2484155"/>
            <a:ext cx="5972577"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Your feedback helps ATD continue to provide top-notch educational programs that help you stay on top of a changing profession.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US" sz="1800">
                <a:solidFill>
                  <a:schemeClr val="lt1"/>
                </a:solidFill>
                <a:latin typeface="Arial"/>
                <a:ea typeface="Arial"/>
                <a:cs typeface="Arial"/>
                <a:sym typeface="Arial"/>
              </a:rPr>
              <a:t>Evaluations forms for this session are available via the </a:t>
            </a:r>
            <a:r>
              <a:rPr b="1" lang="en-US" sz="1800">
                <a:solidFill>
                  <a:schemeClr val="lt1"/>
                </a:solidFill>
                <a:latin typeface="Arial"/>
                <a:ea typeface="Arial"/>
                <a:cs typeface="Arial"/>
                <a:sym typeface="Arial"/>
              </a:rPr>
              <a:t>mobile app </a:t>
            </a:r>
            <a:r>
              <a:rPr lang="en-US" sz="1800">
                <a:solidFill>
                  <a:schemeClr val="lt1"/>
                </a:solidFill>
                <a:latin typeface="Arial"/>
                <a:ea typeface="Arial"/>
                <a:cs typeface="Arial"/>
                <a:sym typeface="Arial"/>
              </a:rPr>
              <a:t>and at the following link: </a:t>
            </a:r>
            <a:r>
              <a:rPr b="1" lang="en-US" sz="1800" u="sng">
                <a:solidFill>
                  <a:schemeClr val="lt1"/>
                </a:solidFill>
                <a:latin typeface="Arial"/>
                <a:ea typeface="Arial"/>
                <a:cs typeface="Arial"/>
                <a:sym typeface="Arial"/>
                <a:hlinkClick r:id="rId3">
                  <a:extLst>
                    <a:ext uri="{A12FA001-AC4F-418D-AE19-62706E023703}">
                      <ahyp:hlinkClr val="tx"/>
                    </a:ext>
                  </a:extLst>
                </a:hlinkClick>
              </a:rPr>
              <a:t>atdconference.org/attendees.  </a:t>
            </a:r>
            <a:endParaRPr b="1" sz="1800">
              <a:solidFill>
                <a:schemeClr val="lt1"/>
              </a:solidFill>
              <a:latin typeface="Arial"/>
              <a:ea typeface="Arial"/>
              <a:cs typeface="Arial"/>
              <a:sym typeface="Arial"/>
            </a:endParaRPr>
          </a:p>
        </p:txBody>
      </p:sp>
      <p:sp>
        <p:nvSpPr>
          <p:cNvPr id="278" name="Google Shape;278;p17"/>
          <p:cNvSpPr/>
          <p:nvPr/>
        </p:nvSpPr>
        <p:spPr>
          <a:xfrm>
            <a:off x="1517429" y="1844239"/>
            <a:ext cx="2090221" cy="1279832"/>
          </a:xfrm>
          <a:prstGeom prst="wedgeRoundRectCallout">
            <a:avLst>
              <a:gd fmla="val 44124" name="adj1"/>
              <a:gd fmla="val 86316" name="adj2"/>
              <a:gd fmla="val 16667" name="adj3"/>
            </a:avLst>
          </a:prstGeom>
          <a:solidFill>
            <a:schemeClr val="l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US" sz="2000">
                <a:solidFill>
                  <a:srgbClr val="262626"/>
                </a:solidFill>
                <a:latin typeface="Arial"/>
                <a:ea typeface="Arial"/>
                <a:cs typeface="Arial"/>
                <a:sym typeface="Arial"/>
              </a:rPr>
              <a:t>FEEDBACK COUNTS</a:t>
            </a:r>
            <a:endParaRPr/>
          </a:p>
        </p:txBody>
      </p:sp>
      <p:cxnSp>
        <p:nvCxnSpPr>
          <p:cNvPr id="279" name="Google Shape;279;p17"/>
          <p:cNvCxnSpPr/>
          <p:nvPr/>
        </p:nvCxnSpPr>
        <p:spPr>
          <a:xfrm rot="10800000">
            <a:off x="4514850" y="2590800"/>
            <a:ext cx="0" cy="2201679"/>
          </a:xfrm>
          <a:prstGeom prst="straightConnector1">
            <a:avLst/>
          </a:prstGeom>
          <a:noFill/>
          <a:ln cap="flat" cmpd="sng" w="76200">
            <a:solidFill>
              <a:schemeClr val="lt1">
                <a:alpha val="78823"/>
              </a:schemeClr>
            </a:solidFill>
            <a:prstDash val="solid"/>
            <a:miter lim="800000"/>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2"/>
          <p:cNvSpPr txBox="1"/>
          <p:nvPr/>
        </p:nvSpPr>
        <p:spPr>
          <a:xfrm>
            <a:off x="5927244" y="3152001"/>
            <a:ext cx="4918071" cy="276999"/>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lt1"/>
              </a:buClr>
              <a:buSzPts val="1800"/>
              <a:buFont typeface="Arial"/>
              <a:buNone/>
            </a:pPr>
            <a:r>
              <a:rPr b="1" lang="en-US" sz="1800">
                <a:solidFill>
                  <a:schemeClr val="lt1"/>
                </a:solidFill>
                <a:latin typeface="Arial"/>
                <a:ea typeface="Arial"/>
                <a:cs typeface="Arial"/>
                <a:sym typeface="Arial"/>
              </a:rPr>
              <a:t>TRIPLE CLICK TO EDIT MASTER TITLE STYLE</a:t>
            </a:r>
            <a:endParaRPr/>
          </a:p>
        </p:txBody>
      </p:sp>
      <p:sp>
        <p:nvSpPr>
          <p:cNvPr id="119" name="Google Shape;119;p2"/>
          <p:cNvSpPr txBox="1"/>
          <p:nvPr/>
        </p:nvSpPr>
        <p:spPr>
          <a:xfrm>
            <a:off x="5927244" y="3725259"/>
            <a:ext cx="4918077" cy="1701276"/>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lt1"/>
              </a:buClr>
              <a:buSzPts val="1400"/>
              <a:buFont typeface="Arial"/>
              <a:buNone/>
            </a:pPr>
            <a:r>
              <a:rPr lang="en-US" sz="1400">
                <a:solidFill>
                  <a:schemeClr val="lt1"/>
                </a:solidFill>
                <a:latin typeface="Arial"/>
                <a:ea typeface="Arial"/>
                <a:cs typeface="Arial"/>
                <a:sym typeface="Arial"/>
              </a:rPr>
              <a:t>Triple Click to edit Master subtitle style</a:t>
            </a:r>
            <a:endParaRPr/>
          </a:p>
        </p:txBody>
      </p:sp>
      <p:sp>
        <p:nvSpPr>
          <p:cNvPr id="120" name="Google Shape;120;p2"/>
          <p:cNvSpPr txBox="1"/>
          <p:nvPr/>
        </p:nvSpPr>
        <p:spPr>
          <a:xfrm>
            <a:off x="4707084" y="3128303"/>
            <a:ext cx="10668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chemeClr val="lt1"/>
                </a:solidFill>
                <a:latin typeface="Arial"/>
                <a:ea typeface="Arial"/>
                <a:cs typeface="Arial"/>
                <a:sym typeface="Arial"/>
              </a:rPr>
              <a:t>SPEAKER:</a:t>
            </a:r>
            <a:endParaRPr/>
          </a:p>
        </p:txBody>
      </p:sp>
      <p:sp>
        <p:nvSpPr>
          <p:cNvPr id="121" name="Google Shape;121;p2"/>
          <p:cNvSpPr txBox="1"/>
          <p:nvPr/>
        </p:nvSpPr>
        <p:spPr>
          <a:xfrm>
            <a:off x="4707084" y="3693382"/>
            <a:ext cx="106680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chemeClr val="lt1"/>
                </a:solidFill>
                <a:latin typeface="Arial"/>
                <a:ea typeface="Arial"/>
                <a:cs typeface="Arial"/>
                <a:sym typeface="Arial"/>
              </a:rPr>
              <a:t>CONTACT:</a:t>
            </a:r>
            <a:endParaRPr/>
          </a:p>
        </p:txBody>
      </p:sp>
      <p:cxnSp>
        <p:nvCxnSpPr>
          <p:cNvPr id="122" name="Google Shape;122;p2"/>
          <p:cNvCxnSpPr/>
          <p:nvPr/>
        </p:nvCxnSpPr>
        <p:spPr>
          <a:xfrm rot="10800000">
            <a:off x="4495800" y="2582379"/>
            <a:ext cx="0" cy="1965159"/>
          </a:xfrm>
          <a:prstGeom prst="straightConnector1">
            <a:avLst/>
          </a:prstGeom>
          <a:noFill/>
          <a:ln cap="flat" cmpd="sng" w="76200">
            <a:solidFill>
              <a:schemeClr val="lt1">
                <a:alpha val="78823"/>
              </a:schemeClr>
            </a:solidFill>
            <a:prstDash val="solid"/>
            <a:miter lim="800000"/>
            <a:headEnd len="sm" w="sm" type="none"/>
            <a:tailEnd len="sm" w="sm" type="none"/>
          </a:ln>
        </p:spPr>
      </p:cxnSp>
      <p:sp>
        <p:nvSpPr>
          <p:cNvPr id="123" name="Google Shape;123;p2"/>
          <p:cNvSpPr txBox="1"/>
          <p:nvPr>
            <p:ph idx="1" type="body"/>
          </p:nvPr>
        </p:nvSpPr>
        <p:spPr>
          <a:xfrm>
            <a:off x="4432421" y="2072744"/>
            <a:ext cx="6838330" cy="91316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222222"/>
              </a:buClr>
              <a:buSzPts val="2000"/>
              <a:buNone/>
            </a:pPr>
            <a:r>
              <a:rPr b="1" i="0" lang="en-US" sz="2000" u="none" strike="noStrike">
                <a:solidFill>
                  <a:srgbClr val="222222"/>
                </a:solidFill>
                <a:latin typeface="Calibri"/>
                <a:ea typeface="Calibri"/>
                <a:cs typeface="Calibri"/>
                <a:sym typeface="Calibri"/>
              </a:rPr>
              <a:t>Facilitator: Olacoy Lawyer </a:t>
            </a:r>
            <a:br>
              <a:rPr b="1" i="0" lang="en-US" sz="2000" u="none" strike="noStrike">
                <a:solidFill>
                  <a:srgbClr val="222222"/>
                </a:solidFill>
                <a:latin typeface="Calibri"/>
                <a:ea typeface="Calibri"/>
                <a:cs typeface="Calibri"/>
                <a:sym typeface="Calibri"/>
              </a:rPr>
            </a:br>
            <a:r>
              <a:rPr b="1" i="0" lang="en-US" sz="1800" u="none" strike="noStrike">
                <a:solidFill>
                  <a:srgbClr val="222222"/>
                </a:solidFill>
                <a:latin typeface="Calibri"/>
                <a:ea typeface="Calibri"/>
                <a:cs typeface="Calibri"/>
                <a:sym typeface="Calibri"/>
              </a:rPr>
              <a:t>ATD Maryland, Director of Communication and Past President</a:t>
            </a:r>
            <a:endParaRPr b="0" sz="1800">
              <a:latin typeface="Calibri"/>
              <a:ea typeface="Calibri"/>
              <a:cs typeface="Calibri"/>
              <a:sym typeface="Calibri"/>
            </a:endParaRPr>
          </a:p>
        </p:txBody>
      </p:sp>
      <p:pic>
        <p:nvPicPr>
          <p:cNvPr descr="A person smiling for the camera&#10;&#10;Description automatically generated with low confidence" id="124" name="Google Shape;124;p2"/>
          <p:cNvPicPr preferRelativeResize="0"/>
          <p:nvPr>
            <p:ph idx="2" type="pic"/>
          </p:nvPr>
        </p:nvPicPr>
        <p:blipFill rotWithShape="1">
          <a:blip r:embed="rId3">
            <a:alphaModFix/>
          </a:blip>
          <a:srcRect b="0" l="0" r="0" t="0"/>
          <a:stretch/>
        </p:blipFill>
        <p:spPr>
          <a:xfrm>
            <a:off x="2544724" y="1867095"/>
            <a:ext cx="1588938" cy="1588937"/>
          </a:xfrm>
          <a:prstGeom prst="ellipse">
            <a:avLst/>
          </a:prstGeom>
          <a:noFill/>
          <a:ln cap="flat" cmpd="sng" w="28575">
            <a:solidFill>
              <a:srgbClr val="D8D8D8"/>
            </a:solidFill>
            <a:prstDash val="solid"/>
            <a:round/>
            <a:headEnd len="sm" w="sm" type="none"/>
            <a:tailEnd len="sm" w="sm" type="none"/>
          </a:ln>
        </p:spPr>
      </p:pic>
      <p:sp>
        <p:nvSpPr>
          <p:cNvPr id="125" name="Google Shape;125;p2"/>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p>
            <a:pPr indent="0" lvl="0" marL="0" rtl="0" algn="r">
              <a:lnSpc>
                <a:spcPct val="90000"/>
              </a:lnSpc>
              <a:spcBef>
                <a:spcPts val="0"/>
              </a:spcBef>
              <a:spcAft>
                <a:spcPts val="0"/>
              </a:spcAft>
              <a:buClr>
                <a:schemeClr val="dk1"/>
              </a:buClr>
              <a:buSzPts val="2800"/>
              <a:buFont typeface="Arial"/>
              <a:buNone/>
            </a:pPr>
            <a:r>
              <a:rPr lang="en-US"/>
              <a:t>ATD Maryland Chapter Leaders</a:t>
            </a:r>
            <a:endParaRPr/>
          </a:p>
        </p:txBody>
      </p:sp>
      <p:pic>
        <p:nvPicPr>
          <p:cNvPr id="126" name="Google Shape;126;p2"/>
          <p:cNvPicPr preferRelativeResize="0"/>
          <p:nvPr/>
        </p:nvPicPr>
        <p:blipFill rotWithShape="1">
          <a:blip r:embed="rId4">
            <a:alphaModFix/>
          </a:blip>
          <a:srcRect b="0" l="0" r="0" t="0"/>
          <a:stretch/>
        </p:blipFill>
        <p:spPr>
          <a:xfrm>
            <a:off x="2544724" y="3970380"/>
            <a:ext cx="1591057" cy="1591056"/>
          </a:xfrm>
          <a:prstGeom prst="ellipse">
            <a:avLst/>
          </a:prstGeom>
          <a:noFill/>
          <a:ln cap="flat" cmpd="sng" w="28575">
            <a:solidFill>
              <a:srgbClr val="D8D8D8"/>
            </a:solidFill>
            <a:prstDash val="solid"/>
            <a:round/>
            <a:headEnd len="sm" w="sm" type="none"/>
            <a:tailEnd len="sm" w="sm" type="none"/>
          </a:ln>
        </p:spPr>
      </p:pic>
      <p:sp>
        <p:nvSpPr>
          <p:cNvPr id="127" name="Google Shape;127;p2"/>
          <p:cNvSpPr/>
          <p:nvPr/>
        </p:nvSpPr>
        <p:spPr>
          <a:xfrm>
            <a:off x="4432421" y="4446327"/>
            <a:ext cx="6096000"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222222"/>
                </a:solidFill>
                <a:latin typeface="Calibri"/>
                <a:ea typeface="Calibri"/>
                <a:cs typeface="Calibri"/>
                <a:sym typeface="Calibri"/>
              </a:rPr>
              <a:t>Co-facilitator: Philippe Bernadel</a:t>
            </a:r>
            <a:br>
              <a:rPr b="1" lang="en-US" sz="1800">
                <a:solidFill>
                  <a:srgbClr val="222222"/>
                </a:solidFill>
                <a:latin typeface="Calibri"/>
                <a:ea typeface="Calibri"/>
                <a:cs typeface="Calibri"/>
                <a:sym typeface="Calibri"/>
              </a:rPr>
            </a:br>
            <a:r>
              <a:rPr b="1" lang="en-US" sz="1800">
                <a:solidFill>
                  <a:srgbClr val="222222"/>
                </a:solidFill>
                <a:latin typeface="Calibri"/>
                <a:ea typeface="Calibri"/>
                <a:cs typeface="Calibri"/>
                <a:sym typeface="Calibri"/>
              </a:rPr>
              <a:t>ATD Maryland, Director of Membership</a:t>
            </a:r>
            <a:endParaRPr b="1" sz="16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Effect filter="fade" transition="in">
                                      <p:cBhvr>
                                        <p:cTn dur="500"/>
                                        <p:tgtEl>
                                          <p:spTgt spid="119">
                                            <p:txEl>
                                              <p:pRg end="0" st="0"/>
                                            </p:txEl>
                                          </p:spTgt>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ppt_w</p:attrName>
                                        </p:attrNameLst>
                                      </p:cBhvr>
                                      <p:tavLst>
                                        <p:tav fmla="" tm="0">
                                          <p:val>
                                            <p:strVal val="0"/>
                                          </p:val>
                                        </p:tav>
                                        <p:tav fmla="" tm="100000">
                                          <p:val>
                                            <p:strVal val="#ppt_w"/>
                                          </p:val>
                                        </p:tav>
                                      </p:tavLst>
                                    </p:anim>
                                    <p:anim calcmode="lin" valueType="num">
                                      <p:cBhvr additive="base">
                                        <p:cTn dur="500"/>
                                        <p:tgtEl>
                                          <p:spTgt spid="1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500"/>
                                        <p:tgtEl>
                                          <p:spTgt spid="127"/>
                                        </p:tgtEl>
                                        <p:attrNameLst>
                                          <p:attrName>ppt_w</p:attrName>
                                        </p:attrNameLst>
                                      </p:cBhvr>
                                      <p:tavLst>
                                        <p:tav fmla="" tm="0">
                                          <p:val>
                                            <p:strVal val="0"/>
                                          </p:val>
                                        </p:tav>
                                        <p:tav fmla="" tm="100000">
                                          <p:val>
                                            <p:strVal val="#ppt_w"/>
                                          </p:val>
                                        </p:tav>
                                      </p:tavLst>
                                    </p:anim>
                                    <p:anim calcmode="lin" valueType="num">
                                      <p:cBhvr additive="base">
                                        <p:cTn dur="500"/>
                                        <p:tgtEl>
                                          <p:spTgt spid="1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3"/>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p>
            <a:pPr indent="0" lvl="0" marL="0" rtl="0" algn="r">
              <a:lnSpc>
                <a:spcPct val="90000"/>
              </a:lnSpc>
              <a:spcBef>
                <a:spcPts val="0"/>
              </a:spcBef>
              <a:spcAft>
                <a:spcPts val="0"/>
              </a:spcAft>
              <a:buClr>
                <a:schemeClr val="dk1"/>
              </a:buClr>
              <a:buSzPts val="2800"/>
              <a:buFont typeface="Arial"/>
              <a:buNone/>
            </a:pPr>
            <a:r>
              <a:rPr lang="en-US"/>
              <a:t>Our Chapter Success Story</a:t>
            </a:r>
            <a:endParaRPr/>
          </a:p>
        </p:txBody>
      </p:sp>
      <p:sp>
        <p:nvSpPr>
          <p:cNvPr id="134" name="Google Shape;134;p3"/>
          <p:cNvSpPr/>
          <p:nvPr/>
        </p:nvSpPr>
        <p:spPr>
          <a:xfrm>
            <a:off x="622300" y="1789809"/>
            <a:ext cx="10998200" cy="4692446"/>
          </a:xfrm>
          <a:prstGeom prst="rect">
            <a:avLst/>
          </a:prstGeom>
          <a:noFill/>
          <a:ln cap="flat" cmpd="sng" w="28575">
            <a:solidFill>
              <a:srgbClr val="E05D32">
                <a:alpha val="39607"/>
              </a:srgbClr>
            </a:solidFill>
            <a:prstDash val="solid"/>
            <a:miter lim="800000"/>
            <a:headEnd len="sm" w="sm" type="none"/>
            <a:tailEnd len="sm" w="sm" type="none"/>
          </a:ln>
        </p:spPr>
        <p:txBody>
          <a:bodyPr anchorCtr="0" anchor="t" bIns="45700" lIns="182875" spcFirstLastPara="1" rIns="182875" wrap="square" tIns="45700">
            <a:noAutofit/>
          </a:bodyPr>
          <a:lstStyle/>
          <a:p>
            <a:pPr indent="-207454" lvl="0" marL="342900" marR="0" rtl="0" algn="l">
              <a:spcBef>
                <a:spcPts val="0"/>
              </a:spcBef>
              <a:spcAft>
                <a:spcPts val="0"/>
              </a:spcAft>
              <a:buClr>
                <a:schemeClr val="accent1"/>
              </a:buClr>
              <a:buSzPts val="2133"/>
              <a:buFont typeface="Arial"/>
              <a:buNone/>
            </a:pPr>
            <a:r>
              <a:t/>
            </a:r>
            <a:endParaRPr sz="2133">
              <a:solidFill>
                <a:srgbClr val="000000"/>
              </a:solidFill>
              <a:latin typeface="Arial"/>
              <a:ea typeface="Arial"/>
              <a:cs typeface="Arial"/>
              <a:sym typeface="Arial"/>
            </a:endParaRPr>
          </a:p>
        </p:txBody>
      </p:sp>
      <p:sp>
        <p:nvSpPr>
          <p:cNvPr id="135" name="Google Shape;135;p3"/>
          <p:cNvSpPr/>
          <p:nvPr/>
        </p:nvSpPr>
        <p:spPr>
          <a:xfrm>
            <a:off x="942046" y="1546480"/>
            <a:ext cx="3397742" cy="424524"/>
          </a:xfrm>
          <a:prstGeom prst="rect">
            <a:avLst/>
          </a:prstGeom>
          <a:solidFill>
            <a:srgbClr val="E05D32"/>
          </a:solidFill>
          <a:ln cap="flat" cmpd="sng" w="76200">
            <a:solidFill>
              <a:srgbClr val="E05D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RESULTS THAT MATTER</a:t>
            </a:r>
            <a:endParaRPr/>
          </a:p>
        </p:txBody>
      </p:sp>
      <p:sp>
        <p:nvSpPr>
          <p:cNvPr id="136" name="Google Shape;136;p3"/>
          <p:cNvSpPr txBox="1"/>
          <p:nvPr/>
        </p:nvSpPr>
        <p:spPr>
          <a:xfrm>
            <a:off x="942046" y="2214333"/>
            <a:ext cx="9045090" cy="411026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Member Benefit ATD Maryland Chapter </a:t>
            </a:r>
            <a:endParaRPr/>
          </a:p>
          <a:p>
            <a:pPr indent="0" lvl="0" marL="0" marR="0" rtl="0" algn="l">
              <a:lnSpc>
                <a:spcPct val="90000"/>
              </a:lnSpc>
              <a:spcBef>
                <a:spcPts val="140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Gained New Power Members by Leveraging Our Wild Apricot Data</a:t>
            </a:r>
            <a:endParaRPr/>
          </a:p>
          <a:p>
            <a:pPr indent="0" lvl="0" marL="0" marR="0" rtl="0" algn="l">
              <a:lnSpc>
                <a:spcPct val="90000"/>
              </a:lnSpc>
              <a:spcBef>
                <a:spcPts val="140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Increased Cross Chapter Involvement </a:t>
            </a:r>
            <a:endParaRPr/>
          </a:p>
          <a:p>
            <a:pPr indent="0" lvl="0" marL="0" marR="0" rtl="0" algn="l">
              <a:lnSpc>
                <a:spcPct val="90000"/>
              </a:lnSpc>
              <a:spcBef>
                <a:spcPts val="140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Selected Two (2) New Chapter Champions </a:t>
            </a:r>
            <a:endParaRPr/>
          </a:p>
          <a:p>
            <a:pPr indent="0" lvl="0" marL="0" marR="0" rtl="0" algn="l">
              <a:lnSpc>
                <a:spcPct val="90000"/>
              </a:lnSpc>
              <a:spcBef>
                <a:spcPts val="140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Increased CPTD Achievement</a:t>
            </a:r>
            <a:endParaRPr/>
          </a:p>
          <a:p>
            <a:pPr indent="0" lvl="0" marL="0" marR="0" rtl="0" algn="l">
              <a:lnSpc>
                <a:spcPct val="90000"/>
              </a:lnSpc>
              <a:spcBef>
                <a:spcPts val="140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Selected Two (2) New Chapter Leaders </a:t>
            </a:r>
            <a:endParaRPr/>
          </a:p>
          <a:p>
            <a:pPr indent="0" lvl="0" marL="0" marR="0" rtl="0" algn="l">
              <a:lnSpc>
                <a:spcPct val="90000"/>
              </a:lnSpc>
              <a:spcBef>
                <a:spcPts val="140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Increased LinkedIn Engagement </a:t>
            </a:r>
            <a:endParaRPr/>
          </a:p>
          <a:p>
            <a:pPr indent="0" lvl="0" marL="0" marR="0" rtl="0" algn="l">
              <a:lnSpc>
                <a:spcPct val="90000"/>
              </a:lnSpc>
              <a:spcBef>
                <a:spcPts val="140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Cultivated New Relationships and Fostered Sense of Belonging </a:t>
            </a:r>
            <a:endParaRPr/>
          </a:p>
          <a:p>
            <a:pPr indent="0" lvl="0" marL="0" marR="0" rtl="0" algn="l">
              <a:lnSpc>
                <a:spcPct val="90000"/>
              </a:lnSpc>
              <a:spcBef>
                <a:spcPts val="140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Provided Support to Overcome Challenges at Work and Certification Completion</a:t>
            </a:r>
            <a:endParaRPr/>
          </a:p>
        </p:txBody>
      </p:sp>
      <p:pic>
        <p:nvPicPr>
          <p:cNvPr descr="A picture containing text, vector graphics&#10;&#10;Description automatically generated" id="137" name="Google Shape;137;p3"/>
          <p:cNvPicPr preferRelativeResize="0"/>
          <p:nvPr/>
        </p:nvPicPr>
        <p:blipFill rotWithShape="1">
          <a:blip r:embed="rId3">
            <a:alphaModFix/>
          </a:blip>
          <a:srcRect b="0" l="0" r="0" t="0"/>
          <a:stretch/>
        </p:blipFill>
        <p:spPr>
          <a:xfrm>
            <a:off x="6437858" y="3104959"/>
            <a:ext cx="5131842" cy="2062145"/>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txBox="1"/>
          <p:nvPr>
            <p:ph idx="1" type="body"/>
          </p:nvPr>
        </p:nvSpPr>
        <p:spPr>
          <a:xfrm>
            <a:off x="4750742" y="1771601"/>
            <a:ext cx="7589887" cy="444025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300"/>
              <a:buFont typeface="Noto Sans Symbols"/>
              <a:buNone/>
            </a:pPr>
            <a:r>
              <a:rPr b="0" lang="en-US" sz="2300"/>
              <a:t>Understand How to Create a Community of Practice (CoP) </a:t>
            </a:r>
            <a:br>
              <a:rPr b="0" lang="en-US" sz="2300"/>
            </a:br>
            <a:r>
              <a:rPr b="0" lang="en-US" sz="2300"/>
              <a:t>to Support Your Chapter’s Mission by Sharing Best Practices</a:t>
            </a:r>
            <a:endParaRPr/>
          </a:p>
          <a:p>
            <a:pPr indent="0" lvl="0" marL="0" rtl="0" algn="l">
              <a:lnSpc>
                <a:spcPct val="90000"/>
              </a:lnSpc>
              <a:spcBef>
                <a:spcPts val="1000"/>
              </a:spcBef>
              <a:spcAft>
                <a:spcPts val="0"/>
              </a:spcAft>
              <a:buClr>
                <a:schemeClr val="dk1"/>
              </a:buClr>
              <a:buSzPts val="2300"/>
              <a:buFont typeface="Noto Sans Symbols"/>
              <a:buNone/>
            </a:pPr>
            <a:r>
              <a:t/>
            </a:r>
            <a:endParaRPr b="0" sz="2300"/>
          </a:p>
          <a:p>
            <a:pPr indent="0" lvl="0" marL="0" rtl="0" algn="l">
              <a:lnSpc>
                <a:spcPct val="90000"/>
              </a:lnSpc>
              <a:spcBef>
                <a:spcPts val="1000"/>
              </a:spcBef>
              <a:spcAft>
                <a:spcPts val="0"/>
              </a:spcAft>
              <a:buClr>
                <a:schemeClr val="dk1"/>
              </a:buClr>
              <a:buSzPts val="2300"/>
              <a:buFont typeface="Noto Sans Symbols"/>
              <a:buNone/>
            </a:pPr>
            <a:r>
              <a:rPr b="0" lang="en-US" sz="2300"/>
              <a:t>Establish Ways to Identify High Potential Members for </a:t>
            </a:r>
            <a:br>
              <a:rPr b="0" lang="en-US" sz="2300"/>
            </a:br>
            <a:r>
              <a:rPr b="0" lang="en-US" sz="2300"/>
              <a:t>Future Chapter Leader Involvement</a:t>
            </a:r>
            <a:endParaRPr/>
          </a:p>
          <a:p>
            <a:pPr indent="0" lvl="0" marL="0" rtl="0" algn="l">
              <a:lnSpc>
                <a:spcPct val="90000"/>
              </a:lnSpc>
              <a:spcBef>
                <a:spcPts val="1000"/>
              </a:spcBef>
              <a:spcAft>
                <a:spcPts val="0"/>
              </a:spcAft>
              <a:buClr>
                <a:schemeClr val="dk1"/>
              </a:buClr>
              <a:buSzPts val="2300"/>
              <a:buFont typeface="Noto Sans Symbols"/>
              <a:buNone/>
            </a:pPr>
            <a:r>
              <a:t/>
            </a:r>
            <a:endParaRPr b="0" sz="2300"/>
          </a:p>
          <a:p>
            <a:pPr indent="0" lvl="0" marL="0" rtl="0" algn="l">
              <a:lnSpc>
                <a:spcPct val="90000"/>
              </a:lnSpc>
              <a:spcBef>
                <a:spcPts val="1000"/>
              </a:spcBef>
              <a:spcAft>
                <a:spcPts val="0"/>
              </a:spcAft>
              <a:buClr>
                <a:schemeClr val="dk1"/>
              </a:buClr>
              <a:buSzPts val="2300"/>
              <a:buFont typeface="Noto Sans Symbols"/>
              <a:buNone/>
            </a:pPr>
            <a:r>
              <a:rPr b="0" lang="en-US" sz="2300"/>
              <a:t>Create a Charter for a Community of Practice </a:t>
            </a:r>
            <a:endParaRPr/>
          </a:p>
        </p:txBody>
      </p:sp>
      <p:sp>
        <p:nvSpPr>
          <p:cNvPr id="143" name="Google Shape;143;p4"/>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p>
            <a:pPr indent="0" lvl="0" marL="0" rtl="0" algn="r">
              <a:lnSpc>
                <a:spcPct val="90000"/>
              </a:lnSpc>
              <a:spcBef>
                <a:spcPts val="0"/>
              </a:spcBef>
              <a:spcAft>
                <a:spcPts val="0"/>
              </a:spcAft>
              <a:buClr>
                <a:schemeClr val="dk1"/>
              </a:buClr>
              <a:buSzPts val="2800"/>
              <a:buFont typeface="Arial"/>
              <a:buNone/>
            </a:pPr>
            <a:r>
              <a:rPr lang="en-US"/>
              <a:t>Today’s Objectives</a:t>
            </a:r>
            <a:endParaRPr/>
          </a:p>
        </p:txBody>
      </p:sp>
      <p:sp>
        <p:nvSpPr>
          <p:cNvPr id="144" name="Google Shape;144;p4"/>
          <p:cNvSpPr/>
          <p:nvPr/>
        </p:nvSpPr>
        <p:spPr>
          <a:xfrm rot="8778129">
            <a:off x="833711" y="2119702"/>
            <a:ext cx="3429000" cy="3429000"/>
          </a:xfrm>
          <a:prstGeom prst="ellipse">
            <a:avLst/>
          </a:prstGeom>
          <a:solidFill>
            <a:schemeClr val="lt1"/>
          </a:solidFill>
          <a:ln cap="flat" cmpd="sng" w="133350">
            <a:solidFill>
              <a:srgbClr val="E05D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05C32"/>
              </a:solidFill>
              <a:latin typeface="Calibri"/>
              <a:ea typeface="Calibri"/>
              <a:cs typeface="Calibri"/>
              <a:sym typeface="Calibri"/>
            </a:endParaRPr>
          </a:p>
        </p:txBody>
      </p:sp>
      <p:cxnSp>
        <p:nvCxnSpPr>
          <p:cNvPr id="145" name="Google Shape;145;p4"/>
          <p:cNvCxnSpPr/>
          <p:nvPr/>
        </p:nvCxnSpPr>
        <p:spPr>
          <a:xfrm>
            <a:off x="4859976" y="3516637"/>
            <a:ext cx="5357333" cy="0"/>
          </a:xfrm>
          <a:prstGeom prst="straightConnector1">
            <a:avLst/>
          </a:prstGeom>
          <a:noFill/>
          <a:ln cap="flat" cmpd="sng" w="25400">
            <a:solidFill>
              <a:srgbClr val="E05D32"/>
            </a:solidFill>
            <a:prstDash val="solid"/>
            <a:miter lim="800000"/>
            <a:headEnd len="sm" w="sm" type="none"/>
            <a:tailEnd len="sm" w="sm" type="none"/>
          </a:ln>
        </p:spPr>
      </p:cxnSp>
      <p:cxnSp>
        <p:nvCxnSpPr>
          <p:cNvPr id="146" name="Google Shape;146;p4"/>
          <p:cNvCxnSpPr/>
          <p:nvPr/>
        </p:nvCxnSpPr>
        <p:spPr>
          <a:xfrm>
            <a:off x="4859976" y="4727856"/>
            <a:ext cx="5357333" cy="0"/>
          </a:xfrm>
          <a:prstGeom prst="straightConnector1">
            <a:avLst/>
          </a:prstGeom>
          <a:noFill/>
          <a:ln cap="flat" cmpd="sng" w="25400">
            <a:solidFill>
              <a:srgbClr val="E05D32"/>
            </a:solidFill>
            <a:prstDash val="solid"/>
            <a:miter lim="800000"/>
            <a:headEnd len="sm" w="sm" type="none"/>
            <a:tailEnd len="sm" w="sm" type="none"/>
          </a:ln>
        </p:spPr>
      </p:cxnSp>
      <p:pic>
        <p:nvPicPr>
          <p:cNvPr id="147" name="Google Shape;147;p4"/>
          <p:cNvPicPr preferRelativeResize="0"/>
          <p:nvPr/>
        </p:nvPicPr>
        <p:blipFill rotWithShape="1">
          <a:blip r:embed="rId3">
            <a:alphaModFix/>
          </a:blip>
          <a:srcRect b="0" l="0" r="0" t="0"/>
          <a:stretch/>
        </p:blipFill>
        <p:spPr>
          <a:xfrm>
            <a:off x="1706234" y="2553162"/>
            <a:ext cx="1683954" cy="262481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CCDD6"/>
        </a:solidFill>
      </p:bgPr>
    </p:bg>
    <p:spTree>
      <p:nvGrpSpPr>
        <p:cNvPr id="152" name="Shape 152"/>
        <p:cNvGrpSpPr/>
        <p:nvPr/>
      </p:nvGrpSpPr>
      <p:grpSpPr>
        <a:xfrm>
          <a:off x="0" y="0"/>
          <a:ext cx="0" cy="0"/>
          <a:chOff x="0" y="0"/>
          <a:chExt cx="0" cy="0"/>
        </a:xfrm>
      </p:grpSpPr>
      <p:sp>
        <p:nvSpPr>
          <p:cNvPr id="153" name="Google Shape;153;p5"/>
          <p:cNvSpPr txBox="1"/>
          <p:nvPr>
            <p:ph idx="1" type="body"/>
          </p:nvPr>
        </p:nvSpPr>
        <p:spPr>
          <a:xfrm>
            <a:off x="2726055" y="1747839"/>
            <a:ext cx="2198688" cy="29432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1600"/>
              <a:buNone/>
            </a:pPr>
            <a:r>
              <a:rPr b="1" lang="en-US" sz="1600"/>
              <a:t>Chapter Study Sessions</a:t>
            </a:r>
            <a:endParaRPr/>
          </a:p>
        </p:txBody>
      </p:sp>
      <p:sp>
        <p:nvSpPr>
          <p:cNvPr id="154" name="Google Shape;154;p5"/>
          <p:cNvSpPr txBox="1"/>
          <p:nvPr>
            <p:ph idx="2" type="body"/>
          </p:nvPr>
        </p:nvSpPr>
        <p:spPr>
          <a:xfrm>
            <a:off x="2726055" y="2051685"/>
            <a:ext cx="2198688" cy="72402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1050"/>
              <a:buNone/>
            </a:pPr>
            <a:r>
              <a:rPr lang="en-US" sz="1050">
                <a:latin typeface="Calibri"/>
                <a:ea typeface="Calibri"/>
                <a:cs typeface="Calibri"/>
                <a:sym typeface="Calibri"/>
              </a:rPr>
              <a:t>Identify High Potential for Chapter Champions</a:t>
            </a:r>
            <a:endParaRPr/>
          </a:p>
          <a:p>
            <a:pPr indent="0" lvl="0" marL="0" rtl="0" algn="l">
              <a:lnSpc>
                <a:spcPct val="90000"/>
              </a:lnSpc>
              <a:spcBef>
                <a:spcPts val="1000"/>
              </a:spcBef>
              <a:spcAft>
                <a:spcPts val="0"/>
              </a:spcAft>
              <a:buClr>
                <a:srgbClr val="595959"/>
              </a:buClr>
              <a:buSzPts val="1050"/>
              <a:buNone/>
            </a:pPr>
            <a:r>
              <a:rPr lang="en-US" sz="1050">
                <a:latin typeface="Calibri"/>
                <a:ea typeface="Calibri"/>
                <a:cs typeface="Calibri"/>
                <a:sym typeface="Calibri"/>
              </a:rPr>
              <a:t>Weekly ATD Capability Assignment</a:t>
            </a:r>
            <a:endParaRPr/>
          </a:p>
        </p:txBody>
      </p:sp>
      <p:sp>
        <p:nvSpPr>
          <p:cNvPr id="155" name="Google Shape;155;p5"/>
          <p:cNvSpPr txBox="1"/>
          <p:nvPr>
            <p:ph idx="3" type="body"/>
          </p:nvPr>
        </p:nvSpPr>
        <p:spPr>
          <a:xfrm>
            <a:off x="7216775" y="1757999"/>
            <a:ext cx="2198688" cy="29432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F3F3F"/>
              </a:buClr>
              <a:buSzPts val="1600"/>
              <a:buNone/>
            </a:pPr>
            <a:r>
              <a:rPr b="1" lang="en-US" sz="1600"/>
              <a:t>Community of Practice</a:t>
            </a:r>
            <a:endParaRPr/>
          </a:p>
        </p:txBody>
      </p:sp>
      <p:sp>
        <p:nvSpPr>
          <p:cNvPr id="156" name="Google Shape;156;p5"/>
          <p:cNvSpPr txBox="1"/>
          <p:nvPr>
            <p:ph idx="4" type="body"/>
          </p:nvPr>
        </p:nvSpPr>
        <p:spPr>
          <a:xfrm>
            <a:off x="7216775" y="2080699"/>
            <a:ext cx="2198688" cy="60521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595959"/>
              </a:buClr>
              <a:buSzPct val="100000"/>
              <a:buNone/>
            </a:pPr>
            <a:r>
              <a:rPr lang="en-US" sz="1100">
                <a:latin typeface="Calibri"/>
                <a:ea typeface="Calibri"/>
                <a:cs typeface="Calibri"/>
                <a:sym typeface="Calibri"/>
              </a:rPr>
              <a:t>Identify High Potential for Board</a:t>
            </a:r>
            <a:endParaRPr/>
          </a:p>
          <a:p>
            <a:pPr indent="0" lvl="0" marL="0" rtl="0" algn="l">
              <a:lnSpc>
                <a:spcPct val="90000"/>
              </a:lnSpc>
              <a:spcBef>
                <a:spcPts val="1000"/>
              </a:spcBef>
              <a:spcAft>
                <a:spcPts val="0"/>
              </a:spcAft>
              <a:buClr>
                <a:srgbClr val="595959"/>
              </a:buClr>
              <a:buSzPct val="100000"/>
              <a:buNone/>
            </a:pPr>
            <a:r>
              <a:rPr lang="en-US" sz="1100">
                <a:latin typeface="Calibri"/>
                <a:ea typeface="Calibri"/>
                <a:cs typeface="Calibri"/>
                <a:sym typeface="Calibri"/>
              </a:rPr>
              <a:t>Observed Behaviors and Offer Coaching</a:t>
            </a:r>
            <a:endParaRPr/>
          </a:p>
          <a:p>
            <a:pPr indent="0" lvl="0" marL="0" rtl="0" algn="l">
              <a:lnSpc>
                <a:spcPct val="90000"/>
              </a:lnSpc>
              <a:spcBef>
                <a:spcPts val="1000"/>
              </a:spcBef>
              <a:spcAft>
                <a:spcPts val="0"/>
              </a:spcAft>
              <a:buClr>
                <a:srgbClr val="595959"/>
              </a:buClr>
              <a:buSzPct val="100000"/>
              <a:buNone/>
            </a:pPr>
            <a:r>
              <a:t/>
            </a:r>
            <a:endParaRPr/>
          </a:p>
        </p:txBody>
      </p:sp>
      <p:sp>
        <p:nvSpPr>
          <p:cNvPr id="157" name="Google Shape;157;p5"/>
          <p:cNvSpPr txBox="1"/>
          <p:nvPr>
            <p:ph idx="5" type="body"/>
          </p:nvPr>
        </p:nvSpPr>
        <p:spPr>
          <a:xfrm>
            <a:off x="464823" y="5009339"/>
            <a:ext cx="2198688" cy="29432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3F3F3F"/>
              </a:buClr>
              <a:buSzPct val="100000"/>
              <a:buNone/>
            </a:pPr>
            <a:r>
              <a:rPr b="1" lang="en-US"/>
              <a:t>Member Need </a:t>
            </a:r>
            <a:endParaRPr/>
          </a:p>
        </p:txBody>
      </p:sp>
      <p:sp>
        <p:nvSpPr>
          <p:cNvPr id="158" name="Google Shape;158;p5"/>
          <p:cNvSpPr txBox="1"/>
          <p:nvPr>
            <p:ph idx="6" type="body"/>
          </p:nvPr>
        </p:nvSpPr>
        <p:spPr>
          <a:xfrm>
            <a:off x="455396" y="5322612"/>
            <a:ext cx="2198688" cy="75010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1050"/>
              <a:buNone/>
            </a:pPr>
            <a:r>
              <a:rPr lang="en-US" sz="1050">
                <a:latin typeface="Calibri"/>
                <a:ea typeface="Calibri"/>
                <a:cs typeface="Calibri"/>
                <a:sym typeface="Calibri"/>
              </a:rPr>
              <a:t>Certification Study Assistance</a:t>
            </a:r>
            <a:endParaRPr/>
          </a:p>
          <a:p>
            <a:pPr indent="0" lvl="0" marL="0" rtl="0" algn="l">
              <a:lnSpc>
                <a:spcPct val="90000"/>
              </a:lnSpc>
              <a:spcBef>
                <a:spcPts val="1000"/>
              </a:spcBef>
              <a:spcAft>
                <a:spcPts val="0"/>
              </a:spcAft>
              <a:buClr>
                <a:srgbClr val="595959"/>
              </a:buClr>
              <a:buSzPts val="1050"/>
              <a:buNone/>
            </a:pPr>
            <a:r>
              <a:rPr lang="en-US" sz="1050">
                <a:latin typeface="Calibri"/>
                <a:ea typeface="Calibri"/>
                <a:cs typeface="Calibri"/>
                <a:sym typeface="Calibri"/>
              </a:rPr>
              <a:t>Network of Support</a:t>
            </a:r>
            <a:endParaRPr/>
          </a:p>
        </p:txBody>
      </p:sp>
      <p:sp>
        <p:nvSpPr>
          <p:cNvPr id="159" name="Google Shape;159;p5"/>
          <p:cNvSpPr txBox="1"/>
          <p:nvPr>
            <p:ph idx="7" type="body"/>
          </p:nvPr>
        </p:nvSpPr>
        <p:spPr>
          <a:xfrm>
            <a:off x="5018087" y="5017612"/>
            <a:ext cx="2198688" cy="29432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3F3F3F"/>
              </a:buClr>
              <a:buSzPct val="100000"/>
              <a:buNone/>
            </a:pPr>
            <a:r>
              <a:rPr b="1" lang="en-US"/>
              <a:t>Chapter Champions</a:t>
            </a:r>
            <a:endParaRPr/>
          </a:p>
        </p:txBody>
      </p:sp>
      <p:sp>
        <p:nvSpPr>
          <p:cNvPr id="160" name="Google Shape;160;p5"/>
          <p:cNvSpPr txBox="1"/>
          <p:nvPr>
            <p:ph idx="8" type="body"/>
          </p:nvPr>
        </p:nvSpPr>
        <p:spPr>
          <a:xfrm>
            <a:off x="5018087" y="5293178"/>
            <a:ext cx="2198688" cy="76074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959"/>
              </a:buClr>
              <a:buSzPts val="1050"/>
              <a:buNone/>
            </a:pPr>
            <a:r>
              <a:rPr lang="en-US" sz="1050">
                <a:latin typeface="Calibri"/>
                <a:ea typeface="Calibri"/>
                <a:cs typeface="Calibri"/>
                <a:sym typeface="Calibri"/>
              </a:rPr>
              <a:t>Succession Planning </a:t>
            </a:r>
            <a:endParaRPr/>
          </a:p>
          <a:p>
            <a:pPr indent="0" lvl="0" marL="0" rtl="0" algn="l">
              <a:lnSpc>
                <a:spcPct val="90000"/>
              </a:lnSpc>
              <a:spcBef>
                <a:spcPts val="700"/>
              </a:spcBef>
              <a:spcAft>
                <a:spcPts val="0"/>
              </a:spcAft>
              <a:buClr>
                <a:srgbClr val="595959"/>
              </a:buClr>
              <a:buSzPts val="1050"/>
              <a:buNone/>
            </a:pPr>
            <a:r>
              <a:rPr lang="en-US" sz="1050">
                <a:latin typeface="Calibri"/>
                <a:ea typeface="Calibri"/>
                <a:cs typeface="Calibri"/>
                <a:sym typeface="Calibri"/>
              </a:rPr>
              <a:t>Invite to Open Board Meetings</a:t>
            </a:r>
            <a:endParaRPr/>
          </a:p>
          <a:p>
            <a:pPr indent="0" lvl="0" marL="0" rtl="0" algn="l">
              <a:lnSpc>
                <a:spcPct val="90000"/>
              </a:lnSpc>
              <a:spcBef>
                <a:spcPts val="700"/>
              </a:spcBef>
              <a:spcAft>
                <a:spcPts val="0"/>
              </a:spcAft>
              <a:buClr>
                <a:srgbClr val="595959"/>
              </a:buClr>
              <a:buSzPts val="1050"/>
              <a:buNone/>
            </a:pPr>
            <a:r>
              <a:rPr lang="en-US" sz="1050">
                <a:latin typeface="Calibri"/>
                <a:ea typeface="Calibri"/>
                <a:cs typeface="Calibri"/>
                <a:sym typeface="Calibri"/>
              </a:rPr>
              <a:t>Add Profile to Chapter Website</a:t>
            </a:r>
            <a:endParaRPr/>
          </a:p>
        </p:txBody>
      </p:sp>
      <p:sp>
        <p:nvSpPr>
          <p:cNvPr id="161" name="Google Shape;161;p5"/>
          <p:cNvSpPr txBox="1"/>
          <p:nvPr>
            <p:ph idx="9" type="body"/>
          </p:nvPr>
        </p:nvSpPr>
        <p:spPr>
          <a:xfrm>
            <a:off x="9456103" y="4998704"/>
            <a:ext cx="2198688" cy="29432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3F3F3F"/>
              </a:buClr>
              <a:buSzPct val="100000"/>
              <a:buNone/>
            </a:pPr>
            <a:r>
              <a:rPr b="1" lang="en-US"/>
              <a:t>Board Nominations</a:t>
            </a:r>
            <a:endParaRPr/>
          </a:p>
        </p:txBody>
      </p:sp>
      <p:sp>
        <p:nvSpPr>
          <p:cNvPr id="162" name="Google Shape;162;p5"/>
          <p:cNvSpPr txBox="1"/>
          <p:nvPr>
            <p:ph idx="13" type="body"/>
          </p:nvPr>
        </p:nvSpPr>
        <p:spPr>
          <a:xfrm>
            <a:off x="9456103" y="5274270"/>
            <a:ext cx="2198688" cy="76074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95959"/>
              </a:buClr>
              <a:buSzPts val="1050"/>
              <a:buNone/>
            </a:pPr>
            <a:r>
              <a:rPr lang="en-US" sz="1050">
                <a:latin typeface="Calibri"/>
                <a:ea typeface="Calibri"/>
                <a:cs typeface="Calibri"/>
                <a:sym typeface="Calibri"/>
              </a:rPr>
              <a:t>Skills and Interest Inventory</a:t>
            </a:r>
            <a:endParaRPr/>
          </a:p>
          <a:p>
            <a:pPr indent="0" lvl="0" marL="0" rtl="0" algn="l">
              <a:lnSpc>
                <a:spcPct val="90000"/>
              </a:lnSpc>
              <a:spcBef>
                <a:spcPts val="700"/>
              </a:spcBef>
              <a:spcAft>
                <a:spcPts val="0"/>
              </a:spcAft>
              <a:buClr>
                <a:srgbClr val="595959"/>
              </a:buClr>
              <a:buSzPts val="1050"/>
              <a:buNone/>
            </a:pPr>
            <a:r>
              <a:rPr lang="en-US" sz="1050">
                <a:latin typeface="Calibri"/>
                <a:ea typeface="Calibri"/>
                <a:cs typeface="Calibri"/>
                <a:sym typeface="Calibri"/>
              </a:rPr>
              <a:t>New Board Member Onboarding </a:t>
            </a:r>
            <a:endParaRPr/>
          </a:p>
          <a:p>
            <a:pPr indent="0" lvl="0" marL="0" rtl="0" algn="l">
              <a:lnSpc>
                <a:spcPct val="90000"/>
              </a:lnSpc>
              <a:spcBef>
                <a:spcPts val="700"/>
              </a:spcBef>
              <a:spcAft>
                <a:spcPts val="0"/>
              </a:spcAft>
              <a:buClr>
                <a:srgbClr val="595959"/>
              </a:buClr>
              <a:buSzPts val="1050"/>
              <a:buNone/>
            </a:pPr>
            <a:r>
              <a:rPr lang="en-US" sz="1050">
                <a:latin typeface="Calibri"/>
                <a:ea typeface="Calibri"/>
                <a:cs typeface="Calibri"/>
                <a:sym typeface="Calibri"/>
              </a:rPr>
              <a:t>Invite to ALC</a:t>
            </a:r>
            <a:endParaRPr/>
          </a:p>
        </p:txBody>
      </p:sp>
      <p:sp>
        <p:nvSpPr>
          <p:cNvPr id="163" name="Google Shape;163;p5"/>
          <p:cNvSpPr txBox="1"/>
          <p:nvPr>
            <p:ph idx="14" type="body"/>
          </p:nvPr>
        </p:nvSpPr>
        <p:spPr>
          <a:xfrm>
            <a:off x="1244600" y="3707243"/>
            <a:ext cx="660400" cy="264217"/>
          </a:xfrm>
          <a:prstGeom prst="rect">
            <a:avLst/>
          </a:prstGeom>
          <a:no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1600"/>
              <a:buNone/>
            </a:pPr>
            <a:r>
              <a:rPr lang="en-US"/>
              <a:t>Jan 2021</a:t>
            </a:r>
            <a:endParaRPr/>
          </a:p>
        </p:txBody>
      </p:sp>
      <p:sp>
        <p:nvSpPr>
          <p:cNvPr id="164" name="Google Shape;164;p5"/>
          <p:cNvSpPr txBox="1"/>
          <p:nvPr>
            <p:ph idx="15" type="body"/>
          </p:nvPr>
        </p:nvSpPr>
        <p:spPr>
          <a:xfrm>
            <a:off x="3500120" y="3712323"/>
            <a:ext cx="660400" cy="254057"/>
          </a:xfrm>
          <a:prstGeom prst="rect">
            <a:avLst/>
          </a:prstGeom>
          <a:no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1600"/>
              <a:buNone/>
            </a:pPr>
            <a:r>
              <a:rPr lang="en-US"/>
              <a:t>Feb-Mar</a:t>
            </a:r>
            <a:endParaRPr/>
          </a:p>
        </p:txBody>
      </p:sp>
      <p:sp>
        <p:nvSpPr>
          <p:cNvPr id="165" name="Google Shape;165;p5"/>
          <p:cNvSpPr txBox="1"/>
          <p:nvPr>
            <p:ph idx="16" type="body"/>
          </p:nvPr>
        </p:nvSpPr>
        <p:spPr>
          <a:xfrm>
            <a:off x="5745480" y="3712323"/>
            <a:ext cx="660400" cy="254057"/>
          </a:xfrm>
          <a:prstGeom prst="rect">
            <a:avLst/>
          </a:prstGeom>
          <a:no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1600"/>
              <a:buNone/>
            </a:pPr>
            <a:r>
              <a:rPr lang="en-US"/>
              <a:t>April</a:t>
            </a:r>
            <a:endParaRPr/>
          </a:p>
        </p:txBody>
      </p:sp>
      <p:sp>
        <p:nvSpPr>
          <p:cNvPr id="166" name="Google Shape;166;p5"/>
          <p:cNvSpPr txBox="1"/>
          <p:nvPr>
            <p:ph idx="17" type="body"/>
          </p:nvPr>
        </p:nvSpPr>
        <p:spPr>
          <a:xfrm>
            <a:off x="7980676" y="3707243"/>
            <a:ext cx="660400" cy="264217"/>
          </a:xfrm>
          <a:prstGeom prst="rect">
            <a:avLst/>
          </a:prstGeom>
          <a:no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1600"/>
              <a:buNone/>
            </a:pPr>
            <a:r>
              <a:rPr lang="en-US"/>
              <a:t>June</a:t>
            </a:r>
            <a:endParaRPr/>
          </a:p>
        </p:txBody>
      </p:sp>
      <p:sp>
        <p:nvSpPr>
          <p:cNvPr id="167" name="Google Shape;167;p5"/>
          <p:cNvSpPr txBox="1"/>
          <p:nvPr>
            <p:ph idx="18" type="body"/>
          </p:nvPr>
        </p:nvSpPr>
        <p:spPr>
          <a:xfrm>
            <a:off x="10225247" y="3708318"/>
            <a:ext cx="660400" cy="262066"/>
          </a:xfrm>
          <a:prstGeom prst="rect">
            <a:avLst/>
          </a:prstGeom>
          <a:no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1600"/>
              <a:buNone/>
            </a:pPr>
            <a:r>
              <a:rPr lang="en-US"/>
              <a:t>Aug</a:t>
            </a:r>
            <a:endParaRPr/>
          </a:p>
          <a:p>
            <a:pPr indent="0" lvl="0" marL="0" rtl="0" algn="ctr">
              <a:lnSpc>
                <a:spcPct val="90000"/>
              </a:lnSpc>
              <a:spcBef>
                <a:spcPts val="1000"/>
              </a:spcBef>
              <a:spcAft>
                <a:spcPts val="0"/>
              </a:spcAft>
              <a:buClr>
                <a:schemeClr val="lt1"/>
              </a:buClr>
              <a:buSzPts val="1600"/>
              <a:buNone/>
            </a:pPr>
            <a:r>
              <a:rPr lang="en-US"/>
              <a:t>2021</a:t>
            </a:r>
            <a:endParaRPr/>
          </a:p>
        </p:txBody>
      </p:sp>
      <p:sp>
        <p:nvSpPr>
          <p:cNvPr id="168" name="Google Shape;168;p5"/>
          <p:cNvSpPr/>
          <p:nvPr/>
        </p:nvSpPr>
        <p:spPr>
          <a:xfrm>
            <a:off x="1186000" y="530363"/>
            <a:ext cx="10515600" cy="483443"/>
          </a:xfrm>
          <a:prstGeom prst="rect">
            <a:avLst/>
          </a:prstGeom>
          <a:noFill/>
          <a:ln>
            <a:noFill/>
          </a:ln>
        </p:spPr>
        <p:txBody>
          <a:bodyPr anchorCtr="0" anchor="ctr" bIns="45700" lIns="91425" spcFirstLastPara="1" rIns="365750" wrap="square" tIns="45700">
            <a:normAutofit/>
          </a:bodyPr>
          <a:lstStyle/>
          <a:p>
            <a:pPr indent="0" lvl="0" marL="0" marR="0" rtl="0" algn="ctr">
              <a:lnSpc>
                <a:spcPct val="80000"/>
              </a:lnSpc>
              <a:spcBef>
                <a:spcPts val="0"/>
              </a:spcBef>
              <a:spcAft>
                <a:spcPts val="0"/>
              </a:spcAft>
              <a:buClr>
                <a:schemeClr val="lt1"/>
              </a:buClr>
              <a:buSzPts val="2960"/>
              <a:buFont typeface="Arial"/>
              <a:buNone/>
            </a:pPr>
            <a:r>
              <a:rPr b="1" i="0" lang="en-US" sz="2960">
                <a:solidFill>
                  <a:schemeClr val="lt1"/>
                </a:solidFill>
                <a:latin typeface="Arial"/>
                <a:ea typeface="Arial"/>
                <a:cs typeface="Arial"/>
                <a:sym typeface="Arial"/>
              </a:rPr>
              <a:t>Roadmap to Success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6"/>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p>
            <a:pPr indent="0" lvl="0" marL="0" rtl="0" algn="r">
              <a:lnSpc>
                <a:spcPct val="90000"/>
              </a:lnSpc>
              <a:spcBef>
                <a:spcPts val="0"/>
              </a:spcBef>
              <a:spcAft>
                <a:spcPts val="0"/>
              </a:spcAft>
              <a:buClr>
                <a:schemeClr val="dk1"/>
              </a:buClr>
              <a:buSzPts val="2800"/>
              <a:buFont typeface="Arial"/>
              <a:buNone/>
            </a:pPr>
            <a:r>
              <a:rPr lang="en-US"/>
              <a:t>How to Build Your Community of Practice</a:t>
            </a:r>
            <a:endParaRPr/>
          </a:p>
        </p:txBody>
      </p:sp>
      <p:sp>
        <p:nvSpPr>
          <p:cNvPr id="175" name="Google Shape;175;p6"/>
          <p:cNvSpPr txBox="1"/>
          <p:nvPr/>
        </p:nvSpPr>
        <p:spPr>
          <a:xfrm>
            <a:off x="2705100" y="2083573"/>
            <a:ext cx="6599156" cy="483443"/>
          </a:xfrm>
          <a:prstGeom prst="rect">
            <a:avLst/>
          </a:prstGeom>
          <a:noFill/>
          <a:ln>
            <a:noFill/>
          </a:ln>
        </p:spPr>
        <p:txBody>
          <a:bodyPr anchorCtr="0" anchor="ctr" bIns="45700" lIns="91425" spcFirstLastPara="1" rIns="365750" wrap="square" tIns="45700">
            <a:normAutofit/>
          </a:bodyPr>
          <a:lstStyle/>
          <a:p>
            <a:pPr indent="0" lvl="0" marL="0" marR="0" rtl="0" algn="l">
              <a:lnSpc>
                <a:spcPct val="90000"/>
              </a:lnSpc>
              <a:spcBef>
                <a:spcPts val="0"/>
              </a:spcBef>
              <a:spcAft>
                <a:spcPts val="0"/>
              </a:spcAft>
              <a:buClr>
                <a:schemeClr val="dk1"/>
              </a:buClr>
              <a:buSzPts val="2000"/>
              <a:buFont typeface="Arial"/>
              <a:buNone/>
            </a:pPr>
            <a:r>
              <a:rPr b="1" i="0" lang="en-US" sz="2000">
                <a:solidFill>
                  <a:schemeClr val="dk1"/>
                </a:solidFill>
                <a:latin typeface="Arial"/>
                <a:ea typeface="Arial"/>
                <a:cs typeface="Arial"/>
                <a:sym typeface="Arial"/>
              </a:rPr>
              <a:t>Our Magnetic Winning Strategy</a:t>
            </a:r>
            <a:endParaRPr/>
          </a:p>
        </p:txBody>
      </p:sp>
      <p:cxnSp>
        <p:nvCxnSpPr>
          <p:cNvPr id="176" name="Google Shape;176;p6"/>
          <p:cNvCxnSpPr/>
          <p:nvPr/>
        </p:nvCxnSpPr>
        <p:spPr>
          <a:xfrm>
            <a:off x="2747964" y="2598128"/>
            <a:ext cx="3268634" cy="0"/>
          </a:xfrm>
          <a:prstGeom prst="straightConnector1">
            <a:avLst/>
          </a:prstGeom>
          <a:noFill/>
          <a:ln cap="flat" cmpd="sng" w="25400">
            <a:solidFill>
              <a:srgbClr val="E05D32"/>
            </a:solidFill>
            <a:prstDash val="solid"/>
            <a:miter lim="800000"/>
            <a:headEnd len="sm" w="sm" type="none"/>
            <a:tailEnd len="sm" w="sm" type="none"/>
          </a:ln>
        </p:spPr>
      </p:cxnSp>
      <p:sp>
        <p:nvSpPr>
          <p:cNvPr id="177" name="Google Shape;177;p6"/>
          <p:cNvSpPr/>
          <p:nvPr/>
        </p:nvSpPr>
        <p:spPr>
          <a:xfrm>
            <a:off x="7151320" y="2484918"/>
            <a:ext cx="4530811" cy="2869959"/>
          </a:xfrm>
          <a:prstGeom prst="roundRect">
            <a:avLst>
              <a:gd fmla="val 16667" name="adj"/>
            </a:avLst>
          </a:prstGeom>
          <a:blipFill rotWithShape="1">
            <a:blip r:embed="rId3">
              <a:alphaModFix/>
            </a:blip>
            <a:stretch>
              <a:fillRect b="0" l="0" r="0" t="0"/>
            </a:stretch>
          </a:blip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6"/>
          <p:cNvSpPr txBox="1"/>
          <p:nvPr/>
        </p:nvSpPr>
        <p:spPr>
          <a:xfrm>
            <a:off x="2775274" y="2731738"/>
            <a:ext cx="4578740" cy="237632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444444"/>
              </a:buClr>
              <a:buSzPts val="1800"/>
              <a:buFont typeface="Noto Sans Symbols"/>
              <a:buNone/>
            </a:pPr>
            <a:r>
              <a:rPr b="1" i="0" lang="en-US" sz="1800">
                <a:solidFill>
                  <a:srgbClr val="444444"/>
                </a:solidFill>
                <a:latin typeface="Arial"/>
                <a:ea typeface="Arial"/>
                <a:cs typeface="Arial"/>
                <a:sym typeface="Arial"/>
              </a:rPr>
              <a:t>1. </a:t>
            </a:r>
            <a:r>
              <a:rPr b="0" i="0" lang="en-US" sz="1800">
                <a:solidFill>
                  <a:srgbClr val="444444"/>
                </a:solidFill>
                <a:latin typeface="Arial"/>
                <a:ea typeface="Arial"/>
                <a:cs typeface="Arial"/>
                <a:sym typeface="Arial"/>
              </a:rPr>
              <a:t>Obtain Chapter Leader </a:t>
            </a:r>
            <a:endParaRPr/>
          </a:p>
          <a:p>
            <a:pPr indent="0" lvl="0" marL="0" marR="0" rtl="0" algn="l">
              <a:lnSpc>
                <a:spcPct val="90000"/>
              </a:lnSpc>
              <a:spcBef>
                <a:spcPts val="1000"/>
              </a:spcBef>
              <a:spcAft>
                <a:spcPts val="0"/>
              </a:spcAft>
              <a:buClr>
                <a:srgbClr val="444444"/>
              </a:buClr>
              <a:buSzPts val="1800"/>
              <a:buFont typeface="Noto Sans Symbols"/>
              <a:buNone/>
            </a:pPr>
            <a:r>
              <a:rPr b="1" i="0" lang="en-US" sz="1800">
                <a:solidFill>
                  <a:srgbClr val="444444"/>
                </a:solidFill>
                <a:latin typeface="Arial"/>
                <a:ea typeface="Arial"/>
                <a:cs typeface="Arial"/>
                <a:sym typeface="Arial"/>
              </a:rPr>
              <a:t>2. </a:t>
            </a:r>
            <a:r>
              <a:rPr b="0" i="0" lang="en-US" sz="1800">
                <a:solidFill>
                  <a:srgbClr val="444444"/>
                </a:solidFill>
                <a:latin typeface="Arial"/>
                <a:ea typeface="Arial"/>
                <a:cs typeface="Arial"/>
                <a:sym typeface="Arial"/>
              </a:rPr>
              <a:t>Sponsorship </a:t>
            </a:r>
            <a:endParaRPr/>
          </a:p>
          <a:p>
            <a:pPr indent="0" lvl="0" marL="0" marR="0" rtl="0" algn="l">
              <a:lnSpc>
                <a:spcPct val="90000"/>
              </a:lnSpc>
              <a:spcBef>
                <a:spcPts val="1000"/>
              </a:spcBef>
              <a:spcAft>
                <a:spcPts val="0"/>
              </a:spcAft>
              <a:buClr>
                <a:srgbClr val="444444"/>
              </a:buClr>
              <a:buSzPts val="1800"/>
              <a:buFont typeface="Noto Sans Symbols"/>
              <a:buNone/>
            </a:pPr>
            <a:r>
              <a:rPr b="1" i="0" lang="en-US" sz="1800">
                <a:solidFill>
                  <a:srgbClr val="444444"/>
                </a:solidFill>
                <a:latin typeface="Arial"/>
                <a:ea typeface="Arial"/>
                <a:cs typeface="Arial"/>
                <a:sym typeface="Arial"/>
              </a:rPr>
              <a:t>3. </a:t>
            </a:r>
            <a:r>
              <a:rPr b="0" i="0" lang="en-US" sz="1800">
                <a:solidFill>
                  <a:srgbClr val="444444"/>
                </a:solidFill>
                <a:latin typeface="Arial"/>
                <a:ea typeface="Arial"/>
                <a:cs typeface="Arial"/>
                <a:sym typeface="Arial"/>
              </a:rPr>
              <a:t>Determine Mission and Goals </a:t>
            </a:r>
            <a:endParaRPr/>
          </a:p>
          <a:p>
            <a:pPr indent="0" lvl="0" marL="0" marR="0" rtl="0" algn="l">
              <a:lnSpc>
                <a:spcPct val="90000"/>
              </a:lnSpc>
              <a:spcBef>
                <a:spcPts val="1000"/>
              </a:spcBef>
              <a:spcAft>
                <a:spcPts val="0"/>
              </a:spcAft>
              <a:buClr>
                <a:srgbClr val="444444"/>
              </a:buClr>
              <a:buSzPts val="1800"/>
              <a:buFont typeface="Noto Sans Symbols"/>
              <a:buNone/>
            </a:pPr>
            <a:r>
              <a:rPr b="1" i="0" lang="en-US" sz="1800">
                <a:solidFill>
                  <a:srgbClr val="444444"/>
                </a:solidFill>
                <a:latin typeface="Arial"/>
                <a:ea typeface="Arial"/>
                <a:cs typeface="Arial"/>
                <a:sym typeface="Arial"/>
              </a:rPr>
              <a:t>4. </a:t>
            </a:r>
            <a:r>
              <a:rPr b="0" i="0" lang="en-US" sz="1800">
                <a:solidFill>
                  <a:srgbClr val="444444"/>
                </a:solidFill>
                <a:latin typeface="Arial"/>
                <a:ea typeface="Arial"/>
                <a:cs typeface="Arial"/>
                <a:sym typeface="Arial"/>
              </a:rPr>
              <a:t>Build a Core Team </a:t>
            </a:r>
            <a:endParaRPr/>
          </a:p>
          <a:p>
            <a:pPr indent="0" lvl="0" marL="0" marR="0" rtl="0" algn="l">
              <a:lnSpc>
                <a:spcPct val="90000"/>
              </a:lnSpc>
              <a:spcBef>
                <a:spcPts val="1000"/>
              </a:spcBef>
              <a:spcAft>
                <a:spcPts val="0"/>
              </a:spcAft>
              <a:buClr>
                <a:srgbClr val="444444"/>
              </a:buClr>
              <a:buSzPts val="1800"/>
              <a:buFont typeface="Noto Sans Symbols"/>
              <a:buNone/>
            </a:pPr>
            <a:r>
              <a:rPr b="1" i="0" lang="en-US" sz="1800">
                <a:solidFill>
                  <a:srgbClr val="444444"/>
                </a:solidFill>
                <a:latin typeface="Arial"/>
                <a:ea typeface="Arial"/>
                <a:cs typeface="Arial"/>
                <a:sym typeface="Arial"/>
              </a:rPr>
              <a:t>5. </a:t>
            </a:r>
            <a:r>
              <a:rPr b="0" i="0" lang="en-US" sz="1800">
                <a:solidFill>
                  <a:srgbClr val="444444"/>
                </a:solidFill>
                <a:latin typeface="Arial"/>
                <a:ea typeface="Arial"/>
                <a:cs typeface="Arial"/>
                <a:sym typeface="Arial"/>
              </a:rPr>
              <a:t>Promote Knowledge Management </a:t>
            </a:r>
            <a:endParaRPr/>
          </a:p>
          <a:p>
            <a:pPr indent="0" lvl="0" marL="0" marR="0" rtl="0" algn="l">
              <a:lnSpc>
                <a:spcPct val="90000"/>
              </a:lnSpc>
              <a:spcBef>
                <a:spcPts val="1000"/>
              </a:spcBef>
              <a:spcAft>
                <a:spcPts val="0"/>
              </a:spcAft>
              <a:buClr>
                <a:srgbClr val="444444"/>
              </a:buClr>
              <a:buSzPts val="1800"/>
              <a:buFont typeface="Noto Sans Symbols"/>
              <a:buNone/>
            </a:pPr>
            <a:r>
              <a:rPr b="1" i="0" lang="en-US" sz="1800">
                <a:solidFill>
                  <a:srgbClr val="444444"/>
                </a:solidFill>
                <a:latin typeface="Arial"/>
                <a:ea typeface="Arial"/>
                <a:cs typeface="Arial"/>
                <a:sym typeface="Arial"/>
              </a:rPr>
              <a:t>6. </a:t>
            </a:r>
            <a:r>
              <a:rPr b="0" i="0" lang="en-US" sz="1800">
                <a:solidFill>
                  <a:srgbClr val="444444"/>
                </a:solidFill>
                <a:latin typeface="Arial"/>
                <a:ea typeface="Arial"/>
                <a:cs typeface="Arial"/>
                <a:sym typeface="Arial"/>
              </a:rPr>
              <a:t>Engage in Regular Check-Ins</a:t>
            </a:r>
            <a:endParaRPr/>
          </a:p>
        </p:txBody>
      </p:sp>
      <p:sp>
        <p:nvSpPr>
          <p:cNvPr id="179" name="Google Shape;179;p6"/>
          <p:cNvSpPr/>
          <p:nvPr/>
        </p:nvSpPr>
        <p:spPr>
          <a:xfrm>
            <a:off x="8031720" y="6550223"/>
            <a:ext cx="40284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D8D8D8"/>
                </a:solidFill>
                <a:latin typeface="Calibri"/>
                <a:ea typeface="Calibri"/>
                <a:cs typeface="Calibri"/>
                <a:sym typeface="Calibri"/>
              </a:rPr>
              <a:t>ATD Maryland – Developing Communities of Practice</a:t>
            </a:r>
            <a:endParaRPr sz="1400">
              <a:solidFill>
                <a:srgbClr val="D8D8D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txBox="1"/>
          <p:nvPr>
            <p:ph idx="1" type="body"/>
          </p:nvPr>
        </p:nvSpPr>
        <p:spPr>
          <a:xfrm>
            <a:off x="7481455" y="2567298"/>
            <a:ext cx="4578740" cy="172340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4444"/>
              </a:buClr>
              <a:buSzPts val="2000"/>
              <a:buFont typeface="Noto Sans Symbols"/>
              <a:buNone/>
            </a:pPr>
            <a:r>
              <a:rPr b="0" i="0" lang="en-US" u="none" cap="none" strike="noStrike">
                <a:solidFill>
                  <a:srgbClr val="444444"/>
                </a:solidFill>
                <a:latin typeface="Arial"/>
                <a:ea typeface="Arial"/>
                <a:cs typeface="Arial"/>
                <a:sym typeface="Arial"/>
              </a:rPr>
              <a:t>A community of practice (CoP) is a cost-effective way to foster learning, encourage collaboration, and promote innovation in an organization.</a:t>
            </a:r>
            <a:endParaRPr sz="3600"/>
          </a:p>
        </p:txBody>
      </p:sp>
      <p:sp>
        <p:nvSpPr>
          <p:cNvPr id="186" name="Google Shape;186;p7"/>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p>
            <a:pPr indent="0" lvl="0" marL="0" rtl="0" algn="r">
              <a:lnSpc>
                <a:spcPct val="90000"/>
              </a:lnSpc>
              <a:spcBef>
                <a:spcPts val="0"/>
              </a:spcBef>
              <a:spcAft>
                <a:spcPts val="0"/>
              </a:spcAft>
              <a:buClr>
                <a:schemeClr val="dk1"/>
              </a:buClr>
              <a:buSzPts val="2800"/>
              <a:buFont typeface="Arial"/>
              <a:buNone/>
            </a:pPr>
            <a:r>
              <a:rPr lang="en-US"/>
              <a:t>What Is a Community of Practice?</a:t>
            </a:r>
            <a:endParaRPr/>
          </a:p>
        </p:txBody>
      </p:sp>
      <p:pic>
        <p:nvPicPr>
          <p:cNvPr descr="Text&#10;&#10;Description automatically generated with medium confidence" id="187" name="Google Shape;187;p7"/>
          <p:cNvPicPr preferRelativeResize="0"/>
          <p:nvPr/>
        </p:nvPicPr>
        <p:blipFill rotWithShape="1">
          <a:blip r:embed="rId3">
            <a:alphaModFix/>
          </a:blip>
          <a:srcRect b="0" l="0" r="0" t="0"/>
          <a:stretch/>
        </p:blipFill>
        <p:spPr>
          <a:xfrm>
            <a:off x="1028700" y="2018722"/>
            <a:ext cx="5736722" cy="2820555"/>
          </a:xfrm>
          <a:prstGeom prst="rect">
            <a:avLst/>
          </a:prstGeom>
          <a:noFill/>
          <a:ln>
            <a:noFill/>
          </a:ln>
          <a:effectLst>
            <a:outerShdw blurRad="63500" sx="102000" rotWithShape="0" algn="ctr" sy="102000">
              <a:srgbClr val="000000">
                <a:alpha val="40000"/>
              </a:srgbClr>
            </a:outerShdw>
          </a:effectLst>
        </p:spPr>
      </p:pic>
      <p:sp>
        <p:nvSpPr>
          <p:cNvPr id="188" name="Google Shape;188;p7"/>
          <p:cNvSpPr/>
          <p:nvPr/>
        </p:nvSpPr>
        <p:spPr>
          <a:xfrm>
            <a:off x="8031720" y="6550223"/>
            <a:ext cx="40284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D8D8D8"/>
                </a:solidFill>
                <a:latin typeface="Calibri"/>
                <a:ea typeface="Calibri"/>
                <a:cs typeface="Calibri"/>
                <a:sym typeface="Calibri"/>
              </a:rPr>
              <a:t>ATD Maryland – Developing Communities of Practice</a:t>
            </a:r>
            <a:endParaRPr sz="1400">
              <a:solidFill>
                <a:srgbClr val="D8D8D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8"/>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p>
            <a:pPr indent="0" lvl="0" marL="0" rtl="0" algn="r">
              <a:lnSpc>
                <a:spcPct val="90000"/>
              </a:lnSpc>
              <a:spcBef>
                <a:spcPts val="0"/>
              </a:spcBef>
              <a:spcAft>
                <a:spcPts val="0"/>
              </a:spcAft>
              <a:buClr>
                <a:schemeClr val="dk1"/>
              </a:buClr>
              <a:buSzPts val="2800"/>
              <a:buFont typeface="Arial"/>
              <a:buNone/>
            </a:pPr>
            <a:r>
              <a:rPr lang="en-US"/>
              <a:t>CoP Sponsorship</a:t>
            </a:r>
            <a:endParaRPr/>
          </a:p>
        </p:txBody>
      </p:sp>
      <p:sp>
        <p:nvSpPr>
          <p:cNvPr id="195" name="Google Shape;195;p8"/>
          <p:cNvSpPr/>
          <p:nvPr/>
        </p:nvSpPr>
        <p:spPr>
          <a:xfrm>
            <a:off x="7228702" y="2211857"/>
            <a:ext cx="4609070" cy="2854411"/>
          </a:xfrm>
          <a:prstGeom prst="roundRect">
            <a:avLst>
              <a:gd fmla="val 16667" name="adj"/>
            </a:avLst>
          </a:prstGeom>
          <a:blipFill rotWithShape="1">
            <a:blip r:embed="rId3">
              <a:alphaModFix/>
            </a:blip>
            <a:stretch>
              <a:fillRect b="0" l="0" r="0" t="0"/>
            </a:stretch>
          </a:blip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8"/>
          <p:cNvSpPr txBox="1"/>
          <p:nvPr/>
        </p:nvSpPr>
        <p:spPr>
          <a:xfrm>
            <a:off x="2355460" y="2567299"/>
            <a:ext cx="4578740" cy="172340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A chapter leader sponsor can help ensure the community's goals are aligned with the overall strategy of the organization.</a:t>
            </a:r>
            <a:endParaRPr b="1" i="0" sz="3600">
              <a:solidFill>
                <a:schemeClr val="dk1"/>
              </a:solidFill>
              <a:latin typeface="Arial"/>
              <a:ea typeface="Arial"/>
              <a:cs typeface="Arial"/>
              <a:sym typeface="Arial"/>
            </a:endParaRPr>
          </a:p>
        </p:txBody>
      </p:sp>
      <p:sp>
        <p:nvSpPr>
          <p:cNvPr id="197" name="Google Shape;197;p8"/>
          <p:cNvSpPr/>
          <p:nvPr/>
        </p:nvSpPr>
        <p:spPr>
          <a:xfrm>
            <a:off x="8031720" y="6550223"/>
            <a:ext cx="40284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D8D8D8"/>
                </a:solidFill>
                <a:latin typeface="Calibri"/>
                <a:ea typeface="Calibri"/>
                <a:cs typeface="Calibri"/>
                <a:sym typeface="Calibri"/>
              </a:rPr>
              <a:t>ATD Maryland – Developing Communities of Practice</a:t>
            </a:r>
            <a:endParaRPr sz="1400">
              <a:solidFill>
                <a:srgbClr val="D8D8D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descr="A picture containing window&#10;&#10;Description automatically generated" id="203" name="Google Shape;203;p9"/>
          <p:cNvPicPr preferRelativeResize="0"/>
          <p:nvPr>
            <p:ph idx="1" type="body"/>
          </p:nvPr>
        </p:nvPicPr>
        <p:blipFill rotWithShape="1">
          <a:blip r:embed="rId3">
            <a:alphaModFix/>
          </a:blip>
          <a:srcRect b="0" l="0" r="0" t="0"/>
          <a:stretch/>
        </p:blipFill>
        <p:spPr>
          <a:xfrm>
            <a:off x="3006888" y="1391349"/>
            <a:ext cx="2616197" cy="4351338"/>
          </a:xfrm>
          <a:prstGeom prst="rect">
            <a:avLst/>
          </a:prstGeom>
          <a:noFill/>
          <a:ln>
            <a:noFill/>
          </a:ln>
          <a:effectLst>
            <a:outerShdw blurRad="63500" sx="102000" rotWithShape="0" algn="ctr" sy="102000">
              <a:srgbClr val="000000">
                <a:alpha val="40000"/>
              </a:srgbClr>
            </a:outerShdw>
          </a:effectLst>
        </p:spPr>
      </p:pic>
      <p:sp>
        <p:nvSpPr>
          <p:cNvPr id="204" name="Google Shape;204;p9"/>
          <p:cNvSpPr txBox="1"/>
          <p:nvPr>
            <p:ph type="title"/>
          </p:nvPr>
        </p:nvSpPr>
        <p:spPr>
          <a:xfrm>
            <a:off x="1676400" y="638513"/>
            <a:ext cx="10515600" cy="483443"/>
          </a:xfrm>
          <a:prstGeom prst="rect">
            <a:avLst/>
          </a:prstGeom>
          <a:noFill/>
          <a:ln>
            <a:noFill/>
          </a:ln>
        </p:spPr>
        <p:txBody>
          <a:bodyPr anchorCtr="0" anchor="ctr" bIns="45700" lIns="91425" spcFirstLastPara="1" rIns="365750" wrap="square" tIns="45700">
            <a:normAutofit/>
          </a:bodyPr>
          <a:lstStyle/>
          <a:p>
            <a:pPr indent="0" lvl="0" marL="0" rtl="0" algn="r">
              <a:lnSpc>
                <a:spcPct val="90000"/>
              </a:lnSpc>
              <a:spcBef>
                <a:spcPts val="0"/>
              </a:spcBef>
              <a:spcAft>
                <a:spcPts val="0"/>
              </a:spcAft>
              <a:buClr>
                <a:schemeClr val="dk1"/>
              </a:buClr>
              <a:buSzPts val="2800"/>
              <a:buFont typeface="Arial"/>
              <a:buNone/>
            </a:pPr>
            <a:r>
              <a:rPr lang="en-US"/>
              <a:t>Mission and Goals of a CoP</a:t>
            </a:r>
            <a:endParaRPr/>
          </a:p>
        </p:txBody>
      </p:sp>
      <p:sp>
        <p:nvSpPr>
          <p:cNvPr id="205" name="Google Shape;205;p9"/>
          <p:cNvSpPr txBox="1"/>
          <p:nvPr/>
        </p:nvSpPr>
        <p:spPr>
          <a:xfrm>
            <a:off x="7248735" y="2567298"/>
            <a:ext cx="4578740" cy="2004701"/>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0000"/>
              </a:lnSpc>
              <a:spcBef>
                <a:spcPts val="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Your CoP’s mission should be to share knowledge, promote learning in a particular area, and align that work with organizational strategy. </a:t>
            </a:r>
            <a:endParaRPr/>
          </a:p>
          <a:p>
            <a:pPr indent="0" lvl="0" marL="0" marR="0" rtl="0" algn="l">
              <a:lnSpc>
                <a:spcPct val="100000"/>
              </a:lnSpc>
              <a:spcBef>
                <a:spcPts val="1000"/>
              </a:spcBef>
              <a:spcAft>
                <a:spcPts val="0"/>
              </a:spcAft>
              <a:buClr>
                <a:srgbClr val="444444"/>
              </a:buClr>
              <a:buSzPts val="2000"/>
              <a:buFont typeface="Noto Sans Symbols"/>
              <a:buNone/>
            </a:pPr>
            <a:r>
              <a:rPr b="0" i="0" lang="en-US" sz="2000">
                <a:solidFill>
                  <a:srgbClr val="444444"/>
                </a:solidFill>
                <a:latin typeface="Arial"/>
                <a:ea typeface="Arial"/>
                <a:cs typeface="Arial"/>
                <a:sym typeface="Arial"/>
              </a:rPr>
              <a:t>The goals can be short or long term, with a clear roadmap towards achievement.</a:t>
            </a:r>
            <a:endParaRPr b="1" i="0" sz="3600">
              <a:solidFill>
                <a:schemeClr val="dk1"/>
              </a:solidFill>
              <a:latin typeface="Arial"/>
              <a:ea typeface="Arial"/>
              <a:cs typeface="Arial"/>
              <a:sym typeface="Arial"/>
            </a:endParaRPr>
          </a:p>
        </p:txBody>
      </p:sp>
      <p:cxnSp>
        <p:nvCxnSpPr>
          <p:cNvPr id="206" name="Google Shape;206;p9"/>
          <p:cNvCxnSpPr/>
          <p:nvPr/>
        </p:nvCxnSpPr>
        <p:spPr>
          <a:xfrm>
            <a:off x="7801878" y="3833803"/>
            <a:ext cx="3268634" cy="0"/>
          </a:xfrm>
          <a:prstGeom prst="straightConnector1">
            <a:avLst/>
          </a:prstGeom>
          <a:noFill/>
          <a:ln cap="flat" cmpd="sng" w="25400">
            <a:solidFill>
              <a:srgbClr val="E05D32"/>
            </a:solidFill>
            <a:prstDash val="solid"/>
            <a:miter lim="800000"/>
            <a:headEnd len="sm" w="sm" type="none"/>
            <a:tailEnd len="sm" w="sm" type="none"/>
          </a:ln>
        </p:spPr>
      </p:cxnSp>
      <p:sp>
        <p:nvSpPr>
          <p:cNvPr id="207" name="Google Shape;207;p9"/>
          <p:cNvSpPr/>
          <p:nvPr/>
        </p:nvSpPr>
        <p:spPr>
          <a:xfrm>
            <a:off x="8031720" y="6550223"/>
            <a:ext cx="402847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D8D8D8"/>
                </a:solidFill>
                <a:latin typeface="Calibri"/>
                <a:ea typeface="Calibri"/>
                <a:cs typeface="Calibri"/>
                <a:sym typeface="Calibri"/>
              </a:rPr>
              <a:t>ATD Maryland – Developing Communities of Practice</a:t>
            </a:r>
            <a:endParaRPr sz="1400">
              <a:solidFill>
                <a:srgbClr val="D8D8D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2016-11-29T00:24:31Z</dcterms:created>
  <dc:creator>Anthony Julien</dc:creator>
</cp:coreProperties>
</file>