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273" r:id="rId3"/>
    <p:sldId id="261" r:id="rId4"/>
    <p:sldId id="262" r:id="rId5"/>
    <p:sldId id="274" r:id="rId6"/>
    <p:sldId id="263" r:id="rId7"/>
    <p:sldId id="270" r:id="rId8"/>
    <p:sldId id="265" r:id="rId9"/>
    <p:sldId id="275" r:id="rId10"/>
    <p:sldId id="271" r:id="rId11"/>
    <p:sldId id="277" r:id="rId12"/>
    <p:sldId id="276" r:id="rId13"/>
  </p:sldIdLst>
  <p:sldSz cx="9144000" cy="6858000" type="screen4x3"/>
  <p:notesSz cx="7053263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C6050"/>
    <a:srgbClr val="766E5B"/>
    <a:srgbClr val="7EB53D"/>
    <a:srgbClr val="629E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24" autoAdjust="0"/>
    <p:restoredTop sz="75838" autoAdjust="0"/>
  </p:normalViewPr>
  <p:slideViewPr>
    <p:cSldViewPr>
      <p:cViewPr>
        <p:scale>
          <a:sx n="60" d="100"/>
          <a:sy n="60" d="100"/>
        </p:scale>
        <p:origin x="-834" y="9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932"/>
        <p:guide pos="222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3A73318-60A6-42D7-8C80-62020D86F229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858808D-DC7D-422F-9CE2-4F116A61A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0517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6849" y="0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0435" y="4421823"/>
            <a:ext cx="5172393" cy="418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3645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6849" y="8843645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D424F22-897F-4F1D-B0F0-458097B8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889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Provides </a:t>
            </a:r>
            <a:r>
              <a:rPr lang="en-US" b="1" dirty="0" smtClean="0"/>
              <a:t>and strengthens: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Increased loyalty and commitment from members involved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Help prevent or lessen attrition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Professional Identity - of the ASTD-TCC chapter and its members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Education support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Recruitment – via association with professional identity, enhancing recruitment goals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Knowledge management and transfer – further opportunity for members to expand their knowledge and reach out to others within the chapter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Retention</a:t>
            </a:r>
            <a:r>
              <a:rPr lang="en-US" baseline="0" dirty="0" smtClean="0"/>
              <a:t> – member added benefit, provides more to the value of the member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to consider:</a:t>
            </a:r>
          </a:p>
          <a:p>
            <a:r>
              <a:rPr lang="en-US" dirty="0" smtClean="0"/>
              <a:t>Timing – Three months,</a:t>
            </a:r>
            <a:r>
              <a:rPr lang="en-US" baseline="0" dirty="0" smtClean="0"/>
              <a:t> s</a:t>
            </a:r>
            <a:r>
              <a:rPr lang="en-US" dirty="0" smtClean="0"/>
              <a:t>ix </a:t>
            </a:r>
            <a:r>
              <a:rPr lang="en-US" dirty="0" smtClean="0"/>
              <a:t>months</a:t>
            </a:r>
            <a:r>
              <a:rPr lang="en-US" baseline="0" dirty="0" smtClean="0"/>
              <a:t> to a year</a:t>
            </a:r>
          </a:p>
          <a:p>
            <a:r>
              <a:rPr lang="en-US" dirty="0" err="1" smtClean="0"/>
              <a:t>Eligiblity</a:t>
            </a:r>
            <a:r>
              <a:rPr lang="en-US" baseline="0" dirty="0" smtClean="0"/>
              <a:t> </a:t>
            </a:r>
            <a:r>
              <a:rPr lang="en-US" baseline="0" dirty="0" smtClean="0"/>
              <a:t>– years of experience, students, chapter members only, ASTD-National members</a:t>
            </a:r>
          </a:p>
          <a:p>
            <a:r>
              <a:rPr lang="en-US" baseline="0" dirty="0" smtClean="0"/>
              <a:t>Structure – group meetings – orientation, celebration, timing of communications, evaluation</a:t>
            </a:r>
          </a:p>
          <a:p>
            <a:r>
              <a:rPr lang="en-US" baseline="0" dirty="0" smtClean="0"/>
              <a:t>Match process – formalized application, manual review, location, backgrounds, </a:t>
            </a:r>
            <a:r>
              <a:rPr lang="en-US" baseline="0" dirty="0" smtClean="0"/>
              <a:t>getting to the wants/needs</a:t>
            </a:r>
            <a:endParaRPr lang="en-US" baseline="0" dirty="0" smtClean="0"/>
          </a:p>
          <a:p>
            <a:r>
              <a:rPr lang="en-US" baseline="0" dirty="0" smtClean="0"/>
              <a:t>Pricing – free to members, nominal pricing, other professional mentor programs can range $200-$500 a year</a:t>
            </a:r>
          </a:p>
          <a:p>
            <a:r>
              <a:rPr lang="en-US" baseline="0" dirty="0" smtClean="0"/>
              <a:t>Administration – committee lead, committee to help with matching, set up, communications, marketing outreach</a:t>
            </a:r>
          </a:p>
          <a:p>
            <a:r>
              <a:rPr lang="en-US" baseline="0" dirty="0" smtClean="0"/>
              <a:t>Launch – webinar, live formats, </a:t>
            </a:r>
            <a:r>
              <a:rPr lang="en-US" baseline="0" dirty="0" smtClean="0"/>
              <a:t>orientation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</a:t>
            </a:r>
            <a:r>
              <a:rPr lang="en-US" baseline="0" dirty="0" smtClean="0"/>
              <a:t> rule – less mentor response than mentee</a:t>
            </a:r>
          </a:p>
          <a:p>
            <a:r>
              <a:rPr lang="en-US" baseline="0" dirty="0" smtClean="0"/>
              <a:t>Relationship – </a:t>
            </a:r>
            <a:r>
              <a:rPr lang="en-US" baseline="0" dirty="0" smtClean="0"/>
              <a:t>set up guidelines/handbook </a:t>
            </a:r>
            <a:r>
              <a:rPr lang="en-US" baseline="0" dirty="0" smtClean="0"/>
              <a:t>to help individuals guide the relationship</a:t>
            </a:r>
          </a:p>
          <a:p>
            <a:r>
              <a:rPr lang="en-US" baseline="0" dirty="0" smtClean="0"/>
              <a:t>Match – reassignment process</a:t>
            </a:r>
          </a:p>
          <a:p>
            <a:r>
              <a:rPr lang="en-US" baseline="0" dirty="0" smtClean="0"/>
              <a:t>Resources – documents, templates, tools etc.</a:t>
            </a:r>
          </a:p>
          <a:p>
            <a:r>
              <a:rPr lang="en-US" baseline="0" dirty="0" smtClean="0"/>
              <a:t>Committee lead support – check in, orientation, social media, closure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do</a:t>
            </a:r>
            <a:r>
              <a:rPr lang="en-US" baseline="0" dirty="0" smtClean="0"/>
              <a:t> it alone – gather a committee, support…someone to help with logistics, marketing, social </a:t>
            </a:r>
            <a:r>
              <a:rPr lang="en-US" baseline="0" dirty="0" smtClean="0"/>
              <a:t>media - the </a:t>
            </a:r>
            <a:r>
              <a:rPr lang="en-US" baseline="0" dirty="0" smtClean="0"/>
              <a:t>biggest lesson learned for me</a:t>
            </a:r>
          </a:p>
          <a:p>
            <a:r>
              <a:rPr lang="en-US" baseline="0" dirty="0" smtClean="0"/>
              <a:t>Chapter resources – ask your board, other committees, volunteers to form a new committee, use the knowledge within your chapter. Utilize someone that needs to do internship hours to manage the program. It’s a win-win.</a:t>
            </a:r>
          </a:p>
          <a:p>
            <a:r>
              <a:rPr lang="en-US" baseline="0" dirty="0" smtClean="0"/>
              <a:t>Past chapter leaders for mentors. They are more than willing to help!</a:t>
            </a:r>
          </a:p>
          <a:p>
            <a:r>
              <a:rPr lang="en-US" baseline="0" dirty="0" smtClean="0"/>
              <a:t>Other chapters, national, local organizations – templates, tools etc. exist out there already, chapters are willing to share, just ask so you can reuse good content and don’t have to recreate the wheel</a:t>
            </a:r>
          </a:p>
          <a:p>
            <a:r>
              <a:rPr lang="en-US" baseline="0" dirty="0" smtClean="0"/>
              <a:t>Research – best practices, member wants and needs, is it </a:t>
            </a:r>
            <a:r>
              <a:rPr lang="en-US" baseline="0" dirty="0" smtClean="0"/>
              <a:t>right, does it fit?</a:t>
            </a:r>
            <a:endParaRPr lang="en-US" baseline="0" dirty="0" smtClean="0"/>
          </a:p>
          <a:p>
            <a:r>
              <a:rPr lang="en-US" baseline="0" dirty="0" smtClean="0"/>
              <a:t>Take the time, don’t rush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424F22-897F-4F1D-B0F0-458097B81BC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4343400" y="3124200"/>
            <a:ext cx="434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6C6050"/>
                </a:solidFill>
              </a:rPr>
              <a:t>Click to add Subtitle</a:t>
            </a:r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4343400" y="1295400"/>
            <a:ext cx="434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600" b="1" dirty="0" smtClean="0">
                <a:solidFill>
                  <a:srgbClr val="73B531"/>
                </a:solidFill>
              </a:rPr>
              <a:t>Click to add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772DB7-6E88-4328-8BE4-7434EB6F3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Box 2"/>
          <p:cNvSpPr txBox="1">
            <a:spLocks noChangeArrowheads="1"/>
          </p:cNvSpPr>
          <p:nvPr userDrawn="1"/>
        </p:nvSpPr>
        <p:spPr bwMode="auto">
          <a:xfrm>
            <a:off x="0" y="6400800"/>
            <a:ext cx="571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Mentorship Programs: Strengthening Chapters and Members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405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04056" y="44196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477000"/>
            <a:ext cx="4419600" cy="3048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7AEF2F-D336-4E5C-921E-A9A7E16C3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9812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C417FA-BBF4-4829-ADCF-B23F419A4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781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569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94037"/>
            <a:ext cx="4040188" cy="3001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408238"/>
            <a:ext cx="4041775" cy="569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094037"/>
            <a:ext cx="4041775" cy="3001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246B3A-DFDE-41ED-80DA-259437CA7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3349CF-C905-4FB4-8EC8-A9E76A6F2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3050"/>
            <a:ext cx="6705600" cy="1162050"/>
          </a:xfrm>
        </p:spPr>
        <p:txBody>
          <a:bodyPr anchor="b"/>
          <a:lstStyle>
            <a:lvl1pPr algn="ctr"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3992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3581400" y="2133600"/>
            <a:ext cx="533400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3F637D-FD0F-41BC-BE15-03C322153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800600"/>
            <a:ext cx="5486400" cy="566738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67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7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B0149E-497C-4F4E-9E4A-883CC95EF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048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057400"/>
            <a:ext cx="8534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770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dirty="0">
                <a:solidFill>
                  <a:srgbClr val="7F7F7F"/>
                </a:solidFill>
                <a:latin typeface="Verdana"/>
                <a:ea typeface="ＭＳ Ｐゴシック" charset="0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00800"/>
            <a:ext cx="4648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7F7F7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2028A0B-89FA-4C26-B18A-10B8C2A5F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480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Mentoring Programs: Strengthening Chapters and Members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7EB53D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7EB53D"/>
          </a:solidFill>
          <a:latin typeface="Arial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7EB53D"/>
          </a:solidFill>
          <a:latin typeface="Arial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7EB53D"/>
          </a:solidFill>
          <a:latin typeface="Arial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7EB53D"/>
          </a:solidFill>
          <a:latin typeface="Arial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Univers 67 CondensedBold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Univers 67 CondensedBold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Univers 67 CondensedBold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Univers 67 CondensedBold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6C605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rgbClr val="6C6050"/>
          </a:solidFill>
          <a:latin typeface="Arial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6C6050"/>
          </a:solidFill>
          <a:latin typeface="Arial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6C6050"/>
          </a:solidFill>
          <a:latin typeface="Arial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6C6050"/>
          </a:solidFill>
          <a:latin typeface="Arial"/>
          <a:ea typeface="+mn-ea"/>
          <a:cs typeface="Arial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505200" y="304800"/>
            <a:ext cx="5257800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Mentorship Programs: Strengthening Chapters and Members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429000" y="1981200"/>
            <a:ext cx="5410200" cy="39624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Arial" pitchFamily="34" charset="0"/>
              </a:rPr>
              <a:t>Terri </a:t>
            </a:r>
            <a:r>
              <a:rPr lang="en-US" dirty="0" err="1" smtClean="0">
                <a:latin typeface="Calibri" pitchFamily="34" charset="0"/>
                <a:cs typeface="Arial" pitchFamily="34" charset="0"/>
              </a:rPr>
              <a:t>Karolevitz</a:t>
            </a: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400050" lvl="1" indent="0">
              <a:buFontTx/>
              <a:buNone/>
            </a:pPr>
            <a:r>
              <a:rPr lang="en-US" sz="1700" dirty="0" smtClean="0">
                <a:latin typeface="Calibri" pitchFamily="34" charset="0"/>
                <a:cs typeface="Arial" pitchFamily="34" charset="0"/>
              </a:rPr>
              <a:t>Director of Professional Development, ASTD-TCC</a:t>
            </a:r>
          </a:p>
          <a:p>
            <a:r>
              <a:rPr lang="en-US" dirty="0" smtClean="0">
                <a:latin typeface="Calibri" pitchFamily="34" charset="0"/>
                <a:cs typeface="Arial" pitchFamily="34" charset="0"/>
              </a:rPr>
              <a:t>Esther </a:t>
            </a:r>
            <a:r>
              <a:rPr lang="en-US" dirty="0" err="1" smtClean="0">
                <a:latin typeface="Calibri" pitchFamily="34" charset="0"/>
                <a:cs typeface="Arial" pitchFamily="34" charset="0"/>
              </a:rPr>
              <a:t>Sykora</a:t>
            </a: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400050" lvl="1" indent="0">
              <a:buFontTx/>
              <a:buNone/>
            </a:pPr>
            <a:r>
              <a:rPr lang="en-US" sz="1700" dirty="0" smtClean="0">
                <a:latin typeface="Calibri" pitchFamily="34" charset="0"/>
                <a:cs typeface="Arial" pitchFamily="34" charset="0"/>
              </a:rPr>
              <a:t>President, ASTD-TCC</a:t>
            </a:r>
          </a:p>
          <a:p>
            <a:pPr marL="400050" lvl="1" indent="0">
              <a:buFontTx/>
              <a:buNone/>
            </a:pPr>
            <a:endParaRPr lang="en-US" sz="1700" dirty="0">
              <a:latin typeface="Calibri" pitchFamily="34" charset="0"/>
              <a:cs typeface="Arial" pitchFamily="34" charset="0"/>
            </a:endParaRPr>
          </a:p>
          <a:p>
            <a:pPr marL="400050" lvl="1" indent="0">
              <a:buFontTx/>
              <a:buNone/>
            </a:pPr>
            <a:endParaRPr lang="en-US" sz="1700" dirty="0" smtClean="0">
              <a:latin typeface="Calibri" pitchFamily="34" charset="0"/>
              <a:cs typeface="Arial" pitchFamily="34" charset="0"/>
            </a:endParaRPr>
          </a:p>
          <a:p>
            <a:pPr marL="400050" lvl="1" indent="0">
              <a:buFontTx/>
              <a:buNone/>
            </a:pPr>
            <a:r>
              <a:rPr lang="en-US" sz="1700" dirty="0" smtClean="0">
                <a:latin typeface="Calibri" pitchFamily="34" charset="0"/>
                <a:cs typeface="Arial" pitchFamily="34" charset="0"/>
              </a:rPr>
              <a:t>	                </a:t>
            </a:r>
            <a:r>
              <a:rPr lang="en-US" sz="1700" b="1" dirty="0" smtClean="0">
                <a:latin typeface="Calibri" pitchFamily="34" charset="0"/>
                <a:cs typeface="Arial" pitchFamily="34" charset="0"/>
              </a:rPr>
              <a:t>Tweet!</a:t>
            </a:r>
            <a:endParaRPr lang="en-US" sz="1700" b="1" dirty="0">
              <a:latin typeface="Calibri" pitchFamily="34" charset="0"/>
              <a:cs typeface="Arial" pitchFamily="34" charset="0"/>
            </a:endParaRPr>
          </a:p>
          <a:p>
            <a:pPr marL="400050" lvl="1" indent="0">
              <a:buFontTx/>
              <a:buNone/>
            </a:pPr>
            <a:r>
              <a:rPr lang="en-US" sz="1700" i="1" dirty="0" smtClean="0">
                <a:latin typeface="Calibri" pitchFamily="34" charset="0"/>
                <a:cs typeface="Arial" pitchFamily="34" charset="0"/>
              </a:rPr>
              <a:t>#</a:t>
            </a:r>
            <a:r>
              <a:rPr lang="en-US" sz="1700" i="1" dirty="0" err="1" smtClean="0">
                <a:latin typeface="Calibri" pitchFamily="34" charset="0"/>
                <a:cs typeface="Arial" pitchFamily="34" charset="0"/>
              </a:rPr>
              <a:t>astdalc</a:t>
            </a:r>
            <a:r>
              <a:rPr lang="en-US" sz="1700" i="1" dirty="0" smtClean="0">
                <a:latin typeface="Calibri" pitchFamily="34" charset="0"/>
                <a:cs typeface="Arial" pitchFamily="34" charset="0"/>
              </a:rPr>
              <a:t>            </a:t>
            </a:r>
            <a:r>
              <a:rPr lang="en-US" sz="1700" dirty="0" smtClean="0">
                <a:latin typeface="Calibri" pitchFamily="34" charset="0"/>
                <a:cs typeface="Arial" pitchFamily="34" charset="0"/>
              </a:rPr>
              <a:t>		</a:t>
            </a:r>
            <a:r>
              <a:rPr lang="en-US" sz="1700" i="1" dirty="0" smtClean="0">
                <a:latin typeface="Calibri" pitchFamily="34" charset="0"/>
                <a:cs typeface="Arial" pitchFamily="34" charset="0"/>
              </a:rPr>
              <a:t>#</a:t>
            </a:r>
            <a:r>
              <a:rPr lang="en-US" sz="1700" i="1" dirty="0" err="1" smtClean="0">
                <a:latin typeface="Calibri" pitchFamily="34" charset="0"/>
                <a:cs typeface="Arial" pitchFamily="34" charset="0"/>
              </a:rPr>
              <a:t>astdalcmentor</a:t>
            </a:r>
            <a:endParaRPr lang="en-US" sz="1700" i="1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DEFC40-DF9B-4F3B-B7D1-6373FAD7004D}" type="slidenum">
              <a:rPr lang="en-US">
                <a:solidFill>
                  <a:srgbClr val="FFFF00"/>
                </a:solidFill>
              </a:rPr>
              <a:pPr/>
              <a:t>1</a:t>
            </a:fld>
            <a:endParaRPr lang="en-US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627015"/>
            <a:ext cx="68609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What’s next? What can you do now?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Tools, templates and materials we will share:</a:t>
            </a:r>
          </a:p>
          <a:p>
            <a:pPr marL="0" indent="0">
              <a:buFontTx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33363" indent="-233363"/>
            <a:r>
              <a:rPr lang="en-US" sz="2400" dirty="0" smtClean="0">
                <a:latin typeface="Arial" pitchFamily="34" charset="0"/>
                <a:cs typeface="Arial" pitchFamily="34" charset="0"/>
              </a:rPr>
              <a:t>Sample proposal to chapter</a:t>
            </a:r>
          </a:p>
          <a:p>
            <a:pPr marL="233363" indent="-233363"/>
            <a:r>
              <a:rPr lang="en-US" sz="2400" dirty="0" smtClean="0">
                <a:latin typeface="Arial" pitchFamily="34" charset="0"/>
                <a:cs typeface="Arial" pitchFamily="34" charset="0"/>
              </a:rPr>
              <a:t>Pre-planning questions to consider checklist</a:t>
            </a:r>
          </a:p>
          <a:p>
            <a:pPr marL="233363" indent="-233363"/>
            <a:r>
              <a:rPr lang="en-US" sz="2400" dirty="0" smtClean="0">
                <a:latin typeface="Arial" pitchFamily="34" charset="0"/>
                <a:cs typeface="Arial" pitchFamily="34" charset="0"/>
              </a:rPr>
              <a:t>Best practices interview questions</a:t>
            </a:r>
          </a:p>
          <a:p>
            <a:pPr marL="233363" indent="-233363"/>
            <a:r>
              <a:rPr lang="en-US" sz="2400" dirty="0" smtClean="0">
                <a:latin typeface="Arial" pitchFamily="34" charset="0"/>
                <a:cs typeface="Arial" pitchFamily="34" charset="0"/>
              </a:rPr>
              <a:t>Mentor/mentee application questions</a:t>
            </a:r>
          </a:p>
          <a:p>
            <a:pPr marL="233363" indent="-233363"/>
            <a:r>
              <a:rPr lang="en-US" sz="2400" dirty="0" smtClean="0">
                <a:latin typeface="Arial" pitchFamily="34" charset="0"/>
                <a:cs typeface="Arial" pitchFamily="34" charset="0"/>
              </a:rPr>
              <a:t>Mentor program handbook and templates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A75644-75C7-43E9-879A-3107C5E86B36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ASTD – San Diego Chapter</a:t>
            </a:r>
          </a:p>
          <a:p>
            <a:endParaRPr lang="en-US" dirty="0" smtClean="0"/>
          </a:p>
          <a:p>
            <a:r>
              <a:rPr lang="en-US" dirty="0" smtClean="0"/>
              <a:t>ASTD – LA Chapter</a:t>
            </a:r>
          </a:p>
          <a:p>
            <a:endParaRPr lang="en-US" dirty="0" smtClean="0"/>
          </a:p>
          <a:p>
            <a:r>
              <a:rPr lang="en-US" dirty="0" smtClean="0"/>
              <a:t>ASTD National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72DB7-6E88-4328-8BE4-7434EB6F368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3500" dirty="0" smtClean="0">
                <a:latin typeface="Arial" pitchFamily="34" charset="0"/>
                <a:cs typeface="Arial" pitchFamily="34" charset="0"/>
              </a:rPr>
              <a:t>Thank you!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200400" y="2514600"/>
            <a:ext cx="3124200" cy="3886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Questions?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A75644-75C7-43E9-879A-3107C5E86B36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– Where are we going the next 45 minutes?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What you can expect today…</a:t>
            </a:r>
          </a:p>
          <a:p>
            <a:r>
              <a:rPr lang="en-US" dirty="0" smtClean="0">
                <a:latin typeface="Calibri" pitchFamily="34" charset="0"/>
              </a:rPr>
              <a:t>What is a mentor program?</a:t>
            </a:r>
          </a:p>
          <a:p>
            <a:r>
              <a:rPr lang="en-US" dirty="0" smtClean="0">
                <a:latin typeface="Calibri" pitchFamily="34" charset="0"/>
              </a:rPr>
              <a:t>Benefits of mentor programs to ASTD chapters</a:t>
            </a:r>
          </a:p>
          <a:p>
            <a:r>
              <a:rPr lang="en-US" dirty="0" smtClean="0">
                <a:latin typeface="Calibri" pitchFamily="34" charset="0"/>
              </a:rPr>
              <a:t>Planning for a mentor program</a:t>
            </a:r>
          </a:p>
          <a:p>
            <a:r>
              <a:rPr lang="en-US" dirty="0" smtClean="0">
                <a:latin typeface="Calibri" pitchFamily="34" charset="0"/>
              </a:rPr>
              <a:t>What’s next? Tools to help you plan your program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72DB7-6E88-4328-8BE4-7434EB6F36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629400" cy="1143000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Mentorship Programs: Strengthening Chapters and Members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7772400" cy="1905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Arial" pitchFamily="34" charset="0"/>
              </a:rPr>
              <a:t>Where are we at?</a:t>
            </a:r>
          </a:p>
          <a:p>
            <a:pPr lvl="1"/>
            <a:r>
              <a:rPr lang="en-US" dirty="0" smtClean="0">
                <a:latin typeface="Calibri" pitchFamily="34" charset="0"/>
                <a:cs typeface="Arial" pitchFamily="34" charset="0"/>
              </a:rPr>
              <a:t>Pulse check: Who has a chapter mentorship program?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287196-5B7D-498F-A889-DB369EC19084}" type="slidenum">
              <a:rPr lang="en-US"/>
              <a:pPr/>
              <a:t>3</a:t>
            </a:fld>
            <a:endParaRPr lang="en-US"/>
          </a:p>
        </p:txBody>
      </p:sp>
      <p:sp>
        <p:nvSpPr>
          <p:cNvPr id="11273" name="AutoShape 9" descr="data:image/jpeg;base64,/9j/4AAQSkZJRgABAQAAAQABAAD/2wCEAAkGBhQRERUSExMUFBQWGBUYGRgVFRcWFBcVFxgYFxUUFxQXHCYfFxkjGRcWHy8gJCcpLCwsFx8xNTAqNSYrLCkBCQoKDgwOGg8PGiwkHyIsKi8sLCwsLCwsLCwtKiwsLCwsLCwsLCksLCwsLCwsLCksLCwsLCwsLCwsLCwpLCwsKf/AABEIAKoBKQMBIgACEQEDEQH/xAAcAAEAAgIDAQAAAAAAAAAAAAAABgcEBQIDCAH/xABHEAABAwIDBAcEBggEBQUAAAABAAIDBBEFEiEGMUFRBxMiYXGBkTKhscEjUmJystEUM0KCkqLC8CRz4fEVJTVDszRTY3Ti/8QAGQEAAwEBAQAAAAAAAAAAAAAAAAMEBQIB/8QALhEAAgIBAgQEBQUBAQAAAAAAAAECAxEEIRIxQVEiMmGBEyMzcfChscHR4cJi/9oADAMBAAIRAxEAPwC8UREAEREAEREAEREAEREAEREAEREAEREAEREAEREAEREAEREAEREAEREAEREAEREAEREAEREAEREAEREAEREAEREAEREAEREAEREAEREAEREAEREAEREAEREAEREAEREAEREAEREAEREAEREAEREAEREAEREAEREAEREAEREAEREAEREAEREAEREAEREAEREAEREAEREAEREAEREAEREAERYtbVlhaAPaJHoLrxvCyz2MXJ4RkucBv0X1arFptYd+pJ05Bv8AquzD61z3vadzTYfwtPrcrj4i4uEb8J8PEbFERMEhERABERABERABERABERABFxbKDcAg232O7xXJABERABYFTimSeKHLcyZje9soAJ3cdxWLtViRghBa7K50kbAeWY9/goxtBj/U4sDkc4RU7icutrgm57tQPNKnPGy9B1ded36kvwzGBMZRlyiN+W97h28X7t27vC2Kqyirj/w9t75p6k25kNABPhmsrSC8qm5bM9urUd1+YPqIuitmLI3uG9rSfQJreNxKWXg+V9V1cZfa9re8gfNaqtxQtfGSbAtebXtq0j5Fd1fUZ6R7jpoL+o1Wor5/1DmjP2nt8nBhv7ipbpvp2X7l1FS6rq1+hv4cTzSlmlhltzOZocD71kV1WIo3SEEhoJsN6jENV/iGGzgTG0HfYFjnsN7afshdtbiDusrqdxLvoTJGO7JYgea6ha2n9xc6Umvt/jN5Bi0b3MaCcz2ZwLfs8dd1/wAlmqpNmdtRJV0UNnDIHMLjuf1h7PporHocUz1VRDcHqhEbW3Z2knXjwXcLOJb/AJsLsq4Xt+bm0REThAREQAREQAWrxtwBivf2yNPulZ09UGEA31v7lg49+qa8fsPY7yJyn8SVY8xY6pYmm+pi10hMkIbuEbzrzu0fJfcCcC953EySXHgbfAL5NG5z2PG5rXA8+1Yj4FdmEMdGXZ7e1I645El3lofcp158lcsKtr85syqWpLpni+gNgPAC/vutgtVgrDYvNiXa3H2jdbVU1vKyR3JKWF0CIiYKC6JKxjXtYXAOduHErvVTHH5pJXOkdd8UjmcBZpJIGnAFpS7J8CKdPR8VvfkWxm1txX1RCHFSayJ99JYoz3a5g4fxXUvXsZcWRdtTrx6hERdigsLGK8wxF4FyLaFccZxAwR5wATcb107Qi8NuZ+RS5ywnjmUU15lFy5N/sYeHuImm4XZceI5eqzsArHSRnMblriPLeFrYKi0w+01w/lv8lkYDO1rpGkgXLbd5PBIrluvf+yu+OYt43xH+jeoiKszCG9IdR/6dgaHWkErgTYWYdB53PooViuNudNUygtBnbkIIvkZ2dGnnZoUk6QHkz2uQAwbvMqvKltj+ep9FnWybmzWohFQTaJfgcn6TPQQlha2AEnXRzr53m3AHKPUq1gVQeBYjNBUiQGwDHAE79Ra4V2bPRZaaLQgljXG+/M4XJPfcp2nlnKJtVHGGvzubFdc8WZrm8wR6iyxYMSzSvYBozS/M2ufyXVh2K5wC8gZvZ/L4KjjT2J/hTW/2MGlu6mkYR+wdN+oGvvC18z8zI3MFg0gnTgQdPgsoi0kgubB7rDhY6kaeKwcSqLCw4n+woJvb7GlBb577mRRMeHZyRa1rcRdznXv+8vu0NE6OugqmGwyvjcCLg6HKD/ET+6uVBqzUlZGJv/SCzQhrO0OBL7EX04AHjvv3LqL8D7nElmxdt8ld4/hkUFUBF9HkDHAjU3IvYE/s3tpzCkWzWNF+IvmcW/TMZG4NBAu0AMd7reaiW19Z105I9loDATudlvr6/BdWAkiUEC1rHQneNUpTcZZQ91qUcPsXsi4xuuAeYB9VyWqYgREQAREQBqtpGO6gvbe8Za/TfZp7Vv3SVh1taHUjze4cAW+ZHw3qQEKEzTGlndA7SN1zGeGU8B4bvJTXZjv32LNO1JcPZ5N3QOuwG4Pgu8my+UxGUW3JKVxyR23mRl0FtbaLLWHRD4LMVMPKSWeYIiLsWa2HGg6pfTkWLQCD9a4B+fuVV7WMMGITM3CU5geFz2wfeQp1thTuikiq4xqCGu+LSfeFFdu4RUTRyNIGZkT998pBII9AQprd00zS02ItSjya/UxcBxBxfEwm/Vve2/2XEPaPVzlbjJRlaSRrb1KoV7erzOa4g3BvfiFMqDFXzZpA8nJFdnHK7Jcked/clV2cJRfR8XDzjBZiLBwSsMsEbzvLdfEaH4LOVqeVkx5R4W0+hrNoWXh15hdWM9uJoG8i49P9VlYs8ZLHitY2Uk24WAHgFPZza7llPli+zZjPiOcP4NBA79LLHlqMnVuO7rA4+AI/1WdUM0AWG2ETSRwjVtwXfdbqfX5pDW+xaprGX+ImCIi0DEIHt6wCVpO8s/NQY0ovmd6Ld9MmKmOoga3eIyT5u0Wi2FrTVVTI5gDCAXO3300AuObiFn2RzJmrVLFaNhg+z8lXM3Iw5AQHOOjWtvc687cFcwC1zJmQu6pjA2NkZd2RbnuHgFwwnFC9rsxBLc2u72d6oqjGvw9Sa5zt8WNl/Jg0EwtPKOPWuHfqbLjCztRN5B39IXynBNPlA1IA8swJ911yMga8vdcCNgN+B3uNuelkvsU9X+dMHVPLaof9VxNj4aO9CtTXygv14LIxclkLJTwdZ3i4XJ9Vq3w9c7eRcBS2NqWB9cVjPsb3DXA27lx2hklbTvfGwkezcbwDoX2Gth8182dw9xfleQWgXPC4HPzUwAVVUOOJHdZwS7lHyljmi97gWWVhUIa4HiVYW22ERupZpRG3rWMLg62vZ11tv0vvVIYTjspmDnu0aQbAWGhulzq4B1d3xFsekKdtmtB4AfBdi4RShzQ4aggEeB1C5rQMkIiIAIiIALCxbCWVMeR47wR7TTzBWai8aTWGeptPKIJTYo6lmNPKblvsmxs5u8H3hb+KsDxe2ije3T8ldC7/AOL17RW6wt/YHgs/LU3DoamFKCn1ZvKHW58llLGonAM7hf8ANYmF12d7gTv7Q13d1lbGSSS7kEoOTk10NoiImCTT7Wgfokl+GU/zBVxM3T4clamK0fXQyR/WaQPHh77Kn6moOUg6ObcHxGik1C3TNHSPwtGCacSEtO4qXbFUBAyO3ns+rSN/HeojTS5QO8qZwVRZTF7TZwGhG8EkAG/de6RFb5K5vKx3JHsPPemIJ9lxvfhpr8Ct9TVTZG5mm7dbHnbiO5VfhmKvaZIBula3ys7X1Fx5qzaCPLEwcmt+CsqllYM/VV8MnLuYmLO1A7lgRaXKyMcdZ7e8fNa18+nclTfiYyuPgR04jWaLM2Tw85nTO0uMrR3byfcFq6SPr5gwbhqfBTeKMNAA3Be1x4pZ7HN03GPD3OaIsHGq3qaeST6rXHztoqiFFAdJOMdfiExvdrTkb4N0Ug6OKC0L5rb3MYPe4/AKGYGyOpr2smuWSukGhIOZzXZCD3Pyq4cDwcUlCyK9yZnEOtvaAQDbwsoWs5NWD4cYN1iNTaSU/YaweLgD81iUYLTUR8SMzfCSMH4krqqX55XOvbVhA7mty/kVjYnUFtQJAey6zTw9kC3z9F5J9fU9jHCS9P6JBh47AFraea5VDA4ZHC4Oh/vglJNmaCvk5u7RM6Cc+LJr9p3BtG5p35mW7/7AKjmFuubjuWw2+ntHG3v+RWswQ6KO9+PBbRH5ee5Mdn3fSfun4hSJRfAX/TD7rlKFfpvIZmq+oYeMxZ6eZvON49WleZ5DklcF6je24I5rzBtM3JVPA3XKLke6Z8y/uj/EOuw+F17loLD+4bD3WUiVddC1bmpZY/qvB/iH/wCVYqbB5ihFqxNhF11E4Y0uO4C5Wox3FyyFkkZ9pw8xyROxQTbPa6pWNJddjdoselrmyEgHtAC45XF1kLpNPdC5RcXhhERenhW/SU61XT97HfiW3wV/YWq6WGWfSvHOQfhKysAmu1Zlm1zNirehG5qK1zWGNo9s7+XNZeAUwbm4k2uePHRYDzqLrdYSyzL8z8FRVvInuajW0upmoiKszwqv6QcG6mfrWjsTankH8R57/VWgo/t5CHUMpP7IaR3HMB8yl2R4oj6J8M16lQRwlzg3kpWHEU4H2gPcbKN4RJdzb7wR+SlFScsLzyyn3gfNQJ74NVrY5YUy8jWt1JsPyVmMbYAclW+wP0lTqNGguv7gPU+5WUralhGbqZNywzUbRw3Y1/Fp9x/1AUekdopZi7bwv8L+hChkuiVcsSG6eWYYNhsk8da7wUvUH2ZdlmKnC60z8IrVLxhQ3pVr+roHj62n9+qmSq/purLQtZ3XT5chFfmRTOC4gYaiOYC+R7XW5gHUel1fuYvjjAN2tcTfjZwFv77150pT2gr9pYXQ0tNMSSHsaHdxA7P8vwUrjk0IySM+uisLhDRmop5APaYM7fFpvbzFwvlRVB0dwsrDJhHR1EnJhHnY/MheYTe51JtQz6mJs3i+dtr+q3oeL3Vf7M1AbffyU2w2HO9o/Z3kcwBuXFU3JHtsFFtkP21rM7mWNxc28rD819wQaLH21oDBIyM6i7i082Ei3nw8lm4C3sqWxPj3K4NfDyiSbPH6cD7Lvkpaolg+lSzvzD1B/JS1aGl8nuZOr8/scZHWBPIFeW9rJr1Lj3leoKx1o3nk13wK8q7Su+nce9MtOaOpafQVUXdO37LT6G3zVuqk+geb6eUc4/mFdi6r8pxd5zAxwf4eTwUPr5r01MAbdr52Uu2gktTvPcoHUPc6GmO7LM5pv4tI+BUOrfix6fyaWgXgz/6/5ZJ8Ddetn7mtCkyiuASD9Lqif2bempW3wCsdLG5zvrut92+ifp5bY7t/uTauDb4uiUf2NmiIqyAr3pc9mm++/wCDVw2bd2QvnS3J2qZv+YfwhdezknZCzLn842KPoIkcu8LdYQD1fmbeH93WjfqWjm4D1NlJ2MAAA3DRU0rdsk1DwkjkiIqiIKPbfOth83g38bVIVAumbGJaaga5kZkjdIGykDVrMri093bDdfLS68kspncHiSb7kBwdmoKlGIyWpZTyZf0IPyVb4Lt1TsHbc5v7pPwutriW38c1PLDSxzTPfG8XawhrBbtPJOugud3BQKuXFyNWVsMbM2+EbaCkqaZgLc80sUZvubG97WvJ8r271d68UQ17+tbIXEua5rgSdeybhez8OrWzRRys1bIxr2+DwHD3FXRjwoy7J8byfa5t43j7JUFq36KfSjsnwKgeLx2JCn1Hcp0vVGPhFVacd6sSJ1wCqno3kStPIq0cNkzRhcaWXNHesjsmZSo7prxDNIWjcDb0V4Ery9t5jPXyvINxnd6XVU+RJVzNFgNMZZ2MHEr0/jIZT4ZIXszthp3OLdxPVx30PA3G9ed+jRgdiELTxcB6lekdr6TraCqj+tBMPVjlzBczu14wUxs7tO2VujyR3nd4rqpNrpJKyenZITAKdwcOBeHsOYd40F+RKqmmrnRE5TvUo6PLl9TIeEQbfvfIw/BpSp18MW/Qojf8Rxj6osfZs8PFWRs8e35H5KsdnZNVZezh7Y8D8lNp+ZVqV4GRPpYdaoh+5/UV1bPS6BcemJ1p4j9j+orF2Xnu0JV/1WMo+giWiXK9j+TgffqpqoBPJcKc0kmaNjubWn1Cr0r5og1cdos44iLwyD7D/wAJXlzamCxa4/tL0HtXt5T0UsdLIHulna4tawAgN3ZnkkZQTfnuK8+7Z4ix7msZuYMvoqLOYmnkyWdCNVlrLfWaR6q/l5e2Ar3x1UJjF3GWIW8XAL1Cva+RzdzNZtFfqCRrYi45hRSWjL6ZrogXDrGPAGpaL5Xg+F7+ClG00+WndbedFHNiJiI5Lns5x79D8lJclK3hfYt08nGhyXRnJz3Q/pbiCCS22m8OaNRzUm2fgyU7BxtdY2I0fXxlgNjcEfund6XW2gZlaByATaq+GbfT/RN9ylWl1zv7LCOxERVEJVnS9LaeAfYJ9XEfJcNnJey1dXTFOP0iMcRGL+bnFYWytXcLKv8AqZNvT/SSJvLLuPIj4qYqATS9lT4KrTPOSLVrHD7n1ERVkIUW6Sh/y+TxZ8VKVGukZt8Om7g0/wAwXMuTO6/OvuUpgdNEX6xsOu8tBPwVgUYbly2AadCBoLHQ6eCrXCJ7PU6w+puFnTNlJNFCVdMYpHxnexzmnxaSD8F626NX3wmi/wAiMa9wt8l5n6Q6Lq8Qm00eRJ/GAXfzZl6wwUM/RoerFo+qjyDkzIMo9LLSTykzFkuFtGY7coLj7dSp2oNtKLE+Kn1HIp0vmZocPZmc4cRqPJTvZuoJBB5A+mh+IVc0tXkmaeG4qeYXLkcw8CbeTtPjZT0PDKtQsrBJSF5Q2zwj9HqZ47+xK9tjyvdp9LL1gvOXTZRtbWzPaQcxYTY/tZAHA99x71fIzq+ZAMOr3QyB7TYgjUL1bsbjgr6GOU2Jc0teObho71GvmvIgcrT6ENtpY62Oh0MM3WXvvD2sLmub39m1uN+5crmMnhxK62twJ1FWz0zv+29wHezfG7zYWnzUk2HiyUc0n/uStaPCNpJ98nuXd050MrMYme9pDJBGY3W0c1sbGGx5hwIP+y7qNnVUdPHxLM58ZCXj+UtHkl6h4hg60kc2Z7En2c3rbba7WTYdSCenc0SdYxl3NDhlcHE6H7oWn2cNlhdL0/8Agom85m+5j/zUlHmRpan6bMDEttp8TpmTziMPZI+O8YLQQGsdcgk63eVvtkqnQKGYS0f8LaA2x61783A37BHiA1vqpBsZV8DwXGpXiyGlfy0ifySKdYHJenjP2bemnyVfSezdSygxeOnw01ErsscbJHE9wcdB3k6DvKZpH439hGtXgX3PPnS1tJ12MTSwvu2PLG1w3dhtngcxnzKFzVZcbneuuaTM4nmSutaOEZik1sjMp8VkZ7Di03BuNCCNxB4L1p0d4lNUYZTTVBLpXx3c4ixd2iGuIHNoab8b3XmLo9wdlViVNDL7DpG5h9YC7svna3mvX7WgAACwG4DcByQlg8bb5kU2nrbl7ODQP9/W/otbsY67HgbswuPs2IPxv5L7tYMrpXczbyH+6j2xWKFtQ5t9Dw4LMb+blmxGPycIn8T3B+nd/ut+FpaTWTz+a3SvrWxmWvdBcJ5gxpcdwF1zUR2m2kaTJTsPajLQ/wAS0ODfQgrqcuFZOK4OcsFadIlUZKnNzYfcSuGyEu4Lr2rFw2TlnHqLj4LX7MVdvJZdm6ybdW2xY9TLZqseM6DwCqGWtBZv3q32CwAVGjeeL2I9cscPv/B9REV5mhaja6l6yinZzYfdr8lt1i4p+ol+4/8ACV4+R7F4Z5hppcshHepjhlXooRUn/EO8SpNhx7IWfYjbrZG+lIXnhfzjy/wuJ/qXpTY6TNh9IedPB/42rzT0kb4PCT4sXo3o8P8Ayqh/+tB+AKunyIytQsWMkKhe2LLOPfqpmVEduOHh+a8vXgOtM/mFdVUvuU6wio6ynaRvt7xuVdVZ1KmuxLvoPNQ1czSuXhyTTHMXMVDNUsbmcyF8jRzIYXAeq8i1WNySMLZHFzi9zy46klxu4nzufNes6v8A6dN/kz/B68dFaa3RjPwt4Bcs3BMVdS1MNQwXdFIx4B3EtINjbgd3msFF0cnrDabDIMZwjrOrDi+AzQ69pkpjJaA4fa7JG42VL4rIBIGDc0Bo8GgNHuCuXobN8Fpfuyf+WRUdiB+nd4n4qXUdC7R837ErwF9loelyr7NPH3yO9A0D4lbvA/ZCinSj+vh/yz+Iqaj6hbq/pnbg7MuFi5BzGVwHEAEDz1Y71XDZaus7zXLBxegHc2b8RUcwZ56zeU66HEmT6afDhF0QVt2X5LOp8clZhlaKyFn6OyKQRx2IkeCP+5qct3O00BG/RanY0XY4nUg6E6keBW+x4XoqocOoqNOH6pybpdPwx42+YrV3cT4McjzOiIqCElHRkwnFaMjhNGT4X1XrlzgBc7gvKfQ//wBXpvvH4FeoMZP0R8lzJ4TZ1FZaRA9u676PNzJUO2Nqc1UPFbjbhx6seKj+wulS7wWbzbZsY4YJFxYJJnmeR7LSfUmykF1H9jB9C48c/wAgt+tCrymXf52hJIGgkmwGpVS7TWdVOnYQ0vIzcnAWtmHA20urPxj9Q/w+aqrF94/yz+Er2aUtmFTxuiFVdKJZX5ZHNz/suJdHcfVF7t9678OwOWO9gHD7BubfdNne5YLf1vmt3Kez5f0lMlpoWrc7hqJV8jlGJWyRnI/KHtJ7DrWBHduXoBpvqqyw+ZxjZ2j7PM9ynGzruwfEJdenVKeGeX6h3NZWMG2REXZOf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5" name="AutoShape 11" descr="data:image/jpeg;base64,/9j/4AAQSkZJRgABAQAAAQABAAD/2wCEAAkGBhQRERUSExMUFBQWGBUYGRgVFRcWFBcVFxgYFxUUFxQXHCYfFxkjGRcWHy8gJCcpLCwsFx8xNTAqNSYrLCkBCQoKDgwOGg8PGiwkHyIsKi8sLCwsLCwsLCwtKiwsLCwsLCwsLCksLCwsLCwsLCksLCwsLCwsLCwsLCwpLCwsKf/AABEIAKoBKQMBIgACEQEDEQH/xAAcAAEAAgIDAQAAAAAAAAAAAAAABgcEBQIDCAH/xABHEAABAwIDBAcEBggEBQUAAAABAAIDBBEFEiEGMUFRBxMiYXGBkTKhscEjUmJystEUM0KCkqLC8CRz4fEVJTVDszRTY3Ti/8QAGQEAAwEBAQAAAAAAAAAAAAAAAAMEBQIB/8QALhEAAgIBAgQEBQUBAQAAAAAAAAECAxEEIRIxQVEiMmGBEyMzcfChscHR4cJi/9oADAMBAAIRAxEAPwC8UREAEREAEREAEREAEREAEREAEREAEREAEREAEREAEREAEREAEREAEREAEREAEREAEREAEREAEREAEREAEREAEREAEREAEREAEREAEREAEREAEREAEREAEREAEREAEREAEREAEREAEREAEREAEREAEREAEREAEREAEREAEREAEREAEREAEREAEREAEREAEREAEREAEREAEREAEREAEREAERYtbVlhaAPaJHoLrxvCyz2MXJ4RkucBv0X1arFptYd+pJ05Bv8AquzD61z3vadzTYfwtPrcrj4i4uEb8J8PEbFERMEhERABERABERABERABERABFxbKDcAg232O7xXJABERABYFTimSeKHLcyZje9soAJ3cdxWLtViRghBa7K50kbAeWY9/goxtBj/U4sDkc4RU7icutrgm57tQPNKnPGy9B1ded36kvwzGBMZRlyiN+W97h28X7t27vC2Kqyirj/w9t75p6k25kNABPhmsrSC8qm5bM9urUd1+YPqIuitmLI3uG9rSfQJreNxKWXg+V9V1cZfa9re8gfNaqtxQtfGSbAtebXtq0j5Fd1fUZ6R7jpoL+o1Wor5/1DmjP2nt8nBhv7ipbpvp2X7l1FS6rq1+hv4cTzSlmlhltzOZocD71kV1WIo3SEEhoJsN6jENV/iGGzgTG0HfYFjnsN7afshdtbiDusrqdxLvoTJGO7JYgea6ha2n9xc6Umvt/jN5Bi0b3MaCcz2ZwLfs8dd1/wAlmqpNmdtRJV0UNnDIHMLjuf1h7PporHocUz1VRDcHqhEbW3Z2knXjwXcLOJb/AJsLsq4Xt+bm0REThAREQAREQAWrxtwBivf2yNPulZ09UGEA31v7lg49+qa8fsPY7yJyn8SVY8xY6pYmm+pi10hMkIbuEbzrzu0fJfcCcC953EySXHgbfAL5NG5z2PG5rXA8+1Yj4FdmEMdGXZ7e1I645El3lofcp158lcsKtr85syqWpLpni+gNgPAC/vutgtVgrDYvNiXa3H2jdbVU1vKyR3JKWF0CIiYKC6JKxjXtYXAOduHErvVTHH5pJXOkdd8UjmcBZpJIGnAFpS7J8CKdPR8VvfkWxm1txX1RCHFSayJ99JYoz3a5g4fxXUvXsZcWRdtTrx6hERdigsLGK8wxF4FyLaFccZxAwR5wATcb107Qi8NuZ+RS5ywnjmUU15lFy5N/sYeHuImm4XZceI5eqzsArHSRnMblriPLeFrYKi0w+01w/lv8lkYDO1rpGkgXLbd5PBIrluvf+yu+OYt43xH+jeoiKszCG9IdR/6dgaHWkErgTYWYdB53PooViuNudNUygtBnbkIIvkZ2dGnnZoUk6QHkz2uQAwbvMqvKltj+ep9FnWybmzWohFQTaJfgcn6TPQQlha2AEnXRzr53m3AHKPUq1gVQeBYjNBUiQGwDHAE79Ra4V2bPRZaaLQgljXG+/M4XJPfcp2nlnKJtVHGGvzubFdc8WZrm8wR6iyxYMSzSvYBozS/M2ufyXVh2K5wC8gZvZ/L4KjjT2J/hTW/2MGlu6mkYR+wdN+oGvvC18z8zI3MFg0gnTgQdPgsoi0kgubB7rDhY6kaeKwcSqLCw4n+woJvb7GlBb577mRRMeHZyRa1rcRdznXv+8vu0NE6OugqmGwyvjcCLg6HKD/ET+6uVBqzUlZGJv/SCzQhrO0OBL7EX04AHjvv3LqL8D7nElmxdt8ld4/hkUFUBF9HkDHAjU3IvYE/s3tpzCkWzWNF+IvmcW/TMZG4NBAu0AMd7reaiW19Z105I9loDATudlvr6/BdWAkiUEC1rHQneNUpTcZZQ91qUcPsXsi4xuuAeYB9VyWqYgREQAREQBqtpGO6gvbe8Za/TfZp7Vv3SVh1taHUjze4cAW+ZHw3qQEKEzTGlndA7SN1zGeGU8B4bvJTXZjv32LNO1JcPZ5N3QOuwG4Pgu8my+UxGUW3JKVxyR23mRl0FtbaLLWHRD4LMVMPKSWeYIiLsWa2HGg6pfTkWLQCD9a4B+fuVV7WMMGITM3CU5geFz2wfeQp1thTuikiq4xqCGu+LSfeFFdu4RUTRyNIGZkT998pBII9AQprd00zS02ItSjya/UxcBxBxfEwm/Vve2/2XEPaPVzlbjJRlaSRrb1KoV7erzOa4g3BvfiFMqDFXzZpA8nJFdnHK7Jcked/clV2cJRfR8XDzjBZiLBwSsMsEbzvLdfEaH4LOVqeVkx5R4W0+hrNoWXh15hdWM9uJoG8i49P9VlYs8ZLHitY2Uk24WAHgFPZza7llPli+zZjPiOcP4NBA79LLHlqMnVuO7rA4+AI/1WdUM0AWG2ETSRwjVtwXfdbqfX5pDW+xaprGX+ImCIi0DEIHt6wCVpO8s/NQY0ovmd6Ld9MmKmOoga3eIyT5u0Wi2FrTVVTI5gDCAXO3300AuObiFn2RzJmrVLFaNhg+z8lXM3Iw5AQHOOjWtvc687cFcwC1zJmQu6pjA2NkZd2RbnuHgFwwnFC9rsxBLc2u72d6oqjGvw9Sa5zt8WNl/Jg0EwtPKOPWuHfqbLjCztRN5B39IXynBNPlA1IA8swJ911yMga8vdcCNgN+B3uNuelkvsU9X+dMHVPLaof9VxNj4aO9CtTXygv14LIxclkLJTwdZ3i4XJ9Vq3w9c7eRcBS2NqWB9cVjPsb3DXA27lx2hklbTvfGwkezcbwDoX2Gth8182dw9xfleQWgXPC4HPzUwAVVUOOJHdZwS7lHyljmi97gWWVhUIa4HiVYW22ERupZpRG3rWMLg62vZ11tv0vvVIYTjspmDnu0aQbAWGhulzq4B1d3xFsekKdtmtB4AfBdi4RShzQ4aggEeB1C5rQMkIiIAIiIALCxbCWVMeR47wR7TTzBWai8aTWGeptPKIJTYo6lmNPKblvsmxs5u8H3hb+KsDxe2ije3T8ldC7/AOL17RW6wt/YHgs/LU3DoamFKCn1ZvKHW58llLGonAM7hf8ANYmF12d7gTv7Q13d1lbGSSS7kEoOTk10NoiImCTT7Wgfokl+GU/zBVxM3T4clamK0fXQyR/WaQPHh77Kn6moOUg6ObcHxGik1C3TNHSPwtGCacSEtO4qXbFUBAyO3ns+rSN/HeojTS5QO8qZwVRZTF7TZwGhG8EkAG/de6RFb5K5vKx3JHsPPemIJ9lxvfhpr8Ct9TVTZG5mm7dbHnbiO5VfhmKvaZIBula3ys7X1Fx5qzaCPLEwcmt+CsqllYM/VV8MnLuYmLO1A7lgRaXKyMcdZ7e8fNa18+nclTfiYyuPgR04jWaLM2Tw85nTO0uMrR3byfcFq6SPr5gwbhqfBTeKMNAA3Be1x4pZ7HN03GPD3OaIsHGq3qaeST6rXHztoqiFFAdJOMdfiExvdrTkb4N0Ug6OKC0L5rb3MYPe4/AKGYGyOpr2smuWSukGhIOZzXZCD3Pyq4cDwcUlCyK9yZnEOtvaAQDbwsoWs5NWD4cYN1iNTaSU/YaweLgD81iUYLTUR8SMzfCSMH4krqqX55XOvbVhA7mty/kVjYnUFtQJAey6zTw9kC3z9F5J9fU9jHCS9P6JBh47AFraea5VDA4ZHC4Oh/vglJNmaCvk5u7RM6Cc+LJr9p3BtG5p35mW7/7AKjmFuubjuWw2+ntHG3v+RWswQ6KO9+PBbRH5ee5Mdn3fSfun4hSJRfAX/TD7rlKFfpvIZmq+oYeMxZ6eZvON49WleZ5DklcF6je24I5rzBtM3JVPA3XKLke6Z8y/uj/EOuw+F17loLD+4bD3WUiVddC1bmpZY/qvB/iH/wCVYqbB5ihFqxNhF11E4Y0uO4C5Wox3FyyFkkZ9pw8xyROxQTbPa6pWNJddjdoselrmyEgHtAC45XF1kLpNPdC5RcXhhERenhW/SU61XT97HfiW3wV/YWq6WGWfSvHOQfhKysAmu1Zlm1zNirehG5qK1zWGNo9s7+XNZeAUwbm4k2uePHRYDzqLrdYSyzL8z8FRVvInuajW0upmoiKszwqv6QcG6mfrWjsTankH8R57/VWgo/t5CHUMpP7IaR3HMB8yl2R4oj6J8M16lQRwlzg3kpWHEU4H2gPcbKN4RJdzb7wR+SlFScsLzyyn3gfNQJ74NVrY5YUy8jWt1JsPyVmMbYAclW+wP0lTqNGguv7gPU+5WUralhGbqZNywzUbRw3Y1/Fp9x/1AUekdopZi7bwv8L+hChkuiVcsSG6eWYYNhsk8da7wUvUH2ZdlmKnC60z8IrVLxhQ3pVr+roHj62n9+qmSq/purLQtZ3XT5chFfmRTOC4gYaiOYC+R7XW5gHUel1fuYvjjAN2tcTfjZwFv77150pT2gr9pYXQ0tNMSSHsaHdxA7P8vwUrjk0IySM+uisLhDRmop5APaYM7fFpvbzFwvlRVB0dwsrDJhHR1EnJhHnY/MheYTe51JtQz6mJs3i+dtr+q3oeL3Vf7M1AbffyU2w2HO9o/Z3kcwBuXFU3JHtsFFtkP21rM7mWNxc28rD819wQaLH21oDBIyM6i7i082Ei3nw8lm4C3sqWxPj3K4NfDyiSbPH6cD7Lvkpaolg+lSzvzD1B/JS1aGl8nuZOr8/scZHWBPIFeW9rJr1Lj3leoKx1o3nk13wK8q7Su+nce9MtOaOpafQVUXdO37LT6G3zVuqk+geb6eUc4/mFdi6r8pxd5zAxwf4eTwUPr5r01MAbdr52Uu2gktTvPcoHUPc6GmO7LM5pv4tI+BUOrfix6fyaWgXgz/6/5ZJ8Ddetn7mtCkyiuASD9Lqif2bempW3wCsdLG5zvrut92+ifp5bY7t/uTauDb4uiUf2NmiIqyAr3pc9mm++/wCDVw2bd2QvnS3J2qZv+YfwhdezknZCzLn842KPoIkcu8LdYQD1fmbeH93WjfqWjm4D1NlJ2MAAA3DRU0rdsk1DwkjkiIqiIKPbfOth83g38bVIVAumbGJaaga5kZkjdIGykDVrMri093bDdfLS68kspncHiSb7kBwdmoKlGIyWpZTyZf0IPyVb4Lt1TsHbc5v7pPwutriW38c1PLDSxzTPfG8XawhrBbtPJOugud3BQKuXFyNWVsMbM2+EbaCkqaZgLc80sUZvubG97WvJ8r271d68UQ17+tbIXEua5rgSdeybhez8OrWzRRys1bIxr2+DwHD3FXRjwoy7J8byfa5t43j7JUFq36KfSjsnwKgeLx2JCn1Hcp0vVGPhFVacd6sSJ1wCqno3kStPIq0cNkzRhcaWXNHesjsmZSo7prxDNIWjcDb0V4Ery9t5jPXyvINxnd6XVU+RJVzNFgNMZZ2MHEr0/jIZT4ZIXszthp3OLdxPVx30PA3G9ed+jRgdiELTxcB6lekdr6TraCqj+tBMPVjlzBczu14wUxs7tO2VujyR3nd4rqpNrpJKyenZITAKdwcOBeHsOYd40F+RKqmmrnRE5TvUo6PLl9TIeEQbfvfIw/BpSp18MW/Qojf8Rxj6osfZs8PFWRs8e35H5KsdnZNVZezh7Y8D8lNp+ZVqV4GRPpYdaoh+5/UV1bPS6BcemJ1p4j9j+orF2Xnu0JV/1WMo+giWiXK9j+TgffqpqoBPJcKc0kmaNjubWn1Cr0r5og1cdos44iLwyD7D/wAJXlzamCxa4/tL0HtXt5T0UsdLIHulna4tawAgN3ZnkkZQTfnuK8+7Z4ix7msZuYMvoqLOYmnkyWdCNVlrLfWaR6q/l5e2Ar3x1UJjF3GWIW8XAL1Cva+RzdzNZtFfqCRrYi45hRSWjL6ZrogXDrGPAGpaL5Xg+F7+ClG00+WndbedFHNiJiI5Lns5x79D8lJclK3hfYt08nGhyXRnJz3Q/pbiCCS22m8OaNRzUm2fgyU7BxtdY2I0fXxlgNjcEfund6XW2gZlaByATaq+GbfT/RN9ylWl1zv7LCOxERVEJVnS9LaeAfYJ9XEfJcNnJey1dXTFOP0iMcRGL+bnFYWytXcLKv8AqZNvT/SSJvLLuPIj4qYqATS9lT4KrTPOSLVrHD7n1ERVkIUW6Sh/y+TxZ8VKVGukZt8Om7g0/wAwXMuTO6/OvuUpgdNEX6xsOu8tBPwVgUYbly2AadCBoLHQ6eCrXCJ7PU6w+puFnTNlJNFCVdMYpHxnexzmnxaSD8F626NX3wmi/wAiMa9wt8l5n6Q6Lq8Qm00eRJ/GAXfzZl6wwUM/RoerFo+qjyDkzIMo9LLSTykzFkuFtGY7coLj7dSp2oNtKLE+Kn1HIp0vmZocPZmc4cRqPJTvZuoJBB5A+mh+IVc0tXkmaeG4qeYXLkcw8CbeTtPjZT0PDKtQsrBJSF5Q2zwj9HqZ47+xK9tjyvdp9LL1gvOXTZRtbWzPaQcxYTY/tZAHA99x71fIzq+ZAMOr3QyB7TYgjUL1bsbjgr6GOU2Jc0teObho71GvmvIgcrT6ENtpY62Oh0MM3WXvvD2sLmub39m1uN+5crmMnhxK62twJ1FWz0zv+29wHezfG7zYWnzUk2HiyUc0n/uStaPCNpJ98nuXd050MrMYme9pDJBGY3W0c1sbGGx5hwIP+y7qNnVUdPHxLM58ZCXj+UtHkl6h4hg60kc2Z7En2c3rbba7WTYdSCenc0SdYxl3NDhlcHE6H7oWn2cNlhdL0/8Agom85m+5j/zUlHmRpan6bMDEttp8TpmTziMPZI+O8YLQQGsdcgk63eVvtkqnQKGYS0f8LaA2x61783A37BHiA1vqpBsZV8DwXGpXiyGlfy0ifySKdYHJenjP2bemnyVfSezdSygxeOnw01ErsscbJHE9wcdB3k6DvKZpH439hGtXgX3PPnS1tJ12MTSwvu2PLG1w3dhtngcxnzKFzVZcbneuuaTM4nmSutaOEZik1sjMp8VkZ7Di03BuNCCNxB4L1p0d4lNUYZTTVBLpXx3c4ixd2iGuIHNoab8b3XmLo9wdlViVNDL7DpG5h9YC7svna3mvX7WgAACwG4DcByQlg8bb5kU2nrbl7ODQP9/W/otbsY67HgbswuPs2IPxv5L7tYMrpXczbyH+6j2xWKFtQ5t9Dw4LMb+blmxGPycIn8T3B+nd/ut+FpaTWTz+a3SvrWxmWvdBcJ5gxpcdwF1zUR2m2kaTJTsPajLQ/wAS0ODfQgrqcuFZOK4OcsFadIlUZKnNzYfcSuGyEu4Lr2rFw2TlnHqLj4LX7MVdvJZdm6ybdW2xY9TLZqseM6DwCqGWtBZv3q32CwAVGjeeL2I9cscPv/B9REV5mhaja6l6yinZzYfdr8lt1i4p+ol+4/8ACV4+R7F4Z5hppcshHepjhlXooRUn/EO8SpNhx7IWfYjbrZG+lIXnhfzjy/wuJ/qXpTY6TNh9IedPB/42rzT0kb4PCT4sXo3o8P8Ayqh/+tB+AKunyIytQsWMkKhe2LLOPfqpmVEduOHh+a8vXgOtM/mFdVUvuU6wio6ynaRvt7xuVdVZ1KmuxLvoPNQ1czSuXhyTTHMXMVDNUsbmcyF8jRzIYXAeq8i1WNySMLZHFzi9zy46klxu4nzufNes6v8A6dN/kz/B68dFaa3RjPwt4Bcs3BMVdS1MNQwXdFIx4B3EtINjbgd3msFF0cnrDabDIMZwjrOrDi+AzQ69pkpjJaA4fa7JG42VL4rIBIGDc0Bo8GgNHuCuXobN8Fpfuyf+WRUdiB+nd4n4qXUdC7R837ErwF9loelyr7NPH3yO9A0D4lbvA/ZCinSj+vh/yz+Iqaj6hbq/pnbg7MuFi5BzGVwHEAEDz1Y71XDZaus7zXLBxegHc2b8RUcwZ56zeU66HEmT6afDhF0QVt2X5LOp8clZhlaKyFn6OyKQRx2IkeCP+5qct3O00BG/RanY0XY4nUg6E6keBW+x4XoqocOoqNOH6pybpdPwx42+YrV3cT4McjzOiIqCElHRkwnFaMjhNGT4X1XrlzgBc7gvKfQ//wBXpvvH4FeoMZP0R8lzJ4TZ1FZaRA9u676PNzJUO2Nqc1UPFbjbhx6seKj+wulS7wWbzbZsY4YJFxYJJnmeR7LSfUmykF1H9jB9C48c/wAgt+tCrymXf52hJIGgkmwGpVS7TWdVOnYQ0vIzcnAWtmHA20urPxj9Q/w+aqrF94/yz+Er2aUtmFTxuiFVdKJZX5ZHNz/suJdHcfVF7t9678OwOWO9gHD7BubfdNne5YLf1vmt3Kez5f0lMlpoWrc7hqJV8jlGJWyRnI/KHtJ7DrWBHduXoBpvqqyw+ZxjZ2j7PM9ynGzruwfEJdenVKeGeX6h3NZWMG2REXZOf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7" name="AutoShape 13" descr="data:image/jpeg;base64,/9j/4AAQSkZJRgABAQAAAQABAAD/2wCEAAkGBhQRERUSExMUFBQWGBUYGRgVFRcWFBcVFxgYFxUUFxQXHCYfFxkjGRcWHy8gJCcpLCwsFx8xNTAqNSYrLCkBCQoKDgwOGg8PGiwkHyIsKi8sLCwsLCwsLCwtKiwsLCwsLCwsLCksLCwsLCwsLCksLCwsLCwsLCwsLCwpLCwsKf/AABEIAKoBKQMBIgACEQEDEQH/xAAcAAEAAgIDAQAAAAAAAAAAAAAABgcEBQIDCAH/xABHEAABAwIDBAcEBggEBQUAAAABAAIDBBEFEiEGMUFRBxMiYXGBkTKhscEjUmJystEUM0KCkqLC8CRz4fEVJTVDszRTY3Ti/8QAGQEAAwEBAQAAAAAAAAAAAAAAAAMEBQIB/8QALhEAAgIBAgQEBQUBAQAAAAAAAAECAxEEIRIxQVEiMmGBEyMzcfChscHR4cJi/9oADAMBAAIRAxEAPwC8UREAEREAEREAEREAEREAEREAEREAEREAEREAEREAEREAEREAEREAEREAEREAEREAEREAEREAEREAEREAEREAEREAEREAEREAEREAEREAEREAEREAEREAEREAEREAEREAEREAEREAEREAEREAEREAEREAEREAEREAEREAEREAEREAEREAEREAEREAEREAEREAEREAEREAEREAEREAEREAERYtbVlhaAPaJHoLrxvCyz2MXJ4RkucBv0X1arFptYd+pJ05Bv8AquzD61z3vadzTYfwtPrcrj4i4uEb8J8PEbFERMEhERABERABERABERABERABFxbKDcAg232O7xXJABERABYFTimSeKHLcyZje9soAJ3cdxWLtViRghBa7K50kbAeWY9/goxtBj/U4sDkc4RU7icutrgm57tQPNKnPGy9B1ded36kvwzGBMZRlyiN+W97h28X7t27vC2Kqyirj/w9t75p6k25kNABPhmsrSC8qm5bM9urUd1+YPqIuitmLI3uG9rSfQJreNxKWXg+V9V1cZfa9re8gfNaqtxQtfGSbAtebXtq0j5Fd1fUZ6R7jpoL+o1Wor5/1DmjP2nt8nBhv7ipbpvp2X7l1FS6rq1+hv4cTzSlmlhltzOZocD71kV1WIo3SEEhoJsN6jENV/iGGzgTG0HfYFjnsN7afshdtbiDusrqdxLvoTJGO7JYgea6ha2n9xc6Umvt/jN5Bi0b3MaCcz2ZwLfs8dd1/wAlmqpNmdtRJV0UNnDIHMLjuf1h7PporHocUz1VRDcHqhEbW3Z2knXjwXcLOJb/AJsLsq4Xt+bm0REThAREQAREQAWrxtwBivf2yNPulZ09UGEA31v7lg49+qa8fsPY7yJyn8SVY8xY6pYmm+pi10hMkIbuEbzrzu0fJfcCcC953EySXHgbfAL5NG5z2PG5rXA8+1Yj4FdmEMdGXZ7e1I645El3lofcp158lcsKtr85syqWpLpni+gNgPAC/vutgtVgrDYvNiXa3H2jdbVU1vKyR3JKWF0CIiYKC6JKxjXtYXAOduHErvVTHH5pJXOkdd8UjmcBZpJIGnAFpS7J8CKdPR8VvfkWxm1txX1RCHFSayJ99JYoz3a5g4fxXUvXsZcWRdtTrx6hERdigsLGK8wxF4FyLaFccZxAwR5wATcb107Qi8NuZ+RS5ywnjmUU15lFy5N/sYeHuImm4XZceI5eqzsArHSRnMblriPLeFrYKi0w+01w/lv8lkYDO1rpGkgXLbd5PBIrluvf+yu+OYt43xH+jeoiKszCG9IdR/6dgaHWkErgTYWYdB53PooViuNudNUygtBnbkIIvkZ2dGnnZoUk6QHkz2uQAwbvMqvKltj+ep9FnWybmzWohFQTaJfgcn6TPQQlha2AEnXRzr53m3AHKPUq1gVQeBYjNBUiQGwDHAE79Ra4V2bPRZaaLQgljXG+/M4XJPfcp2nlnKJtVHGGvzubFdc8WZrm8wR6iyxYMSzSvYBozS/M2ufyXVh2K5wC8gZvZ/L4KjjT2J/hTW/2MGlu6mkYR+wdN+oGvvC18z8zI3MFg0gnTgQdPgsoi0kgubB7rDhY6kaeKwcSqLCw4n+woJvb7GlBb577mRRMeHZyRa1rcRdznXv+8vu0NE6OugqmGwyvjcCLg6HKD/ET+6uVBqzUlZGJv/SCzQhrO0OBL7EX04AHjvv3LqL8D7nElmxdt8ld4/hkUFUBF9HkDHAjU3IvYE/s3tpzCkWzWNF+IvmcW/TMZG4NBAu0AMd7reaiW19Z105I9loDATudlvr6/BdWAkiUEC1rHQneNUpTcZZQ91qUcPsXsi4xuuAeYB9VyWqYgREQAREQBqtpGO6gvbe8Za/TfZp7Vv3SVh1taHUjze4cAW+ZHw3qQEKEzTGlndA7SN1zGeGU8B4bvJTXZjv32LNO1JcPZ5N3QOuwG4Pgu8my+UxGUW3JKVxyR23mRl0FtbaLLWHRD4LMVMPKSWeYIiLsWa2HGg6pfTkWLQCD9a4B+fuVV7WMMGITM3CU5geFz2wfeQp1thTuikiq4xqCGu+LSfeFFdu4RUTRyNIGZkT998pBII9AQprd00zS02ItSjya/UxcBxBxfEwm/Vve2/2XEPaPVzlbjJRlaSRrb1KoV7erzOa4g3BvfiFMqDFXzZpA8nJFdnHK7Jcked/clV2cJRfR8XDzjBZiLBwSsMsEbzvLdfEaH4LOVqeVkx5R4W0+hrNoWXh15hdWM9uJoG8i49P9VlYs8ZLHitY2Uk24WAHgFPZza7llPli+zZjPiOcP4NBA79LLHlqMnVuO7rA4+AI/1WdUM0AWG2ETSRwjVtwXfdbqfX5pDW+xaprGX+ImCIi0DEIHt6wCVpO8s/NQY0ovmd6Ld9MmKmOoga3eIyT5u0Wi2FrTVVTI5gDCAXO3300AuObiFn2RzJmrVLFaNhg+z8lXM3Iw5AQHOOjWtvc687cFcwC1zJmQu6pjA2NkZd2RbnuHgFwwnFC9rsxBLc2u72d6oqjGvw9Sa5zt8WNl/Jg0EwtPKOPWuHfqbLjCztRN5B39IXynBNPlA1IA8swJ911yMga8vdcCNgN+B3uNuelkvsU9X+dMHVPLaof9VxNj4aO9CtTXygv14LIxclkLJTwdZ3i4XJ9Vq3w9c7eRcBS2NqWB9cVjPsb3DXA27lx2hklbTvfGwkezcbwDoX2Gth8182dw9xfleQWgXPC4HPzUwAVVUOOJHdZwS7lHyljmi97gWWVhUIa4HiVYW22ERupZpRG3rWMLg62vZ11tv0vvVIYTjspmDnu0aQbAWGhulzq4B1d3xFsekKdtmtB4AfBdi4RShzQ4aggEeB1C5rQMkIiIAIiIALCxbCWVMeR47wR7TTzBWai8aTWGeptPKIJTYo6lmNPKblvsmxs5u8H3hb+KsDxe2ije3T8ldC7/AOL17RW6wt/YHgs/LU3DoamFKCn1ZvKHW58llLGonAM7hf8ANYmF12d7gTv7Q13d1lbGSSS7kEoOTk10NoiImCTT7Wgfokl+GU/zBVxM3T4clamK0fXQyR/WaQPHh77Kn6moOUg6ObcHxGik1C3TNHSPwtGCacSEtO4qXbFUBAyO3ns+rSN/HeojTS5QO8qZwVRZTF7TZwGhG8EkAG/de6RFb5K5vKx3JHsPPemIJ9lxvfhpr8Ct9TVTZG5mm7dbHnbiO5VfhmKvaZIBula3ys7X1Fx5qzaCPLEwcmt+CsqllYM/VV8MnLuYmLO1A7lgRaXKyMcdZ7e8fNa18+nclTfiYyuPgR04jWaLM2Tw85nTO0uMrR3byfcFq6SPr5gwbhqfBTeKMNAA3Be1x4pZ7HN03GPD3OaIsHGq3qaeST6rXHztoqiFFAdJOMdfiExvdrTkb4N0Ug6OKC0L5rb3MYPe4/AKGYGyOpr2smuWSukGhIOZzXZCD3Pyq4cDwcUlCyK9yZnEOtvaAQDbwsoWs5NWD4cYN1iNTaSU/YaweLgD81iUYLTUR8SMzfCSMH4krqqX55XOvbVhA7mty/kVjYnUFtQJAey6zTw9kC3z9F5J9fU9jHCS9P6JBh47AFraea5VDA4ZHC4Oh/vglJNmaCvk5u7RM6Cc+LJr9p3BtG5p35mW7/7AKjmFuubjuWw2+ntHG3v+RWswQ6KO9+PBbRH5ee5Mdn3fSfun4hSJRfAX/TD7rlKFfpvIZmq+oYeMxZ6eZvON49WleZ5DklcF6je24I5rzBtM3JVPA3XKLke6Z8y/uj/EOuw+F17loLD+4bD3WUiVddC1bmpZY/qvB/iH/wCVYqbB5ihFqxNhF11E4Y0uO4C5Wox3FyyFkkZ9pw8xyROxQTbPa6pWNJddjdoselrmyEgHtAC45XF1kLpNPdC5RcXhhERenhW/SU61XT97HfiW3wV/YWq6WGWfSvHOQfhKysAmu1Zlm1zNirehG5qK1zWGNo9s7+XNZeAUwbm4k2uePHRYDzqLrdYSyzL8z8FRVvInuajW0upmoiKszwqv6QcG6mfrWjsTankH8R57/VWgo/t5CHUMpP7IaR3HMB8yl2R4oj6J8M16lQRwlzg3kpWHEU4H2gPcbKN4RJdzb7wR+SlFScsLzyyn3gfNQJ74NVrY5YUy8jWt1JsPyVmMbYAclW+wP0lTqNGguv7gPU+5WUralhGbqZNywzUbRw3Y1/Fp9x/1AUekdopZi7bwv8L+hChkuiVcsSG6eWYYNhsk8da7wUvUH2ZdlmKnC60z8IrVLxhQ3pVr+roHj62n9+qmSq/purLQtZ3XT5chFfmRTOC4gYaiOYC+R7XW5gHUel1fuYvjjAN2tcTfjZwFv77150pT2gr9pYXQ0tNMSSHsaHdxA7P8vwUrjk0IySM+uisLhDRmop5APaYM7fFpvbzFwvlRVB0dwsrDJhHR1EnJhHnY/MheYTe51JtQz6mJs3i+dtr+q3oeL3Vf7M1AbffyU2w2HO9o/Z3kcwBuXFU3JHtsFFtkP21rM7mWNxc28rD819wQaLH21oDBIyM6i7i082Ei3nw8lm4C3sqWxPj3K4NfDyiSbPH6cD7Lvkpaolg+lSzvzD1B/JS1aGl8nuZOr8/scZHWBPIFeW9rJr1Lj3leoKx1o3nk13wK8q7Su+nce9MtOaOpafQVUXdO37LT6G3zVuqk+geb6eUc4/mFdi6r8pxd5zAxwf4eTwUPr5r01MAbdr52Uu2gktTvPcoHUPc6GmO7LM5pv4tI+BUOrfix6fyaWgXgz/6/5ZJ8Ddetn7mtCkyiuASD9Lqif2bempW3wCsdLG5zvrut92+ifp5bY7t/uTauDb4uiUf2NmiIqyAr3pc9mm++/wCDVw2bd2QvnS3J2qZv+YfwhdezknZCzLn842KPoIkcu8LdYQD1fmbeH93WjfqWjm4D1NlJ2MAAA3DRU0rdsk1DwkjkiIqiIKPbfOth83g38bVIVAumbGJaaga5kZkjdIGykDVrMri093bDdfLS68kspncHiSb7kBwdmoKlGIyWpZTyZf0IPyVb4Lt1TsHbc5v7pPwutriW38c1PLDSxzTPfG8XawhrBbtPJOugud3BQKuXFyNWVsMbM2+EbaCkqaZgLc80sUZvubG97WvJ8r271d68UQ17+tbIXEua5rgSdeybhez8OrWzRRys1bIxr2+DwHD3FXRjwoy7J8byfa5t43j7JUFq36KfSjsnwKgeLx2JCn1Hcp0vVGPhFVacd6sSJ1wCqno3kStPIq0cNkzRhcaWXNHesjsmZSo7prxDNIWjcDb0V4Ery9t5jPXyvINxnd6XVU+RJVzNFgNMZZ2MHEr0/jIZT4ZIXszthp3OLdxPVx30PA3G9ed+jRgdiELTxcB6lekdr6TraCqj+tBMPVjlzBczu14wUxs7tO2VujyR3nd4rqpNrpJKyenZITAKdwcOBeHsOYd40F+RKqmmrnRE5TvUo6PLl9TIeEQbfvfIw/BpSp18MW/Qojf8Rxj6osfZs8PFWRs8e35H5KsdnZNVZezh7Y8D8lNp+ZVqV4GRPpYdaoh+5/UV1bPS6BcemJ1p4j9j+orF2Xnu0JV/1WMo+giWiXK9j+TgffqpqoBPJcKc0kmaNjubWn1Cr0r5og1cdos44iLwyD7D/wAJXlzamCxa4/tL0HtXt5T0UsdLIHulna4tawAgN3ZnkkZQTfnuK8+7Z4ix7msZuYMvoqLOYmnkyWdCNVlrLfWaR6q/l5e2Ar3x1UJjF3GWIW8XAL1Cva+RzdzNZtFfqCRrYi45hRSWjL6ZrogXDrGPAGpaL5Xg+F7+ClG00+WndbedFHNiJiI5Lns5x79D8lJclK3hfYt08nGhyXRnJz3Q/pbiCCS22m8OaNRzUm2fgyU7BxtdY2I0fXxlgNjcEfund6XW2gZlaByATaq+GbfT/RN9ylWl1zv7LCOxERVEJVnS9LaeAfYJ9XEfJcNnJey1dXTFOP0iMcRGL+bnFYWytXcLKv8AqZNvT/SSJvLLuPIj4qYqATS9lT4KrTPOSLVrHD7n1ERVkIUW6Sh/y+TxZ8VKVGukZt8Om7g0/wAwXMuTO6/OvuUpgdNEX6xsOu8tBPwVgUYbly2AadCBoLHQ6eCrXCJ7PU6w+puFnTNlJNFCVdMYpHxnexzmnxaSD8F626NX3wmi/wAiMa9wt8l5n6Q6Lq8Qm00eRJ/GAXfzZl6wwUM/RoerFo+qjyDkzIMo9LLSTykzFkuFtGY7coLj7dSp2oNtKLE+Kn1HIp0vmZocPZmc4cRqPJTvZuoJBB5A+mh+IVc0tXkmaeG4qeYXLkcw8CbeTtPjZT0PDKtQsrBJSF5Q2zwj9HqZ47+xK9tjyvdp9LL1gvOXTZRtbWzPaQcxYTY/tZAHA99x71fIzq+ZAMOr3QyB7TYgjUL1bsbjgr6GOU2Jc0teObho71GvmvIgcrT6ENtpY62Oh0MM3WXvvD2sLmub39m1uN+5crmMnhxK62twJ1FWz0zv+29wHezfG7zYWnzUk2HiyUc0n/uStaPCNpJ98nuXd050MrMYme9pDJBGY3W0c1sbGGx5hwIP+y7qNnVUdPHxLM58ZCXj+UtHkl6h4hg60kc2Z7En2c3rbba7WTYdSCenc0SdYxl3NDhlcHE6H7oWn2cNlhdL0/8Agom85m+5j/zUlHmRpan6bMDEttp8TpmTziMPZI+O8YLQQGsdcgk63eVvtkqnQKGYS0f8LaA2x61783A37BHiA1vqpBsZV8DwXGpXiyGlfy0ifySKdYHJenjP2bemnyVfSezdSygxeOnw01ErsscbJHE9wcdB3k6DvKZpH439hGtXgX3PPnS1tJ12MTSwvu2PLG1w3dhtngcxnzKFzVZcbneuuaTM4nmSutaOEZik1sjMp8VkZ7Di03BuNCCNxB4L1p0d4lNUYZTTVBLpXx3c4ixd2iGuIHNoab8b3XmLo9wdlViVNDL7DpG5h9YC7svna3mvX7WgAACwG4DcByQlg8bb5kU2nrbl7ODQP9/W/otbsY67HgbswuPs2IPxv5L7tYMrpXczbyH+6j2xWKFtQ5t9Dw4LMb+blmxGPycIn8T3B+nd/ut+FpaTWTz+a3SvrWxmWvdBcJ5gxpcdwF1zUR2m2kaTJTsPajLQ/wAS0ODfQgrqcuFZOK4OcsFadIlUZKnNzYfcSuGyEu4Lr2rFw2TlnHqLj4LX7MVdvJZdm6ybdW2xY9TLZqseM6DwCqGWtBZv3q32CwAVGjeeL2I9cscPv/B9REV5mhaja6l6yinZzYfdr8lt1i4p+ol+4/8ACV4+R7F4Z5hppcshHepjhlXooRUn/EO8SpNhx7IWfYjbrZG+lIXnhfzjy/wuJ/qXpTY6TNh9IedPB/42rzT0kb4PCT4sXo3o8P8Ayqh/+tB+AKunyIytQsWMkKhe2LLOPfqpmVEduOHh+a8vXgOtM/mFdVUvuU6wio6ynaRvt7xuVdVZ1KmuxLvoPNQ1czSuXhyTTHMXMVDNUsbmcyF8jRzIYXAeq8i1WNySMLZHFzi9zy46klxu4nzufNes6v8A6dN/kz/B68dFaa3RjPwt4Bcs3BMVdS1MNQwXdFIx4B3EtINjbgd3msFF0cnrDabDIMZwjrOrDi+AzQ69pkpjJaA4fa7JG42VL4rIBIGDc0Bo8GgNHuCuXobN8Fpfuyf+WRUdiB+nd4n4qXUdC7R837ErwF9loelyr7NPH3yO9A0D4lbvA/ZCinSj+vh/yz+Iqaj6hbq/pnbg7MuFi5BzGVwHEAEDz1Y71XDZaus7zXLBxegHc2b8RUcwZ56zeU66HEmT6afDhF0QVt2X5LOp8clZhlaKyFn6OyKQRx2IkeCP+5qct3O00BG/RanY0XY4nUg6E6keBW+x4XoqocOoqNOH6pybpdPwx42+YrV3cT4McjzOiIqCElHRkwnFaMjhNGT4X1XrlzgBc7gvKfQ//wBXpvvH4FeoMZP0R8lzJ4TZ1FZaRA9u676PNzJUO2Nqc1UPFbjbhx6seKj+wulS7wWbzbZsY4YJFxYJJnmeR7LSfUmykF1H9jB9C48c/wAgt+tCrymXf52hJIGgkmwGpVS7TWdVOnYQ0vIzcnAWtmHA20urPxj9Q/w+aqrF94/yz+Er2aUtmFTxuiFVdKJZX5ZHNz/suJdHcfVF7t9678OwOWO9gHD7BubfdNne5YLf1vmt3Kez5f0lMlpoWrc7hqJV8jlGJWyRnI/KHtJ7DrWBHduXoBpvqqyw+ZxjZ2j7PM9ynGzruwfEJdenVKeGeX6h3NZWMG2REXZOf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9" name="AutoShape 15" descr="data:image/jpeg;base64,/9j/4AAQSkZJRgABAQAAAQABAAD/2wCEAAkGBhQRERUSExMUFBQWGBUYGRgVFRcWFBcVFxgYFxUUFxQXHCYfFxkjGRcWHy8gJCcpLCwsFx8xNTAqNSYrLCkBCQoKDgwOGg8PGiwkHyIsKi8sLCwsLCwsLCwtKiwsLCwsLCwsLCksLCwsLCwsLCksLCwsLCwsLCwsLCwpLCwsKf/AABEIAKoBKQMBIgACEQEDEQH/xAAcAAEAAgIDAQAAAAAAAAAAAAAABgcEBQIDCAH/xABHEAABAwIDBAcEBggEBQUAAAABAAIDBBEFEiEGMUFRBxMiYXGBkTKhscEjUmJystEUM0KCkqLC8CRz4fEVJTVDszRTY3Ti/8QAGQEAAwEBAQAAAAAAAAAAAAAAAAMEBQIB/8QALhEAAgIBAgQEBQUBAQAAAAAAAAECAxEEIRIxQVEiMmGBEyMzcfChscHR4cJi/9oADAMBAAIRAxEAPwC8UREAEREAEREAEREAEREAEREAEREAEREAEREAEREAEREAEREAEREAEREAEREAEREAEREAEREAEREAEREAEREAEREAEREAEREAEREAEREAEREAEREAEREAEREAEREAEREAEREAEREAEREAEREAEREAEREAEREAEREAEREAEREAEREAEREAEREAEREAEREAEREAEREAEREAEREAEREAEREAERYtbVlhaAPaJHoLrxvCyz2MXJ4RkucBv0X1arFptYd+pJ05Bv8AquzD61z3vadzTYfwtPrcrj4i4uEb8J8PEbFERMEhERABERABERABERABERABFxbKDcAg232O7xXJABERABYFTimSeKHLcyZje9soAJ3cdxWLtViRghBa7K50kbAeWY9/goxtBj/U4sDkc4RU7icutrgm57tQPNKnPGy9B1ded36kvwzGBMZRlyiN+W97h28X7t27vC2Kqyirj/w9t75p6k25kNABPhmsrSC8qm5bM9urUd1+YPqIuitmLI3uG9rSfQJreNxKWXg+V9V1cZfa9re8gfNaqtxQtfGSbAtebXtq0j5Fd1fUZ6R7jpoL+o1Wor5/1DmjP2nt8nBhv7ipbpvp2X7l1FS6rq1+hv4cTzSlmlhltzOZocD71kV1WIo3SEEhoJsN6jENV/iGGzgTG0HfYFjnsN7afshdtbiDusrqdxLvoTJGO7JYgea6ha2n9xc6Umvt/jN5Bi0b3MaCcz2ZwLfs8dd1/wAlmqpNmdtRJV0UNnDIHMLjuf1h7PporHocUz1VRDcHqhEbW3Z2knXjwXcLOJb/AJsLsq4Xt+bm0REThAREQAREQAWrxtwBivf2yNPulZ09UGEA31v7lg49+qa8fsPY7yJyn8SVY8xY6pYmm+pi10hMkIbuEbzrzu0fJfcCcC953EySXHgbfAL5NG5z2PG5rXA8+1Yj4FdmEMdGXZ7e1I645El3lofcp158lcsKtr85syqWpLpni+gNgPAC/vutgtVgrDYvNiXa3H2jdbVU1vKyR3JKWF0CIiYKC6JKxjXtYXAOduHErvVTHH5pJXOkdd8UjmcBZpJIGnAFpS7J8CKdPR8VvfkWxm1txX1RCHFSayJ99JYoz3a5g4fxXUvXsZcWRdtTrx6hERdigsLGK8wxF4FyLaFccZxAwR5wATcb107Qi8NuZ+RS5ywnjmUU15lFy5N/sYeHuImm4XZceI5eqzsArHSRnMblriPLeFrYKi0w+01w/lv8lkYDO1rpGkgXLbd5PBIrluvf+yu+OYt43xH+jeoiKszCG9IdR/6dgaHWkErgTYWYdB53PooViuNudNUygtBnbkIIvkZ2dGnnZoUk6QHkz2uQAwbvMqvKltj+ep9FnWybmzWohFQTaJfgcn6TPQQlha2AEnXRzr53m3AHKPUq1gVQeBYjNBUiQGwDHAE79Ra4V2bPRZaaLQgljXG+/M4XJPfcp2nlnKJtVHGGvzubFdc8WZrm8wR6iyxYMSzSvYBozS/M2ufyXVh2K5wC8gZvZ/L4KjjT2J/hTW/2MGlu6mkYR+wdN+oGvvC18z8zI3MFg0gnTgQdPgsoi0kgubB7rDhY6kaeKwcSqLCw4n+woJvb7GlBb577mRRMeHZyRa1rcRdznXv+8vu0NE6OugqmGwyvjcCLg6HKD/ET+6uVBqzUlZGJv/SCzQhrO0OBL7EX04AHjvv3LqL8D7nElmxdt8ld4/hkUFUBF9HkDHAjU3IvYE/s3tpzCkWzWNF+IvmcW/TMZG4NBAu0AMd7reaiW19Z105I9loDATudlvr6/BdWAkiUEC1rHQneNUpTcZZQ91qUcPsXsi4xuuAeYB9VyWqYgREQAREQBqtpGO6gvbe8Za/TfZp7Vv3SVh1taHUjze4cAW+ZHw3qQEKEzTGlndA7SN1zGeGU8B4bvJTXZjv32LNO1JcPZ5N3QOuwG4Pgu8my+UxGUW3JKVxyR23mRl0FtbaLLWHRD4LMVMPKSWeYIiLsWa2HGg6pfTkWLQCD9a4B+fuVV7WMMGITM3CU5geFz2wfeQp1thTuikiq4xqCGu+LSfeFFdu4RUTRyNIGZkT998pBII9AQprd00zS02ItSjya/UxcBxBxfEwm/Vve2/2XEPaPVzlbjJRlaSRrb1KoV7erzOa4g3BvfiFMqDFXzZpA8nJFdnHK7Jcked/clV2cJRfR8XDzjBZiLBwSsMsEbzvLdfEaH4LOVqeVkx5R4W0+hrNoWXh15hdWM9uJoG8i49P9VlYs8ZLHitY2Uk24WAHgFPZza7llPli+zZjPiOcP4NBA79LLHlqMnVuO7rA4+AI/1WdUM0AWG2ETSRwjVtwXfdbqfX5pDW+xaprGX+ImCIi0DEIHt6wCVpO8s/NQY0ovmd6Ld9MmKmOoga3eIyT5u0Wi2FrTVVTI5gDCAXO3300AuObiFn2RzJmrVLFaNhg+z8lXM3Iw5AQHOOjWtvc687cFcwC1zJmQu6pjA2NkZd2RbnuHgFwwnFC9rsxBLc2u72d6oqjGvw9Sa5zt8WNl/Jg0EwtPKOPWuHfqbLjCztRN5B39IXynBNPlA1IA8swJ911yMga8vdcCNgN+B3uNuelkvsU9X+dMHVPLaof9VxNj4aO9CtTXygv14LIxclkLJTwdZ3i4XJ9Vq3w9c7eRcBS2NqWB9cVjPsb3DXA27lx2hklbTvfGwkezcbwDoX2Gth8182dw9xfleQWgXPC4HPzUwAVVUOOJHdZwS7lHyljmi97gWWVhUIa4HiVYW22ERupZpRG3rWMLg62vZ11tv0vvVIYTjspmDnu0aQbAWGhulzq4B1d3xFsekKdtmtB4AfBdi4RShzQ4aggEeB1C5rQMkIiIAIiIALCxbCWVMeR47wR7TTzBWai8aTWGeptPKIJTYo6lmNPKblvsmxs5u8H3hb+KsDxe2ije3T8ldC7/AOL17RW6wt/YHgs/LU3DoamFKCn1ZvKHW58llLGonAM7hf8ANYmF12d7gTv7Q13d1lbGSSS7kEoOTk10NoiImCTT7Wgfokl+GU/zBVxM3T4clamK0fXQyR/WaQPHh77Kn6moOUg6ObcHxGik1C3TNHSPwtGCacSEtO4qXbFUBAyO3ns+rSN/HeojTS5QO8qZwVRZTF7TZwGhG8EkAG/de6RFb5K5vKx3JHsPPemIJ9lxvfhpr8Ct9TVTZG5mm7dbHnbiO5VfhmKvaZIBula3ys7X1Fx5qzaCPLEwcmt+CsqllYM/VV8MnLuYmLO1A7lgRaXKyMcdZ7e8fNa18+nclTfiYyuPgR04jWaLM2Tw85nTO0uMrR3byfcFq6SPr5gwbhqfBTeKMNAA3Be1x4pZ7HN03GPD3OaIsHGq3qaeST6rXHztoqiFFAdJOMdfiExvdrTkb4N0Ug6OKC0L5rb3MYPe4/AKGYGyOpr2smuWSukGhIOZzXZCD3Pyq4cDwcUlCyK9yZnEOtvaAQDbwsoWs5NWD4cYN1iNTaSU/YaweLgD81iUYLTUR8SMzfCSMH4krqqX55XOvbVhA7mty/kVjYnUFtQJAey6zTw9kC3z9F5J9fU9jHCS9P6JBh47AFraea5VDA4ZHC4Oh/vglJNmaCvk5u7RM6Cc+LJr9p3BtG5p35mW7/7AKjmFuubjuWw2+ntHG3v+RWswQ6KO9+PBbRH5ee5Mdn3fSfun4hSJRfAX/TD7rlKFfpvIZmq+oYeMxZ6eZvON49WleZ5DklcF6je24I5rzBtM3JVPA3XKLke6Z8y/uj/EOuw+F17loLD+4bD3WUiVddC1bmpZY/qvB/iH/wCVYqbB5ihFqxNhF11E4Y0uO4C5Wox3FyyFkkZ9pw8xyROxQTbPa6pWNJddjdoselrmyEgHtAC45XF1kLpNPdC5RcXhhERenhW/SU61XT97HfiW3wV/YWq6WGWfSvHOQfhKysAmu1Zlm1zNirehG5qK1zWGNo9s7+XNZeAUwbm4k2uePHRYDzqLrdYSyzL8z8FRVvInuajW0upmoiKszwqv6QcG6mfrWjsTankH8R57/VWgo/t5CHUMpP7IaR3HMB8yl2R4oj6J8M16lQRwlzg3kpWHEU4H2gPcbKN4RJdzb7wR+SlFScsLzyyn3gfNQJ74NVrY5YUy8jWt1JsPyVmMbYAclW+wP0lTqNGguv7gPU+5WUralhGbqZNywzUbRw3Y1/Fp9x/1AUekdopZi7bwv8L+hChkuiVcsSG6eWYYNhsk8da7wUvUH2ZdlmKnC60z8IrVLxhQ3pVr+roHj62n9+qmSq/purLQtZ3XT5chFfmRTOC4gYaiOYC+R7XW5gHUel1fuYvjjAN2tcTfjZwFv77150pT2gr9pYXQ0tNMSSHsaHdxA7P8vwUrjk0IySM+uisLhDRmop5APaYM7fFpvbzFwvlRVB0dwsrDJhHR1EnJhHnY/MheYTe51JtQz6mJs3i+dtr+q3oeL3Vf7M1AbffyU2w2HO9o/Z3kcwBuXFU3JHtsFFtkP21rM7mWNxc28rD819wQaLH21oDBIyM6i7i082Ei3nw8lm4C3sqWxPj3K4NfDyiSbPH6cD7Lvkpaolg+lSzvzD1B/JS1aGl8nuZOr8/scZHWBPIFeW9rJr1Lj3leoKx1o3nk13wK8q7Su+nce9MtOaOpafQVUXdO37LT6G3zVuqk+geb6eUc4/mFdi6r8pxd5zAxwf4eTwUPr5r01MAbdr52Uu2gktTvPcoHUPc6GmO7LM5pv4tI+BUOrfix6fyaWgXgz/6/5ZJ8Ddetn7mtCkyiuASD9Lqif2bempW3wCsdLG5zvrut92+ifp5bY7t/uTauDb4uiUf2NmiIqyAr3pc9mm++/wCDVw2bd2QvnS3J2qZv+YfwhdezknZCzLn842KPoIkcu8LdYQD1fmbeH93WjfqWjm4D1NlJ2MAAA3DRU0rdsk1DwkjkiIqiIKPbfOth83g38bVIVAumbGJaaga5kZkjdIGykDVrMri093bDdfLS68kspncHiSb7kBwdmoKlGIyWpZTyZf0IPyVb4Lt1TsHbc5v7pPwutriW38c1PLDSxzTPfG8XawhrBbtPJOugud3BQKuXFyNWVsMbM2+EbaCkqaZgLc80sUZvubG97WvJ8r271d68UQ17+tbIXEua5rgSdeybhez8OrWzRRys1bIxr2+DwHD3FXRjwoy7J8byfa5t43j7JUFq36KfSjsnwKgeLx2JCn1Hcp0vVGPhFVacd6sSJ1wCqno3kStPIq0cNkzRhcaWXNHesjsmZSo7prxDNIWjcDb0V4Ery9t5jPXyvINxnd6XVU+RJVzNFgNMZZ2MHEr0/jIZT4ZIXszthp3OLdxPVx30PA3G9ed+jRgdiELTxcB6lekdr6TraCqj+tBMPVjlzBczu14wUxs7tO2VujyR3nd4rqpNrpJKyenZITAKdwcOBeHsOYd40F+RKqmmrnRE5TvUo6PLl9TIeEQbfvfIw/BpSp18MW/Qojf8Rxj6osfZs8PFWRs8e35H5KsdnZNVZezh7Y8D8lNp+ZVqV4GRPpYdaoh+5/UV1bPS6BcemJ1p4j9j+orF2Xnu0JV/1WMo+giWiXK9j+TgffqpqoBPJcKc0kmaNjubWn1Cr0r5og1cdos44iLwyD7D/wAJXlzamCxa4/tL0HtXt5T0UsdLIHulna4tawAgN3ZnkkZQTfnuK8+7Z4ix7msZuYMvoqLOYmnkyWdCNVlrLfWaR6q/l5e2Ar3x1UJjF3GWIW8XAL1Cva+RzdzNZtFfqCRrYi45hRSWjL6ZrogXDrGPAGpaL5Xg+F7+ClG00+WndbedFHNiJiI5Lns5x79D8lJclK3hfYt08nGhyXRnJz3Q/pbiCCS22m8OaNRzUm2fgyU7BxtdY2I0fXxlgNjcEfund6XW2gZlaByATaq+GbfT/RN9ylWl1zv7LCOxERVEJVnS9LaeAfYJ9XEfJcNnJey1dXTFOP0iMcRGL+bnFYWytXcLKv8AqZNvT/SSJvLLuPIj4qYqATS9lT4KrTPOSLVrHD7n1ERVkIUW6Sh/y+TxZ8VKVGukZt8Om7g0/wAwXMuTO6/OvuUpgdNEX6xsOu8tBPwVgUYbly2AadCBoLHQ6eCrXCJ7PU6w+puFnTNlJNFCVdMYpHxnexzmnxaSD8F626NX3wmi/wAiMa9wt8l5n6Q6Lq8Qm00eRJ/GAXfzZl6wwUM/RoerFo+qjyDkzIMo9LLSTykzFkuFtGY7coLj7dSp2oNtKLE+Kn1HIp0vmZocPZmc4cRqPJTvZuoJBB5A+mh+IVc0tXkmaeG4qeYXLkcw8CbeTtPjZT0PDKtQsrBJSF5Q2zwj9HqZ47+xK9tjyvdp9LL1gvOXTZRtbWzPaQcxYTY/tZAHA99x71fIzq+ZAMOr3QyB7TYgjUL1bsbjgr6GOU2Jc0teObho71GvmvIgcrT6ENtpY62Oh0MM3WXvvD2sLmub39m1uN+5crmMnhxK62twJ1FWz0zv+29wHezfG7zYWnzUk2HiyUc0n/uStaPCNpJ98nuXd050MrMYme9pDJBGY3W0c1sbGGx5hwIP+y7qNnVUdPHxLM58ZCXj+UtHkl6h4hg60kc2Z7En2c3rbba7WTYdSCenc0SdYxl3NDhlcHE6H7oWn2cNlhdL0/8Agom85m+5j/zUlHmRpan6bMDEttp8TpmTziMPZI+O8YLQQGsdcgk63eVvtkqnQKGYS0f8LaA2x61783A37BHiA1vqpBsZV8DwXGpXiyGlfy0ifySKdYHJenjP2bemnyVfSezdSygxeOnw01ErsscbJHE9wcdB3k6DvKZpH439hGtXgX3PPnS1tJ12MTSwvu2PLG1w3dhtngcxnzKFzVZcbneuuaTM4nmSutaOEZik1sjMp8VkZ7Di03BuNCCNxB4L1p0d4lNUYZTTVBLpXx3c4ixd2iGuIHNoab8b3XmLo9wdlViVNDL7DpG5h9YC7svna3mvX7WgAACwG4DcByQlg8bb5kU2nrbl7ODQP9/W/otbsY67HgbswuPs2IPxv5L7tYMrpXczbyH+6j2xWKFtQ5t9Dw4LMb+blmxGPycIn8T3B+nd/ut+FpaTWTz+a3SvrWxmWvdBcJ5gxpcdwF1zUR2m2kaTJTsPajLQ/wAS0ODfQgrqcuFZOK4OcsFadIlUZKnNzYfcSuGyEu4Lr2rFw2TlnHqLj4LX7MVdvJZdm6ybdW2xY9TLZqseM6DwCqGWtBZv3q32CwAVGjeeL2I9cscPv/B9REV5mhaja6l6yinZzYfdr8lt1i4p+ol+4/8ACV4+R7F4Z5hppcshHepjhlXooRUn/EO8SpNhx7IWfYjbrZG+lIXnhfzjy/wuJ/qXpTY6TNh9IedPB/42rzT0kb4PCT4sXo3o8P8Ayqh/+tB+AKunyIytQsWMkKhe2LLOPfqpmVEduOHh+a8vXgOtM/mFdVUvuU6wio6ynaRvt7xuVdVZ1KmuxLvoPNQ1czSuXhyTTHMXMVDNUsbmcyF8jRzIYXAeq8i1WNySMLZHFzi9zy46klxu4nzufNes6v8A6dN/kz/B68dFaa3RjPwt4Bcs3BMVdS1MNQwXdFIx4B3EtINjbgd3msFF0cnrDabDIMZwjrOrDi+AzQ69pkpjJaA4fa7JG42VL4rIBIGDc0Bo8GgNHuCuXobN8Fpfuyf+WRUdiB+nd4n4qXUdC7R837ErwF9loelyr7NPH3yO9A0D4lbvA/ZCinSj+vh/yz+Iqaj6hbq/pnbg7MuFi5BzGVwHEAEDz1Y71XDZaus7zXLBxegHc2b8RUcwZ56zeU66HEmT6afDhF0QVt2X5LOp8clZhlaKyFn6OyKQRx2IkeCP+5qct3O00BG/RanY0XY4nUg6E6keBW+x4XoqocOoqNOH6pybpdPwx42+YrV3cT4McjzOiIqCElHRkwnFaMjhNGT4X1XrlzgBc7gvKfQ//wBXpvvH4FeoMZP0R8lzJ4TZ1FZaRA9u676PNzJUO2Nqc1UPFbjbhx6seKj+wulS7wWbzbZsY4YJFxYJJnmeR7LSfUmykF1H9jB9C48c/wAgt+tCrymXf52hJIGgkmwGpVS7TWdVOnYQ0vIzcnAWtmHA20urPxj9Q/w+aqrF94/yz+Er2aUtmFTxuiFVdKJZX5ZHNz/suJdHcfVF7t9678OwOWO9gHD7BubfdNne5YLf1vmt3Kez5f0lMlpoWrc7hqJV8jlGJWyRnI/KHtJ7DrWBHduXoBpvqqyw+ZxjZ2j7PM9ynGzruwfEJdenVKeGeX6h3NZWMG2REXZOf//Z"/>
          <p:cNvSpPr>
            <a:spLocks noChangeAspect="1" noChangeArrowheads="1"/>
          </p:cNvSpPr>
          <p:nvPr/>
        </p:nvSpPr>
        <p:spPr bwMode="auto">
          <a:xfrm>
            <a:off x="176213" y="-1287463"/>
            <a:ext cx="4714875" cy="2695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1" name="AutoShape 17" descr="data:image/jpeg;base64,/9j/4AAQSkZJRgABAQAAAQABAAD/2wCEAAkGBxISEhQQEhQVFRUUFBUUFBUUFBQVFBUUFBQWFxQUFBQYHCggGBolHBQUITEhJSkrLi4uFx8zODMsNygtLisBCgoKDg0OGhAQGiwcHyQsLCwsLCwsLCwsLCwsLCwsLCwsLCwsLCwsLCwsLCwsLCwsLCwsLCwsLCwsLCwsLCwsN//AABEIALgBEQMBIgACEQEDEQH/xAAcAAABBQEBAQAAAAAAAAAAAAAEAQIDBQYABwj/xAA+EAACAQIEAggDBQQLAQAAAAABAgADEQQFEiExQQYTIlFhcYGRMqGxI0JSwdEHFGLwFTNyc4KSorLC4fEk/8QAGQEAAwEBAQAAAAAAAAAAAAAAAAIDAQQF/8QAJBEAAgICAgEEAwEAAAAAAAAAAAECEQMhEjFBBBMiYTJCUXH/2gAMAwEAAhEDEQA/AKYRwiCOE806RRHCIIoEDTotosW0wBAItoto8LACMCLpkoSOCQAh0xwSTCnHCnACAJFCQgU48U5gUChIuiFCnF6qAUCdXF0Qvqp3VQswE0RNEM6uJ1UAA9E4pDOrjTTgAGUjSkMNOMNObYAemIVhZpxhSFgClY0rCSkYVmgQWiESYrGkTQIdMQiSkRhWBhFEMeVjSIGjZ0W06AE4jhGgR4EWzRRFE4CPUQAQCPVY5VkqpABipJFSSKklWnMs0hWnJFpyZacno09x5zLCrIKeHuQO+IdOooPiABPrExGMIr2+7pP+kgn5XguFH/0t/Eh9wwk1O2joeKosPFHwiinIc9rslNSORB+e8sAsZSslKHFJg/VxerhOidpm2ID9XO6uEaIuiAAvVzurhWiNrdlHPMCDdKzYxt0DdXENONwOLHU9Y3cePfOyuoXphjzv9Zika4UrEanGGnDNEQpGEoCNOManDSkYUgACaciKQ9kkTU5pgCySNlhrJImSaAIVjCISyyMrNsAZhGFYQwkZEAIrRY606aBKojwIiiSKsU0VVkqpOVZPTSYFCIkmVI5Ek6JMNGKklVJIqSRVmAMCR9NN48LH1nCUmqEcCvoL7mY3oaKbeipzuglM6udnuSfxIR9SI3rQatNxztv/AG12/KXObYRGTURfUvHzG0rMGw/dKRCm6fZE2+9Ta3H0HvOdHbdr/R/SGgDQuRvY2498OpC4HiB85Lj6StQDE7AN3eMZliXWmP4V+QF5SHbOee4xGvVXWaQ3Ki5P1EdaQNStiW8Kdj5s1/8AiYVHi7QmRJSpDbTrR06MTG2iul0cDjpimEYRb6h4RZdDw1JGGxtUjChOepgR5GXGUkLhkv8AhvKnH4VlqFTaxYn3htNvsLdwCD14yfLR1OG0WWWKerBPO59zCSsfh6VlUdwH0g9LFa6jKo7K7X8ZS60crTdyHlI1kk9pxWMICFJG1OGFY1kgFADU5A6SxZJC9ObZlFc6SFlh705A6TQAmWRsIU6SFlmmEE6PtOm2BIokyLERYRTWKMOppCKaTqaQhEmAIiSZVjlWSKswBqrHgR1otoAIJXdLq2igKd923I/KWcDxeAGIJQ/EouNXAg8SLG+x8JOZbDSlstMKUXDUzV+6qg37wJW4fH0AStNQA7Xba12O15V4ijWZaeFtfRcA3tqtexPdsPlKk0yptwk3voulXZu8VQR6Zp76TuLG1ja21vKOyrD6Fsx3VbXPE8r+wgGRVy9M34pt5yzrqQhPhMTaFkl0VWG3erU/E+keSj9SYTBMp/qge8sf9RhcvHo55u5M6dOnRhDNdLP3hB11NrqOK23HiIT0P6Rhwy1WAcDa/wB4frLqogYFTuDsZhMxyzq6ummDxi6qi8Hy7Ds8xgNVit/C/wA4uWljYngDfwlLUJ1drjNThADTvykprijoi7YTmGZ6gtGl8T8T3d5h+Dw4pqFHqe88zKjo5RBepV476V9OMvZSK8s5cr3xXR1olos6OSGxCJJImcAhb7ngPLjMNoaVkTJCCI1lmmAbpB6iQ91g9RJoFfUWDusPqJBaizTAa0WSaYkAJEWF06fOQUlhQ4RZMpGNsmpEcIgqTsOm8e1MSTZaMUOGJ3tCywAuZU1LKwloUulxNvRjirJQBpLd0bTa4vI2qHR6SSqtqI7zDmZwTSHRQ9txxsfn/wCD2iKNhFjNWqJJ0x9OhuXvvbbzP8mZrH0rP4GaWm9rgnbiJnc4rLc7znqnR1RlezRZMilbqLA6T7coXnNYJSbyMoejGL0owJ4H8p3SLHXQqOfD1h1oONuyfKv6lP7N/ff84VGYenpVU7lA9gBHzpRyPs6JFnTTBJUZ6mkCp4WNpbyvzvFUkp2qsq6thc2vEmrRXE6keeYjEAubQ2nmbqoW+3dGplKVzUNGop6tdbC/AcB7yTF5UlDEYem1S4fTq24MRfTt/O0f4vRa2rZs8gw3V0EB4ntH13liYgHKLMOV7EnRZ0AOmZ6T4rRXVlPwK3+0j85qaC3YDxlZXy9a2K1sBopdpvFvur8r+knN7RfB5ZNhqhC0kf42phiPGwvf3k5Er8F9rWq4k8B9mngB8R97e0sTHi7RPIkpaImEGqwwiQusYmAvB6iw6okFqiagBdM6SWnQAQg22jaWq4ktIcoRRwm9xeJMvjegjBq3OEgAnhCsHhBbeFNgkA/7kqKWjNZsE2AvfwkuFrOE0lTIca6iqPOaClSBAMHdaN0D4bCFksZ2PF2SmOA/KXVKkLQLEhKZNZj8INhMoW7A8S4p21GxPAc/aKJX4FTVY16nFj2AfujlLGWV+SEklpEeIpa1K3IvzHEHvEyOJymoHOttSjcHcXmyguNp6tN+EnkfFWimHboymDqlXI3Ox29ZNQrGtXp0rffUexufpDalQIXbYcryu6OuDi6ZPC7EnyRosd7LSdaNk+GZXZybg8PCKRAcRitNbRq7L7jwkn9ILrFKxv3x4S0RnDYTOizpQiJKbpF0eXGBFZiugk7AG9/OWjYpAwQsAx2Avvfu85Mh3iyk4q0PCNypmXwuQLgcJiSp1Gqyi5ABCoDYbeLGZfDUetrUixPZqKb+89A6ZX/dQo4XufeY3o9TBrAtwT7RvKmpa3qbD1hCb3JvZ0UuPFHoEWA5JXapRV23JLe2o2h0ZHK1To6JFnQMFpjeB5rierpdUgvUqWsBuSzSxwq3N+6BYthSZqx3IWyA+PEi/oPeQydnTh6K/NK6YaguHHxHZje253Y+POWdNgQCOBAI8rTz7N8Ya76279h4TeZetqaD+BfoJWKpWxc3SJTI2EkMY0c5wapBKohlSC1RBADzotp0YBtEy6wrG2wlDSMu8C+0SaKQewygzEyzSlcbyvpHeG1cQFW8kkVZnM8oANeH4TEAhfSZ/Msb1tTSO+XtDBhVB7osk0h00W+Mx6UkuSNhMQ2NqY2qVW60lPaP4vCBdJcQ1WstEEgEgG01GXYNaSBFFtveUjHVslKXHSCqagAAcBHRsWORFjK63Ajo+2wks34lcX5GSzikTcd0CyPChsQtJvvBxt/dtb6TQ4ulxlJlD2xlO34j/taLjdqi8v6FUchrDVer8JOm/G3nJsnrFqxDblRxgnSPMHRyA1idrCcuJXB0ke13JBqsTctfchRysJsb7YTTapGizeoy0ajJ8QUkenH5XmT6IZkzYkoTsyMSOVwQQfPjNlWQOhXk6kbdzD/ueedHl6nGpc/eKH/GCB87S6ohH8WD53iyK9QXPZqvY/2XNvpPSVxSgBiQLoGF+4gfrPMOklIDFVv7xz7m/wCcus0x7ClhnHB8OFPdcbX9wZmSNxpFI7abNniy2KoK1Ai9206rEB0vsw4EXEyLVHpiv1gUVmVVcIAFF92tbxUS+/Z5X/8Akqb/AA1m0nzRCfzmXzStqr1CxvdvpJqNOh0zZ4M9XSopb7ignxI3h0cKHZKXFrBlPpwiUv6pm/D+UyMyU4W9DTOiI1wCOcWVICpV0kHkdj+sDzf7ZSqcbbmxIHttfzhNQbfpIqtQaGHIc7kct5z5PyOrD0eb1V0tbjY2v5T0LJ62ujTb+ED22mDxlPteu3lNtkC2oIPM+5nRehMqLAiMaOLSF2gQI6kErSepUtvKvHY+wNoOVFIQ5Et50oP6TbvnQtje19lqjyywOItxmerMQZfZQwI3EyT0CikWL5oqynzrPezYQvGhe4et5m8ais9hJxVso6oP6MUC76zNRm+JCLbwgmQYYIl5SdK8WQCLzZ7dCR/pW5c3W4vVxsbzeU128heee9Eqn2pM371wlN2P4bespLWheLlIdSOq1ucHxGOVXZdgqDtN490fg64Siap20rt5zINUbEOtAH4m11CPpEuxlBU7NZjMQRSZ0IvpupIuLngSO6D9FsZVq4VXrW63VUDgC1itRgAB3WAi5gwFCoq76Et7TE4POquHNlIIv8LbjiB6cb+k2UXONIWPxezc45bAnwmIxGZjD1BiCNXVnVpva/Ii/rDB00Wqj600aQNwdQN+4Wv3e8xWaZstW4s9j4qD38LGbgwS5fJDZMq46ZtKhp48rVwxJG2oMLMp7iO+TdKsuK00OrgN9r7iS/snyn7M1wNKuzL2jqZgptc7Acbi1uU2HSPK1aix0309q3lx+UJ1GTS6RsZN1fnsoOi+bK+H7RsaIs5PDSPhb2HymfxyqTTr6NN6qWcHskCqAWt3QnLsLUDEsBTpVFKEMCNSsLHSAQRy32lvlmWUqZGhL2uQ9TtNv3X4RJTinY0cb2ZjpEFNesxAPab5bCS5jRPVYdBvpoISO4vd7ezCT5hhAzuG3Fzw4285HjWPG99gPRQAPkBH5WkNxouuhOL6vD1tQP8AW3/0KJmcTWDu5/iJ+cv8mXThWP4iWPvYf7RMhTqjrGF+Z+syHylJiy0kep1a2rC02Bs+hSBzNgLx2HZv3IuRZmB28zaZrJ8UtUIB8dIAbnkPDxmnzDNFemUAs2m9rcLSD7Y7VJFfkrtpZG4qbeksbzO4HMko0mxFdtAqN2RuSbcgBxlRnHTpGpVEorUVz2VdgABfiRvxtwnVCEmjkyNcmats0pdatAOpqHioNyPOMzcsq8O/be3ynjtBiX1hmBG+q5DFubX4ianCdM6pp9VWJbklQ8duTHn5zc3pZdx2NhzJaZMKb1KwQgam5C+w7zebuigRQo5AD2mZ6LUgobEObs50g8duJt/PKaYXPARfo3I22Ku/GDV6yjnCkI+E8YDiMvA7RMk27KRjFrZX5tVAW95j8bjuIuZos8qDSRtMPiOJlsSvbCXxVI795PeZ0g6udOniiXJmjrZrptflLDKul9AGzNp8xaYTNM01sdPCVl4y9MmtkZZ2no9dx2b03W6OD5GVeU9upfxnnC1COBI8pcdHcW4qfEYj9NxTpm+/y8Ht9Ky0/SYDpVibkiaijjD1O/dMDn2I1MZywjcjobqJddEKG95s2o6lYE+I9JiuiobkZsaCleJi5dseGkUOa5sSGosLCQZIwQMykFjtvxtGdJ6y6rzNVcz0b3jQha0EppdnoNd0Sg6XBYo19+JImExm4N/fwIsfkSfSD5ZmLVKtyTsCfDu/OEY1gBb+bcPoTKxjxdEG7VlViRZG5XO/qG/5C3pKcCWuKbYjvIH+Urf5lveVune07I9EJdn0P0TwC0MLQp8bUlJPezDUx9yZZ16ux8j9Jg36e8Ep02IUAXt3C0godLqjuboVWxsSJ5clLejsUS3zQtquy2t+IiBV81CrZLX7+QlDisa1Q6mJJPfOwy3irHXZfl4J1b1JkeMQ2sQBtfiJYYShyA3PLnL7DdG1cDrb9+kWB9+XpNT2Y3SAsTlrHBrTRSahpqBvbtEDiZn8P+z+qg1VaygniFUtb/ESPpNln2e0sIgW/at2VG52HEmee4rpDWxFTtOerFyVU6SVHEXG8bGp0+JKTWmzSZXQAxaoSo0Ltp+9y38ZB0yx7o66TYC424m8vMtynCsiV6C6dg19TsxPcSxJ75h+l+M112HJNvXify9pmKHLIkGTJUbKHNsxdrM5uQNNNeSjwErFpEmx4A3J72/QSRDqY1DwGyxtY7WHH9Z6sUlpHnt3shrseIO17CQ1cSxULfYcB3X7o+sbsqDgvHz5waqb3PjKJCNm8/ZsKtQVVLHql06QeAc7nT3bfWbvM8waigst9pkugWNRsMEQaWpkh/4id9XqPpNRWIcDUZ5PqG/cej0cNcF5K7BZk1RxyMMzF2ta8mbD01AZbXlHmuZup+AW7wf+pNK3orYmIokKb7+ky+LwxZrAfKXyZtq2P0jKrg7gN/lP6SkLiDSkUH9FtOlzqPc3+UzpT3GL7cTzedOi3nqHkiS36O4gK+4lTCcv+MRZq4jQ7PUMTjwaW3dMPmFYlvWXZrfZ2mdrAlpwYo02d03pGp6OYkLLTH5xbnAOjgAG4gPSfEqL2kuPKdFOfGBXZrmhc7RuUZZ1rAvwlIK280GU4wWszBR3zpnBxjUSEZqTtmnxWFoU6elNIO3DjKKrTvx/kSWo1Pir6j5GC16sjGLQ858vor8bYWPcT73BP5+0q6J7QhWPqX/nz/WC4UXYec64qonO+zbZTV0U9RHxGajBlGpkNbtKQPC4maw+Bc017uMssG1iNX3Z5s9uz0Y9UVKVe8/+w/BVl3MzWKxBFVxw7Rt5Xki4ggbGWeO0SU6PRejWNphiW4gdn33jc76XLTJVTy5Tz1MzK7g2MrauZhXDMoqDe4a5BuDa9iOZHOLH07boyWVLZZZ7jS56xju+4F97d5lBicX2dK8yJXlo289CGFRRxTzOTPT/ANnuKqaKoL/Z0xqIJ34G9vDaZbOMUXLPzqMT7m8FyrFsFOk21KVa3MHiIuIbceAvIwxcZuQ8slxSG/CAo5fMwaq9t+75mPqvAK1S8ukSbOonctITJENlMjlEIzSdDMy6p2Q37dreYmqxWYVFvYG0zPQXKjVrBuS7z1Wrla6dxOD1FczqwtpGLw2b1DsQYuPr6hD8dhVUnaUeLaxtOdJN6Om2kDU6pva0uMCTbeJgsKCNVpDUxOk2jS+gg/6WNhOgP7yIsSmUtHnCpePCLzMYWMaTPYPI0SNblEpVdJuIy8SFBZf4TNARY/Wc1S7ShU2lhgq99jISxVtF45b0zU4PF7aQeUos61bkmH5Yna4wjOMv1Kbb+UjCoyspNtqjH0xc2mtyLAK1ryrwuU82FvOaDLNKc7xs+S1SNwQp/ILxWWqouLSixTS5zDGAjaZ+u15LHfkfK1eitxbXM7LvjHnG4mNwb2YGdf6nN+x63l2lqI5bTPY3MUpMVvcnYSt/p0pTsDKMVi7mo2/dOGGDts7JZq0g/EVLknvkTPtvIOsiudpeiVkGJewJlcp5QjE1OUFnTBUjlyO2NMSK0bKEyxy09k+cnqtvIcKLKPU+86q0k+x10Q4mpBWjqjRsokKxzHa0ZOJiTTD0j9n2MSmpuRcmb9ccHG08QyFyHHGes5IewCe6ednTUjsxtcStzm4YyjrU9REt8/xi3lOlYcZJIsnaNBleFsvpKLOKXaNpdZditrQfEUwTNuhUrM5cxJe/uy906HuFODPMWe8SdOnqnlnRJ06AHSbDHeJOmS6Nj2aDC1rAcJaUcbYcTOnTgmjtiyux+KG+pj5QGjiTfYmLOlYxXEk5Owo1jbeDVKkSdCKNbK+u8jDWnTp0JaJMUVCYZSNhadOiSRsSUGdWq7Tp0StlWVtR7yO86dOg5WNJioLmdOgYWAO0grvOnREOwaJedOlBTpwnToGGi6PVrMLze1Mbal2TynTpwZ1s7MXRjswLsxJkdOsRtOnTI7Q70W+XYu0tdd9506Ry6Hx9kfWidOnSJU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3" name="AutoShape 19" descr="data:image/jpeg;base64,/9j/4AAQSkZJRgABAQAAAQABAAD/2wCEAAkGBxISEhQQEhQVFRUUFBUUFBUUFBQVFBUUFBQWFxQUFBQYHCggGBolHBQUITEhJSkrLi4uFx8zODMsNygtLisBCgoKDg0OGhAQGiwcHyQsLCwsLCwsLCwsLCwsLCwsLCwsLCwsLCwsLCwsLCwsLCwsLCwsLCwsLCwsLCwsLCwsN//AABEIALgBEQMBIgACEQEDEQH/xAAcAAABBQEBAQAAAAAAAAAAAAAEAQIDBQYABwj/xAA+EAACAQIEAggDBQQLAQAAAAABAgADEQQFEiExQQYTIlFhcYGRMqGxI0JSwdEHFGLwFTNyc4KSorLC4fEk/8QAGQEAAwEBAQAAAAAAAAAAAAAAAAIDAQQF/8QAJBEAAgICAgEEAwEAAAAAAAAAAAECEQMhEjFBBBMiYTJCUXH/2gAMAwEAAhEDEQA/AKYRwiCOE806RRHCIIoEDTotosW0wBAItoto8LACMCLpkoSOCQAh0xwSTCnHCnACAJFCQgU48U5gUChIuiFCnF6qAUCdXF0Qvqp3VQswE0RNEM6uJ1UAA9E4pDOrjTTgAGUjSkMNOMNObYAemIVhZpxhSFgClY0rCSkYVmgQWiESYrGkTQIdMQiSkRhWBhFEMeVjSIGjZ0W06AE4jhGgR4EWzRRFE4CPUQAQCPVY5VkqpABipJFSSKklWnMs0hWnJFpyZacno09x5zLCrIKeHuQO+IdOooPiABPrExGMIr2+7pP+kgn5XguFH/0t/Eh9wwk1O2joeKosPFHwiinIc9rslNSORB+e8sAsZSslKHFJg/VxerhOidpm2ID9XO6uEaIuiAAvVzurhWiNrdlHPMCDdKzYxt0DdXENONwOLHU9Y3cePfOyuoXphjzv9Zika4UrEanGGnDNEQpGEoCNOManDSkYUgACaciKQ9kkTU5pgCySNlhrJImSaAIVjCISyyMrNsAZhGFYQwkZEAIrRY606aBKojwIiiSKsU0VVkqpOVZPTSYFCIkmVI5Ek6JMNGKklVJIqSRVmAMCR9NN48LH1nCUmqEcCvoL7mY3oaKbeipzuglM6udnuSfxIR9SI3rQatNxztv/AG12/KXObYRGTURfUvHzG0rMGw/dKRCm6fZE2+9Ta3H0HvOdHbdr/R/SGgDQuRvY2498OpC4HiB85Lj6StQDE7AN3eMZliXWmP4V+QF5SHbOee4xGvVXWaQ3Ki5P1EdaQNStiW8Kdj5s1/8AiYVHi7QmRJSpDbTrR06MTG2iul0cDjpimEYRb6h4RZdDw1JGGxtUjChOepgR5GXGUkLhkv8AhvKnH4VlqFTaxYn3htNvsLdwCD14yfLR1OG0WWWKerBPO59zCSsfh6VlUdwH0g9LFa6jKo7K7X8ZS60crTdyHlI1kk9pxWMICFJG1OGFY1kgFADU5A6SxZJC9ObZlFc6SFlh705A6TQAmWRsIU6SFlmmEE6PtOm2BIokyLERYRTWKMOppCKaTqaQhEmAIiSZVjlWSKswBqrHgR1otoAIJXdLq2igKd923I/KWcDxeAGIJQ/EouNXAg8SLG+x8JOZbDSlstMKUXDUzV+6qg37wJW4fH0AStNQA7Xba12O15V4ijWZaeFtfRcA3tqtexPdsPlKk0yptwk3voulXZu8VQR6Zp76TuLG1ja21vKOyrD6Fsx3VbXPE8r+wgGRVy9M34pt5yzrqQhPhMTaFkl0VWG3erU/E+keSj9SYTBMp/qge8sf9RhcvHo55u5M6dOnRhDNdLP3hB11NrqOK23HiIT0P6Rhwy1WAcDa/wB4frLqogYFTuDsZhMxyzq6ummDxi6qi8Hy7Ds8xgNVit/C/wA4uWljYngDfwlLUJ1drjNThADTvykprijoi7YTmGZ6gtGl8T8T3d5h+Dw4pqFHqe88zKjo5RBepV476V9OMvZSK8s5cr3xXR1olos6OSGxCJJImcAhb7ngPLjMNoaVkTJCCI1lmmAbpB6iQ91g9RJoFfUWDusPqJBaizTAa0WSaYkAJEWF06fOQUlhQ4RZMpGNsmpEcIgqTsOm8e1MSTZaMUOGJ3tCywAuZU1LKwloUulxNvRjirJQBpLd0bTa4vI2qHR6SSqtqI7zDmZwTSHRQ9txxsfn/wCD2iKNhFjNWqJJ0x9OhuXvvbbzP8mZrH0rP4GaWm9rgnbiJnc4rLc7znqnR1RlezRZMilbqLA6T7coXnNYJSbyMoejGL0owJ4H8p3SLHXQqOfD1h1oONuyfKv6lP7N/ff84VGYenpVU7lA9gBHzpRyPs6JFnTTBJUZ6mkCp4WNpbyvzvFUkp2qsq6thc2vEmrRXE6keeYjEAubQ2nmbqoW+3dGplKVzUNGop6tdbC/AcB7yTF5UlDEYem1S4fTq24MRfTt/O0f4vRa2rZs8gw3V0EB4ntH13liYgHKLMOV7EnRZ0AOmZ6T4rRXVlPwK3+0j85qaC3YDxlZXy9a2K1sBopdpvFvur8r+knN7RfB5ZNhqhC0kf42phiPGwvf3k5Er8F9rWq4k8B9mngB8R97e0sTHi7RPIkpaImEGqwwiQusYmAvB6iw6okFqiagBdM6SWnQAQg22jaWq4ktIcoRRwm9xeJMvjegjBq3OEgAnhCsHhBbeFNgkA/7kqKWjNZsE2AvfwkuFrOE0lTIca6iqPOaClSBAMHdaN0D4bCFksZ2PF2SmOA/KXVKkLQLEhKZNZj8INhMoW7A8S4p21GxPAc/aKJX4FTVY16nFj2AfujlLGWV+SEklpEeIpa1K3IvzHEHvEyOJymoHOttSjcHcXmyguNp6tN+EnkfFWimHboymDqlXI3Ox29ZNQrGtXp0rffUexufpDalQIXbYcryu6OuDi6ZPC7EnyRosd7LSdaNk+GZXZybg8PCKRAcRitNbRq7L7jwkn9ILrFKxv3x4S0RnDYTOizpQiJKbpF0eXGBFZiugk7AG9/OWjYpAwQsAx2Avvfu85Mh3iyk4q0PCNypmXwuQLgcJiSp1Gqyi5ABCoDYbeLGZfDUetrUixPZqKb+89A6ZX/dQo4XufeY3o9TBrAtwT7RvKmpa3qbD1hCb3JvZ0UuPFHoEWA5JXapRV23JLe2o2h0ZHK1To6JFnQMFpjeB5rierpdUgvUqWsBuSzSxwq3N+6BYthSZqx3IWyA+PEi/oPeQydnTh6K/NK6YaguHHxHZje253Y+POWdNgQCOBAI8rTz7N8Ya76279h4TeZetqaD+BfoJWKpWxc3SJTI2EkMY0c5wapBKohlSC1RBADzotp0YBtEy6wrG2wlDSMu8C+0SaKQewygzEyzSlcbyvpHeG1cQFW8kkVZnM8oANeH4TEAhfSZ/Msb1tTSO+XtDBhVB7osk0h00W+Mx6UkuSNhMQ2NqY2qVW60lPaP4vCBdJcQ1WstEEgEgG01GXYNaSBFFtveUjHVslKXHSCqagAAcBHRsWORFjK63Ajo+2wks34lcX5GSzikTcd0CyPChsQtJvvBxt/dtb6TQ4ulxlJlD2xlO34j/taLjdqi8v6FUchrDVer8JOm/G3nJsnrFqxDblRxgnSPMHRyA1idrCcuJXB0ke13JBqsTctfchRysJsb7YTTapGizeoy0ajJ8QUkenH5XmT6IZkzYkoTsyMSOVwQQfPjNlWQOhXk6kbdzD/ueedHl6nGpc/eKH/GCB87S6ohH8WD53iyK9QXPZqvY/2XNvpPSVxSgBiQLoGF+4gfrPMOklIDFVv7xz7m/wCcus0x7ClhnHB8OFPdcbX9wZmSNxpFI7abNniy2KoK1Ai9206rEB0vsw4EXEyLVHpiv1gUVmVVcIAFF92tbxUS+/Z5X/8Akqb/AA1m0nzRCfzmXzStqr1CxvdvpJqNOh0zZ4M9XSopb7ignxI3h0cKHZKXFrBlPpwiUv6pm/D+UyMyU4W9DTOiI1wCOcWVICpV0kHkdj+sDzf7ZSqcbbmxIHttfzhNQbfpIqtQaGHIc7kct5z5PyOrD0eb1V0tbjY2v5T0LJ62ujTb+ED22mDxlPteu3lNtkC2oIPM+5nRehMqLAiMaOLSF2gQI6kErSepUtvKvHY+wNoOVFIQ5Et50oP6TbvnQtje19lqjyywOItxmerMQZfZQwI3EyT0CikWL5oqynzrPezYQvGhe4et5m8ais9hJxVso6oP6MUC76zNRm+JCLbwgmQYYIl5SdK8WQCLzZ7dCR/pW5c3W4vVxsbzeU128heee9Eqn2pM371wlN2P4bespLWheLlIdSOq1ucHxGOVXZdgqDtN490fg64Siap20rt5zINUbEOtAH4m11CPpEuxlBU7NZjMQRSZ0IvpupIuLngSO6D9FsZVq4VXrW63VUDgC1itRgAB3WAi5gwFCoq76Et7TE4POquHNlIIv8LbjiB6cb+k2UXONIWPxezc45bAnwmIxGZjD1BiCNXVnVpva/Ii/rDB00Wqj600aQNwdQN+4Wv3e8xWaZstW4s9j4qD38LGbgwS5fJDZMq46ZtKhp48rVwxJG2oMLMp7iO+TdKsuK00OrgN9r7iS/snyn7M1wNKuzL2jqZgptc7Acbi1uU2HSPK1aix0309q3lx+UJ1GTS6RsZN1fnsoOi+bK+H7RsaIs5PDSPhb2HymfxyqTTr6NN6qWcHskCqAWt3QnLsLUDEsBTpVFKEMCNSsLHSAQRy32lvlmWUqZGhL2uQ9TtNv3X4RJTinY0cb2ZjpEFNesxAPab5bCS5jRPVYdBvpoISO4vd7ezCT5hhAzuG3Fzw4285HjWPG99gPRQAPkBH5WkNxouuhOL6vD1tQP8AW3/0KJmcTWDu5/iJ+cv8mXThWP4iWPvYf7RMhTqjrGF+Z+syHylJiy0kep1a2rC02Bs+hSBzNgLx2HZv3IuRZmB28zaZrJ8UtUIB8dIAbnkPDxmnzDNFemUAs2m9rcLSD7Y7VJFfkrtpZG4qbeksbzO4HMko0mxFdtAqN2RuSbcgBxlRnHTpGpVEorUVz2VdgABfiRvxtwnVCEmjkyNcmats0pdatAOpqHioNyPOMzcsq8O/be3ynjtBiX1hmBG+q5DFubX4ianCdM6pp9VWJbklQ8duTHn5zc3pZdx2NhzJaZMKb1KwQgam5C+w7zebuigRQo5AD2mZ6LUgobEObs50g8duJt/PKaYXPARfo3I22Ku/GDV6yjnCkI+E8YDiMvA7RMk27KRjFrZX5tVAW95j8bjuIuZos8qDSRtMPiOJlsSvbCXxVI795PeZ0g6udOniiXJmjrZrptflLDKul9AGzNp8xaYTNM01sdPCVl4y9MmtkZZ2no9dx2b03W6OD5GVeU9upfxnnC1COBI8pcdHcW4qfEYj9NxTpm+/y8Ht9Ky0/SYDpVibkiaijjD1O/dMDn2I1MZywjcjobqJddEKG95s2o6lYE+I9JiuiobkZsaCleJi5dseGkUOa5sSGosLCQZIwQMykFjtvxtGdJ6y6rzNVcz0b3jQha0EppdnoNd0Sg6XBYo19+JImExm4N/fwIsfkSfSD5ZmLVKtyTsCfDu/OEY1gBb+bcPoTKxjxdEG7VlViRZG5XO/qG/5C3pKcCWuKbYjvIH+Urf5lveVune07I9EJdn0P0TwC0MLQp8bUlJPezDUx9yZZ16ux8j9Jg36e8Ep02IUAXt3C0godLqjuboVWxsSJ5clLejsUS3zQtquy2t+IiBV81CrZLX7+QlDisa1Q6mJJPfOwy3irHXZfl4J1b1JkeMQ2sQBtfiJYYShyA3PLnL7DdG1cDrb9+kWB9+XpNT2Y3SAsTlrHBrTRSahpqBvbtEDiZn8P+z+qg1VaygniFUtb/ESPpNln2e0sIgW/at2VG52HEmee4rpDWxFTtOerFyVU6SVHEXG8bGp0+JKTWmzSZXQAxaoSo0Ltp+9y38ZB0yx7o66TYC424m8vMtynCsiV6C6dg19TsxPcSxJ75h+l+M112HJNvXify9pmKHLIkGTJUbKHNsxdrM5uQNNNeSjwErFpEmx4A3J72/QSRDqY1DwGyxtY7WHH9Z6sUlpHnt3shrseIO17CQ1cSxULfYcB3X7o+sbsqDgvHz5waqb3PjKJCNm8/ZsKtQVVLHql06QeAc7nT3bfWbvM8waigst9pkugWNRsMEQaWpkh/4id9XqPpNRWIcDUZ5PqG/cej0cNcF5K7BZk1RxyMMzF2ta8mbD01AZbXlHmuZup+AW7wf+pNK3orYmIokKb7+ky+LwxZrAfKXyZtq2P0jKrg7gN/lP6SkLiDSkUH9FtOlzqPc3+UzpT3GL7cTzedOi3nqHkiS36O4gK+4lTCcv+MRZq4jQ7PUMTjwaW3dMPmFYlvWXZrfZ2mdrAlpwYo02d03pGp6OYkLLTH5xbnAOjgAG4gPSfEqL2kuPKdFOfGBXZrmhc7RuUZZ1rAvwlIK280GU4wWszBR3zpnBxjUSEZqTtmnxWFoU6elNIO3DjKKrTvx/kSWo1Pir6j5GC16sjGLQ858vor8bYWPcT73BP5+0q6J7QhWPqX/nz/WC4UXYec64qonO+zbZTV0U9RHxGajBlGpkNbtKQPC4maw+Bc017uMssG1iNX3Z5s9uz0Y9UVKVe8/+w/BVl3MzWKxBFVxw7Rt5Xki4ggbGWeO0SU6PRejWNphiW4gdn33jc76XLTJVTy5Tz1MzK7g2MrauZhXDMoqDe4a5BuDa9iOZHOLH07boyWVLZZZ7jS56xju+4F97d5lBicX2dK8yJXlo289CGFRRxTzOTPT/ANnuKqaKoL/Z0xqIJ34G9vDaZbOMUXLPzqMT7m8FyrFsFOk21KVa3MHiIuIbceAvIwxcZuQ8slxSG/CAo5fMwaq9t+75mPqvAK1S8ukSbOonctITJENlMjlEIzSdDMy6p2Q37dreYmqxWYVFvYG0zPQXKjVrBuS7z1Wrla6dxOD1FczqwtpGLw2b1DsQYuPr6hD8dhVUnaUeLaxtOdJN6Om2kDU6pva0uMCTbeJgsKCNVpDUxOk2jS+gg/6WNhOgP7yIsSmUtHnCpePCLzMYWMaTPYPI0SNblEpVdJuIy8SFBZf4TNARY/Wc1S7ShU2lhgq99jISxVtF45b0zU4PF7aQeUos61bkmH5Yna4wjOMv1Kbb+UjCoyspNtqjH0xc2mtyLAK1ryrwuU82FvOaDLNKc7xs+S1SNwQp/ILxWWqouLSixTS5zDGAjaZ+u15LHfkfK1eitxbXM7LvjHnG4mNwb2YGdf6nN+x63l2lqI5bTPY3MUpMVvcnYSt/p0pTsDKMVi7mo2/dOGGDts7JZq0g/EVLknvkTPtvIOsiudpeiVkGJewJlcp5QjE1OUFnTBUjlyO2NMSK0bKEyxy09k+cnqtvIcKLKPU+86q0k+x10Q4mpBWjqjRsokKxzHa0ZOJiTTD0j9n2MSmpuRcmb9ccHG08QyFyHHGes5IewCe6ednTUjsxtcStzm4YyjrU9REt8/xi3lOlYcZJIsnaNBleFsvpKLOKXaNpdZditrQfEUwTNuhUrM5cxJe/uy906HuFODPMWe8SdOnqnlnRJ06AHSbDHeJOmS6Nj2aDC1rAcJaUcbYcTOnTgmjtiyux+KG+pj5QGjiTfYmLOlYxXEk5Owo1jbeDVKkSdCKNbK+u8jDWnTp0JaJMUVCYZSNhadOiSRsSUGdWq7Tp0StlWVtR7yO86dOg5WNJioLmdOgYWAO0grvOnREOwaJedOlBTpwnToGGi6PVrMLze1Mbal2TynTpwZ1s7MXRjswLsxJkdOsRtOnTI7Q70W+XYu0tdd9506Ry6Hx9kfWidOnSJU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astd-mentorship-program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200400"/>
            <a:ext cx="3276600" cy="2849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What is mentoring?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762000"/>
          </a:xfrm>
        </p:spPr>
        <p:txBody>
          <a:bodyPr/>
          <a:lstStyle/>
          <a:p>
            <a:pPr marL="400050" lvl="1" indent="0">
              <a:buFontTx/>
              <a:buNone/>
              <a:defRPr/>
            </a:pPr>
            <a:endParaRPr lang="en-US" dirty="0" smtClean="0"/>
          </a:p>
          <a:p>
            <a:r>
              <a:rPr lang="en-US" sz="2500" dirty="0" smtClean="0">
                <a:latin typeface="Calibri" pitchFamily="34" charset="0"/>
              </a:rPr>
              <a:t>A privileged relationship between a more experienced person and a less experienced person where profound learning happens and a mutual responsibility grows.  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A mentor is a person looked upon for wise advice and guidance.</a:t>
            </a:r>
          </a:p>
          <a:p>
            <a:endParaRPr lang="en-US" sz="1500" dirty="0" smtClean="0">
              <a:latin typeface="Calibri" pitchFamily="34" charset="0"/>
            </a:endParaRPr>
          </a:p>
          <a:p>
            <a:r>
              <a:rPr lang="en-US" sz="2500" dirty="0" smtClean="0">
                <a:latin typeface="Calibri" pitchFamily="34" charset="0"/>
              </a:rPr>
              <a:t>Above all, mentoring is about listening without negative judgment and questioning with respect.</a:t>
            </a:r>
          </a:p>
          <a:p>
            <a:endParaRPr lang="en-US" sz="1500" dirty="0" smtClean="0">
              <a:latin typeface="Calibri" pitchFamily="34" charset="0"/>
            </a:endParaRPr>
          </a:p>
          <a:p>
            <a:pPr marL="400050" lvl="1" indent="0"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EB3393-D23D-4CF6-AB7B-165B50D47E84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mentorship? Benefits to members and chapters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057400"/>
            <a:ext cx="6781800" cy="609600"/>
          </a:xfrm>
        </p:spPr>
        <p:txBody>
          <a:bodyPr/>
          <a:lstStyle/>
          <a:p>
            <a:r>
              <a:rPr lang="en-US" sz="2500" dirty="0" smtClean="0"/>
              <a:t>Pulse Check: Benefits to members and chapters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72DB7-6E88-4328-8BE4-7434EB6F36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057400"/>
            <a:ext cx="1903413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9822" y="3581400"/>
            <a:ext cx="194396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" y="3048000"/>
            <a:ext cx="891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dirty="0" smtClean="0"/>
              <a:t>In general, they provide: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Increased organizational productivity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Increased morale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Career development opportunities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Leadership/professional development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Skills enhancement</a:t>
            </a:r>
          </a:p>
          <a:p>
            <a:pPr marL="339725" indent="-222250">
              <a:buFont typeface="Arial" pitchFamily="34" charset="0"/>
              <a:buChar char="•"/>
            </a:pPr>
            <a:r>
              <a:rPr lang="en-US" dirty="0" smtClean="0"/>
              <a:t>Retention of membership</a:t>
            </a:r>
          </a:p>
          <a:p>
            <a:r>
              <a:rPr lang="en-US" b="1" i="1" dirty="0" smtClean="0"/>
              <a:t>All things our members and ASTD can benefit from!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 you want to run a mentorship program…Planning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What are some of the things that need to be considered in setting up a mentorship program?</a:t>
            </a:r>
          </a:p>
          <a:p>
            <a:pPr marL="0" indent="0">
              <a:buFontTx/>
              <a:buNone/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0" indent="0">
              <a:buFontTx/>
              <a:buNone/>
            </a:pPr>
            <a:r>
              <a:rPr lang="en-US" i="1" dirty="0" smtClean="0">
                <a:latin typeface="Calibri" pitchFamily="34" charset="0"/>
                <a:cs typeface="Arial" pitchFamily="34" charset="0"/>
              </a:rPr>
              <a:t>Pulse Check:</a:t>
            </a:r>
          </a:p>
          <a:p>
            <a:pPr marL="0" indent="0">
              <a:buFontTx/>
              <a:buNone/>
            </a:pPr>
            <a:r>
              <a:rPr lang="en-US" i="1" dirty="0" smtClean="0">
                <a:latin typeface="Calibri" pitchFamily="34" charset="0"/>
                <a:cs typeface="Arial" pitchFamily="34" charset="0"/>
              </a:rPr>
              <a:t>Discuss at your table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9D5A70-048C-4AAD-B3B6-C2318851EF08}" type="slidenum">
              <a:rPr lang="en-US"/>
              <a:pPr/>
              <a:t>6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1925" y="3352800"/>
            <a:ext cx="388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Planning for a Mentorship Program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What are some of the things that need to be considered in setting up a mentorship program?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F52F68-B6AE-44DA-9508-A4941056E712}" type="slidenum">
              <a:rPr lang="en-US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3124200"/>
          <a:ext cx="7391399" cy="1945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88092"/>
                <a:gridCol w="3603307"/>
              </a:tblGrid>
              <a:tr h="1945640"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Timing?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Who is eligible?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How structured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should it be?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How do you do the match?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Pricing?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Who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will administer?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How will you launch it?</a:t>
                      </a:r>
                    </a:p>
                    <a:p>
                      <a:endParaRPr lang="en-US" sz="2000" b="0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  <a:p>
                      <a:endParaRPr lang="en-US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114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Mentorship Programs: Strengthening Chapters and Members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7543800" cy="83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What might be some of your concerns as you start a mentorship program?                            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BAC0F3-9369-4C00-AE32-021898CCF61C}" type="slidenum">
              <a:rPr lang="en-US"/>
              <a:pPr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5833186"/>
              </p:ext>
            </p:extLst>
          </p:nvPr>
        </p:nvGraphicFramePr>
        <p:xfrm>
          <a:off x="533400" y="3276600"/>
          <a:ext cx="7391399" cy="1945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72000"/>
                <a:gridCol w="2819399"/>
              </a:tblGrid>
              <a:tr h="1945640">
                <a:tc>
                  <a:txBody>
                    <a:bodyPr/>
                    <a:lstStyle/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Will there be enough mentors?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Who owns the relationship?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What if the match doesn’t work?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What resources are available?</a:t>
                      </a:r>
                    </a:p>
                    <a:p>
                      <a:pPr marL="169863" indent="-169863">
                        <a:buFont typeface="Arial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How do we support the relationships?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5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Mentorship Programs: Tips and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Strength in numbers – don’t do it alone</a:t>
            </a:r>
          </a:p>
          <a:p>
            <a:r>
              <a:rPr lang="en-US" dirty="0" smtClean="0"/>
              <a:t>Use your chapter resources</a:t>
            </a:r>
          </a:p>
          <a:p>
            <a:r>
              <a:rPr lang="en-US" dirty="0" smtClean="0"/>
              <a:t>Do your </a:t>
            </a:r>
            <a:r>
              <a:rPr lang="en-US" dirty="0"/>
              <a:t>research – don’t recreate the wheel</a:t>
            </a:r>
            <a:endParaRPr lang="en-US" dirty="0" smtClean="0"/>
          </a:p>
          <a:p>
            <a:r>
              <a:rPr lang="en-US" dirty="0" smtClean="0"/>
              <a:t>Take the time to do it right, the first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72DB7-6E88-4328-8BE4-7434EB6F36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r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Univers 67 CondensedBold"/>
        <a:ea typeface="ＭＳ Ｐゴシック"/>
        <a:cs typeface="ＭＳ Ｐゴシック"/>
      </a:majorFont>
      <a:minorFont>
        <a:latin typeface="Univers 57 Condense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815</Words>
  <Application>Microsoft Office PowerPoint</Application>
  <PresentationFormat>On-screen Show (4:3)</PresentationFormat>
  <Paragraphs>129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start</vt:lpstr>
      <vt:lpstr>Mentorship Programs: Strengthening Chapters and Members</vt:lpstr>
      <vt:lpstr>Agenda – Where are we going the next 45 minutes? </vt:lpstr>
      <vt:lpstr>Mentorship Programs: Strengthening Chapters and Members</vt:lpstr>
      <vt:lpstr>What is mentoring?</vt:lpstr>
      <vt:lpstr>Why mentorship? Benefits to members and chapters</vt:lpstr>
      <vt:lpstr>So you want to run a mentorship program…Planning</vt:lpstr>
      <vt:lpstr>Planning for a Mentorship Program</vt:lpstr>
      <vt:lpstr>Mentorship Programs: Strengthening Chapters and Members</vt:lpstr>
      <vt:lpstr>Mentorship Programs: Tips and Suggestions</vt:lpstr>
      <vt:lpstr>What’s next? What can you do now?</vt:lpstr>
      <vt:lpstr>Special Thanks To…</vt:lpstr>
      <vt:lpstr>Thank you!</vt:lpstr>
    </vt:vector>
  </TitlesOfParts>
  <Company>ASTD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Services</dc:creator>
  <cp:lastModifiedBy>Terri Morawiecki</cp:lastModifiedBy>
  <cp:revision>54</cp:revision>
  <dcterms:created xsi:type="dcterms:W3CDTF">2006-06-21T17:37:20Z</dcterms:created>
  <dcterms:modified xsi:type="dcterms:W3CDTF">2013-10-28T16:13:24Z</dcterms:modified>
</cp:coreProperties>
</file>