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43"/>
  </p:notesMasterIdLst>
  <p:sldIdLst>
    <p:sldId id="262" r:id="rId8"/>
    <p:sldId id="284" r:id="rId9"/>
    <p:sldId id="285" r:id="rId10"/>
    <p:sldId id="263" r:id="rId11"/>
    <p:sldId id="286" r:id="rId12"/>
    <p:sldId id="287" r:id="rId13"/>
    <p:sldId id="288" r:id="rId14"/>
    <p:sldId id="289" r:id="rId15"/>
    <p:sldId id="292" r:id="rId16"/>
    <p:sldId id="293" r:id="rId17"/>
    <p:sldId id="294" r:id="rId18"/>
    <p:sldId id="295" r:id="rId19"/>
    <p:sldId id="296" r:id="rId20"/>
    <p:sldId id="300" r:id="rId21"/>
    <p:sldId id="291" r:id="rId22"/>
    <p:sldId id="290" r:id="rId23"/>
    <p:sldId id="259" r:id="rId24"/>
    <p:sldId id="260" r:id="rId25"/>
    <p:sldId id="276" r:id="rId26"/>
    <p:sldId id="297" r:id="rId27"/>
    <p:sldId id="261" r:id="rId28"/>
    <p:sldId id="301" r:id="rId29"/>
    <p:sldId id="277" r:id="rId30"/>
    <p:sldId id="264" r:id="rId31"/>
    <p:sldId id="298" r:id="rId32"/>
    <p:sldId id="281" r:id="rId33"/>
    <p:sldId id="299" r:id="rId34"/>
    <p:sldId id="272" r:id="rId35"/>
    <p:sldId id="266" r:id="rId36"/>
    <p:sldId id="270" r:id="rId37"/>
    <p:sldId id="267" r:id="rId38"/>
    <p:sldId id="278" r:id="rId39"/>
    <p:sldId id="302" r:id="rId40"/>
    <p:sldId id="303" r:id="rId41"/>
    <p:sldId id="30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9900"/>
    <a:srgbClr val="6699FF"/>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4" d="100"/>
          <a:sy n="44"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844F6CB-4CDC-498A-90C8-43EE3D2813C2}" type="slidenum">
              <a:rPr lang="en-US"/>
              <a:pPr>
                <a:defRPr/>
              </a:pPr>
              <a:t>‹#›</a:t>
            </a:fld>
            <a:endParaRPr lang="en-US"/>
          </a:p>
        </p:txBody>
      </p:sp>
    </p:spTree>
    <p:extLst>
      <p:ext uri="{BB962C8B-B14F-4D97-AF65-F5344CB8AC3E}">
        <p14:creationId xmlns:p14="http://schemas.microsoft.com/office/powerpoint/2010/main" val="1769011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4755" name="Slide Number Placeholder 3"/>
          <p:cNvSpPr>
            <a:spLocks noGrp="1"/>
          </p:cNvSpPr>
          <p:nvPr>
            <p:ph type="sldNum" sz="quarter" idx="5"/>
          </p:nvPr>
        </p:nvSpPr>
        <p:spPr>
          <a:noFill/>
        </p:spPr>
        <p:txBody>
          <a:bodyPr/>
          <a:lstStyle/>
          <a:p>
            <a:fld id="{43874451-5DE6-47AB-94B9-7AD3ED656FDA}"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eaLnBrk="1" hangingPunct="1"/>
            <a:endParaRPr lang="en-US" smtClean="0"/>
          </a:p>
        </p:txBody>
      </p:sp>
      <p:sp>
        <p:nvSpPr>
          <p:cNvPr id="77827" name="Slide Number Placeholder 3"/>
          <p:cNvSpPr>
            <a:spLocks noGrp="1"/>
          </p:cNvSpPr>
          <p:nvPr>
            <p:ph type="sldNum" sz="quarter" idx="5"/>
          </p:nvPr>
        </p:nvSpPr>
        <p:spPr>
          <a:noFill/>
        </p:spPr>
        <p:txBody>
          <a:bodyPr/>
          <a:lstStyle/>
          <a:p>
            <a:fld id="{73006E54-343C-4506-8ABA-459FE05A7D02}"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B022193C-33EE-454F-9155-2861615995D0}" type="slidenum">
              <a:rPr lang="en-US" smtClean="0">
                <a:solidFill>
                  <a:srgbClr val="000000"/>
                </a:solidFill>
              </a:rPr>
              <a:pPr/>
              <a:t>31</a:t>
            </a:fld>
            <a:endParaRPr lang="en-US" smtClean="0">
              <a:solidFill>
                <a:srgbClr val="000000"/>
              </a:solidFill>
            </a:endParaRPr>
          </a:p>
        </p:txBody>
      </p:sp>
      <p:sp>
        <p:nvSpPr>
          <p:cNvPr id="79874" name="Rectangle 2"/>
          <p:cNvSpPr>
            <a:spLocks noGrp="1" noRot="1" noChangeAspect="1" noChangeArrowheads="1" noTextEdit="1"/>
          </p:cNvSpPr>
          <p:nvPr>
            <p:ph type="sldImg"/>
          </p:nvPr>
        </p:nvSpPr>
        <p:spPr>
          <a:xfrm>
            <a:off x="1144588" y="685800"/>
            <a:ext cx="4570412" cy="3427413"/>
          </a:xfrm>
          <a:ln/>
        </p:spPr>
      </p:sp>
      <p:sp>
        <p:nvSpPr>
          <p:cNvPr id="79875" name="Rectangle 3"/>
          <p:cNvSpPr>
            <a:spLocks noGrp="1" noChangeArrowheads="1"/>
          </p:cNvSpPr>
          <p:nvPr>
            <p:ph type="body" idx="1"/>
          </p:nvPr>
        </p:nvSpPr>
        <p:spPr>
          <a:xfrm>
            <a:off x="914400" y="4344988"/>
            <a:ext cx="5029200" cy="4113212"/>
          </a:xfrm>
          <a:noFill/>
          <a:ln/>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D9D03-2638-4BE5-99A7-6315B4C1A608}" type="slidenum">
              <a:rPr lang="en-US"/>
              <a:pPr>
                <a:defRPr/>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6BE62-2C3A-4F7F-BB12-B4F5319D2BBD}" type="slidenum">
              <a:rPr lang="en-US"/>
              <a:pPr>
                <a:defRPr/>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D32B7D-77C2-4DB9-8747-B391B597893E}" type="slidenum">
              <a:rPr lang="en-US"/>
              <a:pPr>
                <a:defRPr/>
              </a:pPr>
              <a:t>‹#›</a:t>
            </a:fld>
            <a:endParaRPr lang="en-US"/>
          </a:p>
        </p:txBody>
      </p:sp>
    </p:spTree>
  </p:cSld>
  <p:clrMapOvr>
    <a:masterClrMapping/>
  </p:clrMapOvr>
  <p:transition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6B76CA-6C1E-4A69-B485-8755D9FA0DB3}" type="slidenum">
              <a:rPr lang="en-US"/>
              <a:pPr>
                <a:defRPr/>
              </a:pPr>
              <a:t>‹#›</a:t>
            </a:fld>
            <a:endParaRPr lang="en-US"/>
          </a:p>
        </p:txBody>
      </p:sp>
    </p:spTree>
  </p:cSld>
  <p:clrMapOvr>
    <a:masterClrMapping/>
  </p:clrMapOvr>
  <p:transition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F6F85A69-7A67-4E88-889C-9BD1A75F83E7}" type="slidenum">
              <a:rPr lang="en-US"/>
              <a:pPr>
                <a:defRPr/>
              </a:pPr>
              <a:t>‹#›</a:t>
            </a:fld>
            <a:endParaRPr lang="en-US"/>
          </a:p>
        </p:txBody>
      </p:sp>
    </p:spTree>
  </p:cSld>
  <p:clrMapOvr>
    <a:masterClrMapping/>
  </p:clrMapOvr>
  <p:transition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3A5440B-F100-4C49-AC7E-E349FEF4CF76}" type="slidenum">
              <a:rPr lang="en-US"/>
              <a:pPr>
                <a:defRPr/>
              </a:pPr>
              <a:t>‹#›</a:t>
            </a:fld>
            <a:endParaRPr lang="en-US"/>
          </a:p>
        </p:txBody>
      </p:sp>
    </p:spTree>
  </p:cSld>
  <p:clrMapOvr>
    <a:masterClrMapping/>
  </p:clrMapOvr>
  <p:transition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C4C4AA82-E9EE-4D3F-A444-9AFD99E0FF7E}" type="slidenum">
              <a:rPr lang="en-US"/>
              <a:pPr>
                <a:defRPr/>
              </a:pPr>
              <a:t>‹#›</a:t>
            </a:fld>
            <a:endParaRPr lang="en-US"/>
          </a:p>
        </p:txBody>
      </p:sp>
    </p:spTree>
  </p:cSld>
  <p:clrMapOvr>
    <a:masterClrMapping/>
  </p:clrMapOvr>
  <p:transition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C38A46E3-0FD6-4575-9EED-CECEBC2C3AC7}" type="slidenum">
              <a:rPr lang="en-US"/>
              <a:pPr>
                <a:defRPr/>
              </a:pPr>
              <a:t>‹#›</a:t>
            </a:fld>
            <a:endParaRPr lang="en-US"/>
          </a:p>
        </p:txBody>
      </p:sp>
    </p:spTree>
  </p:cSld>
  <p:clrMapOvr>
    <a:masterClrMapping/>
  </p:clrMapOvr>
  <p:transition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C39DB056-36BC-4A6F-B021-DCAA560C3D79}" type="slidenum">
              <a:rPr lang="en-US"/>
              <a:pPr>
                <a:defRPr/>
              </a:pPr>
              <a:t>‹#›</a:t>
            </a:fld>
            <a:endParaRPr lang="en-US"/>
          </a:p>
        </p:txBody>
      </p:sp>
    </p:spTree>
  </p:cSld>
  <p:clrMapOvr>
    <a:masterClrMapping/>
  </p:clrMapOvr>
  <p:transition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E12D2ED-C772-4AE2-8954-20238C78A68B}" type="slidenum">
              <a:rPr lang="en-US"/>
              <a:pPr>
                <a:defRPr/>
              </a:pPr>
              <a:t>‹#›</a:t>
            </a:fld>
            <a:endParaRPr lang="en-US"/>
          </a:p>
        </p:txBody>
      </p:sp>
    </p:spTree>
  </p:cSld>
  <p:clrMapOvr>
    <a:masterClrMapping/>
  </p:clrMapOvr>
  <p:transition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2D4F8BD6-3B44-4B88-BCB8-FC30B74AD320}" type="slidenum">
              <a:rPr lang="en-US"/>
              <a:pPr>
                <a:defRPr/>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DD66C-6209-4238-8644-C8ECB6EE1698}" type="slidenum">
              <a:rPr lang="en-US"/>
              <a:pPr>
                <a:defRPr/>
              </a:pPr>
              <a:t>‹#›</a:t>
            </a:fld>
            <a:endParaRPr lang="en-US"/>
          </a:p>
        </p:txBody>
      </p:sp>
    </p:spTree>
  </p:cSld>
  <p:clrMapOvr>
    <a:masterClrMapping/>
  </p:clrMapOvr>
  <p:transition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C5A8EE4-1049-4C6A-8D71-EE55EF6CEB93}" type="slidenum">
              <a:rPr lang="en-US"/>
              <a:pPr>
                <a:defRPr/>
              </a:pPr>
              <a:t>‹#›</a:t>
            </a:fld>
            <a:endParaRPr lang="en-US"/>
          </a:p>
        </p:txBody>
      </p:sp>
    </p:spTree>
  </p:cSld>
  <p:clrMapOvr>
    <a:masterClrMapping/>
  </p:clrMapOvr>
  <p:transition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D37C4C2-2130-4B62-8465-3A7237FD54AF}" type="slidenum">
              <a:rPr lang="en-US"/>
              <a:pPr>
                <a:defRPr/>
              </a:pPr>
              <a:t>‹#›</a:t>
            </a:fld>
            <a:endParaRPr lang="en-US"/>
          </a:p>
        </p:txBody>
      </p:sp>
    </p:spTree>
  </p:cSld>
  <p:clrMapOvr>
    <a:masterClrMapping/>
  </p:clrMapOvr>
  <p:transition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D4E4C82-8BCB-46E4-84B0-F37004703BD0}" type="slidenum">
              <a:rPr lang="en-US"/>
              <a:pPr>
                <a:defRPr/>
              </a:pPr>
              <a:t>‹#›</a:t>
            </a:fld>
            <a:endParaRPr lang="en-US"/>
          </a:p>
        </p:txBody>
      </p:sp>
    </p:spTree>
  </p:cSld>
  <p:clrMapOvr>
    <a:masterClrMapping/>
  </p:clrMapOvr>
  <p:transition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B86481A-A1AE-4D92-B0E0-4337896ACE12}" type="datetimeFigureOut">
              <a:rPr lang="en-US"/>
              <a:pPr>
                <a:defRPr/>
              </a:pPr>
              <a:t>8/17/2012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FCF11E1-34E8-4D47-83B7-DAC40FFA0045}" type="slidenum">
              <a:rPr lang="en-US"/>
              <a:pPr>
                <a:defRPr/>
              </a:pPr>
              <a:t>‹#›</a:t>
            </a:fld>
            <a:endParaRPr lang="en-US"/>
          </a:p>
        </p:txBody>
      </p:sp>
    </p:spTree>
  </p:cSld>
  <p:clrMapOvr>
    <a:masterClrMapping/>
  </p:clrMapOvr>
  <p:transition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5527EE3-EC0C-4543-AEC0-F18CF0EFD5A6}" type="datetimeFigureOut">
              <a:rPr lang="en-US"/>
              <a:pPr>
                <a:defRPr/>
              </a:pPr>
              <a:t>8/17/2012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83F41AB-90A3-486C-9B4B-5171AFD7D980}" type="slidenum">
              <a:rPr lang="en-US"/>
              <a:pPr>
                <a:defRPr/>
              </a:pPr>
              <a:t>‹#›</a:t>
            </a:fld>
            <a:endParaRPr lang="en-US"/>
          </a:p>
        </p:txBody>
      </p:sp>
    </p:spTree>
  </p:cSld>
  <p:clrMapOvr>
    <a:masterClrMapping/>
  </p:clrMapOvr>
  <p:transition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ACE0E10-2D19-41D2-B143-D5A2D419645C}" type="datetimeFigureOut">
              <a:rPr lang="en-US"/>
              <a:pPr>
                <a:defRPr/>
              </a:pPr>
              <a:t>8/17/2012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06D9501-DEE5-4127-BF69-0E893E3D0248}" type="slidenum">
              <a:rPr lang="en-US"/>
              <a:pPr>
                <a:defRPr/>
              </a:pPr>
              <a:t>‹#›</a:t>
            </a:fld>
            <a:endParaRPr lang="en-US"/>
          </a:p>
        </p:txBody>
      </p:sp>
    </p:spTree>
  </p:cSld>
  <p:clrMapOvr>
    <a:masterClrMapping/>
  </p:clrMapOvr>
  <p:transition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5F4C945-9475-4DCC-8782-FCA06A236078}" type="datetimeFigureOut">
              <a:rPr lang="en-US"/>
              <a:pPr>
                <a:defRPr/>
              </a:pPr>
              <a:t>8/17/2012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A143449-0474-446E-8E25-CC341FDB82AE}" type="slidenum">
              <a:rPr lang="en-US"/>
              <a:pPr>
                <a:defRPr/>
              </a:pPr>
              <a:t>‹#›</a:t>
            </a:fld>
            <a:endParaRPr lang="en-US"/>
          </a:p>
        </p:txBody>
      </p:sp>
    </p:spTree>
  </p:cSld>
  <p:clrMapOvr>
    <a:masterClrMapping/>
  </p:clrMapOvr>
  <p:transition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7E37B66-55AA-419E-9396-B1041ED8E520}" type="datetimeFigureOut">
              <a:rPr lang="en-US"/>
              <a:pPr>
                <a:defRPr/>
              </a:pPr>
              <a:t>8/17/2012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4460680-7F1F-41DB-8DF0-F05F736E2E2E}" type="slidenum">
              <a:rPr lang="en-US"/>
              <a:pPr>
                <a:defRPr/>
              </a:pPr>
              <a:t>‹#›</a:t>
            </a:fld>
            <a:endParaRPr lang="en-US"/>
          </a:p>
        </p:txBody>
      </p:sp>
    </p:spTree>
  </p:cSld>
  <p:clrMapOvr>
    <a:masterClrMapping/>
  </p:clrMapOvr>
  <p:transition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D7A71DA-3E05-4B87-A604-529EE67A9817}" type="datetimeFigureOut">
              <a:rPr lang="en-US"/>
              <a:pPr>
                <a:defRPr/>
              </a:pPr>
              <a:t>8/17/2012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D983A39-6586-42F9-A1D9-71A9309E40E5}" type="slidenum">
              <a:rPr lang="en-US"/>
              <a:pPr>
                <a:defRPr/>
              </a:pPr>
              <a:t>‹#›</a:t>
            </a:fld>
            <a:endParaRPr lang="en-US"/>
          </a:p>
        </p:txBody>
      </p:sp>
    </p:spTree>
  </p:cSld>
  <p:clrMapOvr>
    <a:masterClrMapping/>
  </p:clrMapOvr>
  <p:transition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BDB2CE-85DC-4FB9-823B-8317C515D301}" type="datetimeFigureOut">
              <a:rPr lang="en-US"/>
              <a:pPr>
                <a:defRPr/>
              </a:pPr>
              <a:t>8/17/2012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F7D8AE-A88E-4BB7-9F6C-E75267CE383F}" type="slidenum">
              <a:rPr lang="en-US"/>
              <a:pPr>
                <a:defRPr/>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B38F1-A566-45B9-B455-21304D946B53}" type="slidenum">
              <a:rPr lang="en-US"/>
              <a:pPr>
                <a:defRPr/>
              </a:pPr>
              <a:t>‹#›</a:t>
            </a:fld>
            <a:endParaRPr lang="en-US"/>
          </a:p>
        </p:txBody>
      </p:sp>
    </p:spTree>
  </p:cSld>
  <p:clrMapOvr>
    <a:masterClrMapping/>
  </p:clrMapOvr>
  <p:transition advTm="5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6D5884-BBCB-4C73-B217-ACCCC8EE9668}" type="datetimeFigureOut">
              <a:rPr lang="en-US"/>
              <a:pPr>
                <a:defRPr/>
              </a:pPr>
              <a:t>8/17/2012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A0F4E6C-038B-44C0-8233-B75211D00F7E}" type="slidenum">
              <a:rPr lang="en-US"/>
              <a:pPr>
                <a:defRPr/>
              </a:pPr>
              <a:t>‹#›</a:t>
            </a:fld>
            <a:endParaRPr lang="en-US"/>
          </a:p>
        </p:txBody>
      </p:sp>
    </p:spTree>
  </p:cSld>
  <p:clrMapOvr>
    <a:masterClrMapping/>
  </p:clrMapOvr>
  <p:transition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2817D6D-46E8-4D68-B89E-A1B396834262}" type="datetimeFigureOut">
              <a:rPr lang="en-US"/>
              <a:pPr>
                <a:defRPr/>
              </a:pPr>
              <a:t>8/17/2012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98BA1FD-CC30-487C-AFC3-4237D742E87D}" type="slidenum">
              <a:rPr lang="en-US"/>
              <a:pPr>
                <a:defRPr/>
              </a:pPr>
              <a:t>‹#›</a:t>
            </a:fld>
            <a:endParaRPr lang="en-US"/>
          </a:p>
        </p:txBody>
      </p:sp>
    </p:spTree>
  </p:cSld>
  <p:clrMapOvr>
    <a:masterClrMapping/>
  </p:clrMapOvr>
  <p:transition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9D0A53-3C98-4E7E-8D0C-CD4FB0ED1132}" type="datetimeFigureOut">
              <a:rPr lang="en-US"/>
              <a:pPr>
                <a:defRPr/>
              </a:pPr>
              <a:t>8/17/2012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6573761-37CD-4E95-A85E-8ADC17DE2877}" type="slidenum">
              <a:rPr lang="en-US"/>
              <a:pPr>
                <a:defRPr/>
              </a:pPr>
              <a:t>‹#›</a:t>
            </a:fld>
            <a:endParaRPr lang="en-US"/>
          </a:p>
        </p:txBody>
      </p:sp>
    </p:spTree>
  </p:cSld>
  <p:clrMapOvr>
    <a:masterClrMapping/>
  </p:clrMapOvr>
  <p:transition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77FD9D-19E8-4148-819E-97440EF44E44}" type="datetimeFigureOut">
              <a:rPr lang="en-US"/>
              <a:pPr>
                <a:defRPr/>
              </a:pPr>
              <a:t>8/17/2012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B5848D-C5E3-4A3C-BAA5-88EA27F488D0}" type="slidenum">
              <a:rPr lang="en-US"/>
              <a:pPr>
                <a:defRPr/>
              </a:pPr>
              <a:t>‹#›</a:t>
            </a:fld>
            <a:endParaRPr lang="en-US"/>
          </a:p>
        </p:txBody>
      </p:sp>
    </p:spTree>
  </p:cSld>
  <p:clrMapOvr>
    <a:masterClrMapping/>
  </p:clrMapOvr>
  <p:transition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Tree>
  </p:cSld>
  <p:clrMapOvr>
    <a:masterClrMapping/>
  </p:clrMapOvr>
  <p:transition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53657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2209800"/>
            <a:ext cx="6400800" cy="762000"/>
          </a:xfrm>
          <a:prstGeom prst="rect">
            <a:avLst/>
          </a:prstGeom>
        </p:spPr>
        <p:txBody>
          <a:bodyPr lIns="0" tIns="0"/>
          <a:lstStyle>
            <a:lvl1pPr marL="0" indent="0" algn="l">
              <a:spcBef>
                <a:spcPts val="0"/>
              </a:spcBef>
              <a:buNone/>
              <a:defRPr sz="24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457200" y="3048000"/>
            <a:ext cx="8229600" cy="2895600"/>
          </a:xfrm>
          <a:prstGeom prst="rect">
            <a:avLst/>
          </a:prstGeom>
        </p:spPr>
        <p:txBody>
          <a:bodyPr lIns="0" tIns="0"/>
          <a:lstStyle>
            <a:lvl1pPr>
              <a:spcBef>
                <a:spcPts val="600"/>
              </a:spcBef>
              <a:buFont typeface="Arial" pitchFamily="34" charset="0"/>
              <a:buChar char="•"/>
              <a:defRPr sz="2000"/>
            </a:lvl1pPr>
            <a:lvl2pPr>
              <a:spcBef>
                <a:spcPts val="600"/>
              </a:spcBef>
              <a:buFont typeface="Arial" pitchFamily="34" charset="0"/>
              <a:buChar char="•"/>
              <a:defRPr sz="2000"/>
            </a:lvl2pPr>
            <a:lvl3pPr>
              <a:spcBef>
                <a:spcPts val="600"/>
              </a:spcBef>
              <a:buFont typeface="Arial" pitchFamily="34" charset="0"/>
              <a:buChar char="•"/>
              <a:defRPr sz="1800"/>
            </a:lvl3pPr>
            <a:lvl4pPr>
              <a:spcBef>
                <a:spcPts val="600"/>
              </a:spcBef>
              <a:buFont typeface="Arial" pitchFamily="34" charset="0"/>
              <a:buChar char="•"/>
              <a:defRPr sz="1800" baseline="0"/>
            </a:lvl4pPr>
          </a:lstStyle>
          <a:p>
            <a:pPr lvl="0"/>
            <a:r>
              <a:rPr lang="en-US" dirty="0" smtClean="0"/>
              <a:t>Click to edit</a:t>
            </a:r>
          </a:p>
          <a:p>
            <a:pPr lvl="1"/>
            <a:r>
              <a:rPr lang="en-US" dirty="0" smtClean="0"/>
              <a:t>Second level text</a:t>
            </a:r>
          </a:p>
          <a:p>
            <a:pPr lvl="2"/>
            <a:r>
              <a:rPr lang="en-US" dirty="0" smtClean="0"/>
              <a:t>Third level text</a:t>
            </a:r>
          </a:p>
          <a:p>
            <a:pPr lvl="3"/>
            <a:r>
              <a:rPr lang="en-US" dirty="0" smtClean="0"/>
              <a:t>Fourth level text</a:t>
            </a:r>
          </a:p>
          <a:p>
            <a:pPr lvl="1"/>
            <a:endParaRPr lang="en-US" dirty="0"/>
          </a:p>
        </p:txBody>
      </p:sp>
    </p:spTree>
  </p:cSld>
  <p:clrMapOvr>
    <a:masterClrMapping/>
  </p:clrMapOvr>
  <p:transition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305800" cy="4678363"/>
          </a:xfrm>
          <a:prstGeom prst="rect">
            <a:avLst/>
          </a:prstGeom>
        </p:spPr>
        <p:txBody>
          <a:bodyPr/>
          <a:lstStyle>
            <a:lvl1pPr>
              <a:buFont typeface="Arial" pitchFamily="34" charset="0"/>
              <a:buChar char="•"/>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1800"/>
            </a:lvl4pPr>
            <a:lvl5pPr>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5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Font typeface="Arial" pitchFamily="34" charset="0"/>
              <a:buChar char="•"/>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Font typeface="Arial" pitchFamily="34" charset="0"/>
              <a:buChar char="•"/>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500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Tm="500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4F099D-5EFD-46CB-9033-EAA31331E329}" type="slidenum">
              <a:rPr lang="en-US"/>
              <a:pPr>
                <a:defRPr/>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322844-2726-4E5C-8ED8-E7C238280ACA}" type="slidenum">
              <a:rPr lang="en-US"/>
              <a:pPr>
                <a:defRPr/>
              </a:pPr>
              <a:t>‹#›</a:t>
            </a:fld>
            <a:endParaRPr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E240EE-B03D-491B-A553-81166548F155}" type="slidenum">
              <a:rPr lang="en-US"/>
              <a:pPr>
                <a:defRPr/>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4363D4-53D9-4042-AC6F-D60EBCE90AC5}" type="slidenum">
              <a:rPr lang="en-US"/>
              <a:pPr>
                <a:defRPr/>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1002DC-3BBC-4DCB-BB6C-AE43362FC29A}" type="slidenum">
              <a:rPr lang="en-US"/>
              <a:pPr>
                <a:defRPr/>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65469-8C13-42F3-B955-A7B28CF904C6}" type="slidenum">
              <a:rPr lang="en-US"/>
              <a:pPr>
                <a:defRPr/>
              </a:pPr>
              <a:t>‹#›</a:t>
            </a:fld>
            <a:endParaRPr lang="en-US"/>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2F784F-F359-4969-995B-EC9554ACAD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transition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062FD828-C42E-4C6A-BA37-7541B8D45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CBAEFBF9-9BCD-45B9-B085-761913DA03CD}" type="datetimeFigureOut">
              <a:rPr lang="en-US"/>
              <a:pPr>
                <a:defRPr/>
              </a:pPr>
              <a:t>8/17/2012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E3D47892-9C4F-4FAA-BEE1-6767ABA2BC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advTm="500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228600" y="228600"/>
            <a:ext cx="8229600" cy="487363"/>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r>
              <a:rPr lang="en-US" smtClean="0"/>
              <a:t>Click to edit Master title style</a:t>
            </a:r>
          </a:p>
        </p:txBody>
      </p:sp>
      <p:cxnSp>
        <p:nvCxnSpPr>
          <p:cNvPr id="7" name="Straight Connector 6"/>
          <p:cNvCxnSpPr/>
          <p:nvPr/>
        </p:nvCxnSpPr>
        <p:spPr>
          <a:xfrm>
            <a:off x="152400" y="685800"/>
            <a:ext cx="6248400" cy="1588"/>
          </a:xfrm>
          <a:prstGeom prst="line">
            <a:avLst/>
          </a:prstGeom>
          <a:ln w="63500">
            <a:gradFill flip="none" rotWithShape="1">
              <a:gsLst>
                <a:gs pos="0">
                  <a:schemeClr val="bg1">
                    <a:lumMod val="50000"/>
                  </a:schemeClr>
                </a:gs>
                <a:gs pos="50000">
                  <a:schemeClr val="bg1">
                    <a:lumMod val="85000"/>
                  </a:schemeClr>
                </a:gs>
                <a:gs pos="100000">
                  <a:schemeClr val="bg1">
                    <a:lumMod val="9500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pic>
        <p:nvPicPr>
          <p:cNvPr id="37892" name="Picture 7" descr="SS_Logo_Color.wmf"/>
          <p:cNvPicPr>
            <a:picLocks noChangeAspect="1"/>
          </p:cNvPicPr>
          <p:nvPr/>
        </p:nvPicPr>
        <p:blipFill>
          <a:blip r:embed="rId8" cstate="print"/>
          <a:srcRect/>
          <a:stretch>
            <a:fillRect/>
          </a:stretch>
        </p:blipFill>
        <p:spPr bwMode="auto">
          <a:xfrm>
            <a:off x="7789863" y="6248400"/>
            <a:ext cx="1125537" cy="423863"/>
          </a:xfrm>
          <a:prstGeom prst="rect">
            <a:avLst/>
          </a:prstGeom>
          <a:noFill/>
          <a:ln w="9525">
            <a:noFill/>
            <a:miter lim="800000"/>
            <a:headEnd/>
            <a:tailEnd/>
          </a:ln>
        </p:spPr>
      </p:pic>
      <p:sp>
        <p:nvSpPr>
          <p:cNvPr id="9" name="Rectangle 8"/>
          <p:cNvSpPr/>
          <p:nvPr/>
        </p:nvSpPr>
        <p:spPr bwMode="auto">
          <a:xfrm flipV="1">
            <a:off x="0" y="0"/>
            <a:ext cx="9144000" cy="46038"/>
          </a:xfrm>
          <a:prstGeom prst="rect">
            <a:avLst/>
          </a:prstGeom>
          <a:gradFill flip="none" rotWithShape="1">
            <a:gsLst>
              <a:gs pos="0">
                <a:srgbClr val="FF0000"/>
              </a:gs>
              <a:gs pos="100000">
                <a:srgbClr val="C00000"/>
              </a:gs>
            </a:gsLst>
            <a:lin ang="10800000" scaled="1"/>
            <a:tileRect/>
          </a:gradFill>
          <a:ln w="25400" cap="flat" cmpd="sng" algn="ctr">
            <a:noFill/>
            <a:prstDash val="solid"/>
            <a:round/>
            <a:headEnd type="none" w="med" len="med"/>
            <a:tailEnd type="none" w="med" len="med"/>
          </a:ln>
          <a:effectLst/>
        </p:spPr>
        <p:txBody>
          <a:bodyPr/>
          <a:lstStyle/>
          <a:p>
            <a:pPr algn="ctr">
              <a:defRPr/>
            </a:pPr>
            <a:endParaRPr lang="en-US" sz="3200" b="1" dirty="0">
              <a:solidFill>
                <a:srgbClr val="000000"/>
              </a:solidFill>
              <a:latin typeface="Calibri" pitchFamily="34" charset="0"/>
              <a:ea typeface="Apple LiGothic Medium" pitchFamily="1" charset="-120"/>
              <a:cs typeface="Arial" pitchFamily="34" charset="0"/>
              <a:sym typeface="Lucida Grande" pitchFamily="1" charset="0"/>
            </a:endParaRPr>
          </a:p>
        </p:txBody>
      </p:sp>
    </p:spTree>
  </p:cSld>
  <p:clrMap bg1="lt1" tx1="dk1" bg2="lt2" tx2="dk2" accent1="accent1" accent2="accent2" accent3="accent3" accent4="accent4" accent5="accent5" accent6="accent6" hlink="hlink" folHlink="folHlink"/>
  <p:sldLayoutIdLst>
    <p:sldLayoutId id="2147483746" r:id="rId1"/>
    <p:sldLayoutId id="2147483723" r:id="rId2"/>
    <p:sldLayoutId id="2147483722" r:id="rId3"/>
    <p:sldLayoutId id="2147483721" r:id="rId4"/>
    <p:sldLayoutId id="2147483720" r:id="rId5"/>
    <p:sldLayoutId id="2147483719" r:id="rId6"/>
  </p:sldLayoutIdLst>
  <p:transition advTm="5000"/>
  <p:timing>
    <p:tnLst>
      <p:par>
        <p:cTn id="1" dur="indefinite" restart="never" nodeType="tmRoot"/>
      </p:par>
    </p:tnLst>
  </p:timing>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defRPr>
      </a:lvl2pPr>
      <a:lvl3pPr algn="l" rtl="0" eaLnBrk="0" fontAlgn="base" hangingPunct="0">
        <a:spcBef>
          <a:spcPct val="0"/>
        </a:spcBef>
        <a:spcAft>
          <a:spcPct val="0"/>
        </a:spcAft>
        <a:defRPr sz="2400">
          <a:solidFill>
            <a:schemeClr val="tx1"/>
          </a:solidFill>
          <a:latin typeface="Arial" pitchFamily="34" charset="0"/>
        </a:defRPr>
      </a:lvl3pPr>
      <a:lvl4pPr algn="l" rtl="0" eaLnBrk="0" fontAlgn="base" hangingPunct="0">
        <a:spcBef>
          <a:spcPct val="0"/>
        </a:spcBef>
        <a:spcAft>
          <a:spcPct val="0"/>
        </a:spcAft>
        <a:defRPr sz="2400">
          <a:solidFill>
            <a:schemeClr val="tx1"/>
          </a:solidFill>
          <a:latin typeface="Arial" pitchFamily="34" charset="0"/>
        </a:defRPr>
      </a:lvl4pPr>
      <a:lvl5pPr algn="l" rtl="0" eaLnBrk="0" fontAlgn="base" hangingPunct="0">
        <a:spcBef>
          <a:spcPct val="0"/>
        </a:spcBef>
        <a:spcAft>
          <a:spcPct val="0"/>
        </a:spcAft>
        <a:defRPr sz="2400">
          <a:solidFill>
            <a:schemeClr val="tx1"/>
          </a:solidFill>
          <a:latin typeface="Arial" pitchFamily="34" charset="0"/>
        </a:defRPr>
      </a:lvl5pPr>
      <a:lvl6pPr marL="457200" algn="l" rtl="0" fontAlgn="base">
        <a:spcBef>
          <a:spcPct val="0"/>
        </a:spcBef>
        <a:spcAft>
          <a:spcPct val="0"/>
        </a:spcAft>
        <a:defRPr sz="2400">
          <a:solidFill>
            <a:schemeClr val="tx1"/>
          </a:solidFill>
          <a:latin typeface="Arial" pitchFamily="34" charset="0"/>
        </a:defRPr>
      </a:lvl6pPr>
      <a:lvl7pPr marL="914400" algn="l" rtl="0" fontAlgn="base">
        <a:spcBef>
          <a:spcPct val="0"/>
        </a:spcBef>
        <a:spcAft>
          <a:spcPct val="0"/>
        </a:spcAft>
        <a:defRPr sz="2400">
          <a:solidFill>
            <a:schemeClr val="tx1"/>
          </a:solidFill>
          <a:latin typeface="Arial" pitchFamily="34" charset="0"/>
        </a:defRPr>
      </a:lvl7pPr>
      <a:lvl8pPr marL="1371600" algn="l" rtl="0" fontAlgn="base">
        <a:spcBef>
          <a:spcPct val="0"/>
        </a:spcBef>
        <a:spcAft>
          <a:spcPct val="0"/>
        </a:spcAft>
        <a:defRPr sz="2400">
          <a:solidFill>
            <a:schemeClr val="tx1"/>
          </a:solidFill>
          <a:latin typeface="Arial" pitchFamily="34" charset="0"/>
        </a:defRPr>
      </a:lvl8pPr>
      <a:lvl9pPr marL="1828800" algn="l" rtl="0" fontAlgn="base">
        <a:spcBef>
          <a:spcPct val="0"/>
        </a:spcBef>
        <a:spcAft>
          <a:spcPct val="0"/>
        </a:spcAft>
        <a:defRPr sz="2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quia.com/sv/544046.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quia.com/sv/544046.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quia.com/sv/544046.html" TargetMode="Externa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914400"/>
            <a:ext cx="8229600" cy="1143000"/>
          </a:xfrm>
        </p:spPr>
        <p:txBody>
          <a:bodyPr/>
          <a:lstStyle/>
          <a:p>
            <a:pPr eaLnBrk="1" hangingPunct="1"/>
            <a:r>
              <a:rPr lang="en-US" sz="4000" smtClean="0">
                <a:latin typeface="Broadway" pitchFamily="82" charset="0"/>
              </a:rPr>
              <a:t>ASTD Sacramento is pleased to Welcome you to DemoFest </a:t>
            </a:r>
            <a:r>
              <a:rPr lang="en-US" smtClean="0">
                <a:latin typeface="Broadway" pitchFamily="82" charset="0"/>
              </a:rPr>
              <a:t>2011</a:t>
            </a:r>
            <a:r>
              <a:rPr lang="en-US" sz="4000" smtClean="0">
                <a:latin typeface="Broadway" pitchFamily="82" charset="0"/>
              </a:rPr>
              <a:t/>
            </a:r>
            <a:br>
              <a:rPr lang="en-US" sz="4000" smtClean="0">
                <a:latin typeface="Broadway" pitchFamily="82" charset="0"/>
              </a:rPr>
            </a:br>
            <a:r>
              <a:rPr lang="en-US" sz="4000" smtClean="0">
                <a:latin typeface="Broadway" pitchFamily="82" charset="0"/>
              </a:rPr>
              <a:t>“An E-Learning Event”</a:t>
            </a:r>
          </a:p>
        </p:txBody>
      </p:sp>
      <p:pic>
        <p:nvPicPr>
          <p:cNvPr id="46083" name="Picture 5"/>
          <p:cNvPicPr>
            <a:picLocks noGrp="1" noChangeAspect="1" noChangeArrowheads="1"/>
          </p:cNvPicPr>
          <p:nvPr>
            <p:ph type="body" idx="1"/>
          </p:nvPr>
        </p:nvPicPr>
        <p:blipFill>
          <a:blip r:embed="rId2" cstate="print"/>
          <a:srcRect/>
          <a:stretch>
            <a:fillRect/>
          </a:stretch>
        </p:blipFill>
        <p:spPr>
          <a:xfrm>
            <a:off x="914400" y="2919413"/>
            <a:ext cx="7162800" cy="3938587"/>
          </a:xfrm>
        </p:spPr>
      </p:pic>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3200" smtClean="0"/>
              <a:t>Sacramento ASTD Volunteer Opportunities </a:t>
            </a:r>
          </a:p>
        </p:txBody>
      </p:sp>
      <p:pic>
        <p:nvPicPr>
          <p:cNvPr id="55299" name="Picture 3"/>
          <p:cNvPicPr>
            <a:picLocks noChangeAspect="1" noChangeArrowheads="1"/>
          </p:cNvPicPr>
          <p:nvPr/>
        </p:nvPicPr>
        <p:blipFill>
          <a:blip r:embed="rId2" cstate="print"/>
          <a:srcRect/>
          <a:stretch>
            <a:fillRect/>
          </a:stretch>
        </p:blipFill>
        <p:spPr bwMode="auto">
          <a:xfrm>
            <a:off x="2209800" y="4114800"/>
            <a:ext cx="4572000" cy="2322513"/>
          </a:xfrm>
          <a:prstGeom prst="rect">
            <a:avLst/>
          </a:prstGeom>
          <a:noFill/>
          <a:ln w="9525">
            <a:noFill/>
            <a:miter lim="800000"/>
            <a:headEnd/>
            <a:tailEnd/>
          </a:ln>
        </p:spPr>
      </p:pic>
      <p:pic>
        <p:nvPicPr>
          <p:cNvPr id="55300" name="Picture 2"/>
          <p:cNvPicPr>
            <a:picLocks noChangeAspect="1" noChangeArrowheads="1"/>
          </p:cNvPicPr>
          <p:nvPr/>
        </p:nvPicPr>
        <p:blipFill>
          <a:blip r:embed="rId3" cstate="print"/>
          <a:srcRect/>
          <a:stretch>
            <a:fillRect/>
          </a:stretch>
        </p:blipFill>
        <p:spPr bwMode="auto">
          <a:xfrm>
            <a:off x="457200" y="1905000"/>
            <a:ext cx="8229600" cy="2122488"/>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z="3200" smtClean="0"/>
              <a:t>Sacramento ASTD Volunteer Opportunities </a:t>
            </a:r>
          </a:p>
        </p:txBody>
      </p:sp>
      <p:pic>
        <p:nvPicPr>
          <p:cNvPr id="56323" name="Picture 3"/>
          <p:cNvPicPr>
            <a:picLocks noChangeAspect="1" noChangeArrowheads="1"/>
          </p:cNvPicPr>
          <p:nvPr/>
        </p:nvPicPr>
        <p:blipFill>
          <a:blip r:embed="rId2" cstate="print"/>
          <a:srcRect/>
          <a:stretch>
            <a:fillRect/>
          </a:stretch>
        </p:blipFill>
        <p:spPr bwMode="auto">
          <a:xfrm>
            <a:off x="2286000" y="3962400"/>
            <a:ext cx="4572000" cy="2322513"/>
          </a:xfrm>
          <a:prstGeom prst="rect">
            <a:avLst/>
          </a:prstGeom>
          <a:noFill/>
          <a:ln w="9525">
            <a:noFill/>
            <a:miter lim="800000"/>
            <a:headEnd/>
            <a:tailEnd/>
          </a:ln>
        </p:spPr>
      </p:pic>
      <p:pic>
        <p:nvPicPr>
          <p:cNvPr id="56324" name="Picture 2"/>
          <p:cNvPicPr>
            <a:picLocks noChangeAspect="1" noChangeArrowheads="1"/>
          </p:cNvPicPr>
          <p:nvPr/>
        </p:nvPicPr>
        <p:blipFill>
          <a:blip r:embed="rId3" cstate="print"/>
          <a:srcRect/>
          <a:stretch>
            <a:fillRect/>
          </a:stretch>
        </p:blipFill>
        <p:spPr bwMode="auto">
          <a:xfrm>
            <a:off x="533400" y="1981200"/>
            <a:ext cx="8229600" cy="180657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z="3200" smtClean="0"/>
              <a:t>Sacramento ASTD Volunteer Opportunities </a:t>
            </a:r>
          </a:p>
        </p:txBody>
      </p:sp>
      <p:pic>
        <p:nvPicPr>
          <p:cNvPr id="57347" name="Picture 2"/>
          <p:cNvPicPr>
            <a:picLocks noChangeAspect="1" noChangeArrowheads="1"/>
          </p:cNvPicPr>
          <p:nvPr/>
        </p:nvPicPr>
        <p:blipFill>
          <a:blip r:embed="rId2" cstate="print"/>
          <a:srcRect/>
          <a:stretch>
            <a:fillRect/>
          </a:stretch>
        </p:blipFill>
        <p:spPr bwMode="auto">
          <a:xfrm>
            <a:off x="914400" y="1371600"/>
            <a:ext cx="6858000" cy="4486275"/>
          </a:xfrm>
          <a:prstGeom prst="rect">
            <a:avLst/>
          </a:prstGeom>
          <a:noFill/>
          <a:ln w="9525">
            <a:noFill/>
            <a:miter lim="800000"/>
            <a:headEnd/>
            <a:tailEnd/>
          </a:ln>
        </p:spPr>
      </p:pic>
      <p:pic>
        <p:nvPicPr>
          <p:cNvPr id="57348" name="Picture 3"/>
          <p:cNvPicPr>
            <a:picLocks noChangeAspect="1" noChangeArrowheads="1"/>
          </p:cNvPicPr>
          <p:nvPr/>
        </p:nvPicPr>
        <p:blipFill>
          <a:blip r:embed="rId3" cstate="print"/>
          <a:srcRect/>
          <a:stretch>
            <a:fillRect/>
          </a:stretch>
        </p:blipFill>
        <p:spPr bwMode="auto">
          <a:xfrm>
            <a:off x="3124200" y="5943600"/>
            <a:ext cx="2697163" cy="71596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z="3200" smtClean="0"/>
              <a:t>Sacramento ASTD Volunteer Opportunities </a:t>
            </a:r>
          </a:p>
        </p:txBody>
      </p:sp>
      <p:pic>
        <p:nvPicPr>
          <p:cNvPr id="58371" name="Picture 2"/>
          <p:cNvPicPr>
            <a:picLocks noChangeAspect="1" noChangeArrowheads="1"/>
          </p:cNvPicPr>
          <p:nvPr/>
        </p:nvPicPr>
        <p:blipFill>
          <a:blip r:embed="rId2" cstate="print"/>
          <a:srcRect/>
          <a:stretch>
            <a:fillRect/>
          </a:stretch>
        </p:blipFill>
        <p:spPr bwMode="auto">
          <a:xfrm>
            <a:off x="457200" y="1524000"/>
            <a:ext cx="8229600" cy="2146300"/>
          </a:xfrm>
          <a:prstGeom prst="rect">
            <a:avLst/>
          </a:prstGeom>
          <a:noFill/>
          <a:ln w="9525">
            <a:noFill/>
            <a:miter lim="800000"/>
            <a:headEnd/>
            <a:tailEnd/>
          </a:ln>
        </p:spPr>
      </p:pic>
      <p:pic>
        <p:nvPicPr>
          <p:cNvPr id="58372" name="Picture 3"/>
          <p:cNvPicPr>
            <a:picLocks noChangeAspect="1" noChangeArrowheads="1"/>
          </p:cNvPicPr>
          <p:nvPr/>
        </p:nvPicPr>
        <p:blipFill>
          <a:blip r:embed="rId3" cstate="print"/>
          <a:srcRect/>
          <a:stretch>
            <a:fillRect/>
          </a:stretch>
        </p:blipFill>
        <p:spPr bwMode="auto">
          <a:xfrm>
            <a:off x="2286000" y="3962400"/>
            <a:ext cx="4572000" cy="232251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64297" y="685801"/>
            <a:ext cx="881542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Complete the Survey to win $100 Gift Certificate </a:t>
            </a:r>
          </a:p>
        </p:txBody>
      </p:sp>
      <p:sp>
        <p:nvSpPr>
          <p:cNvPr id="59395" name="TextBox 4"/>
          <p:cNvSpPr txBox="1">
            <a:spLocks noChangeArrowheads="1"/>
          </p:cNvSpPr>
          <p:nvPr/>
        </p:nvSpPr>
        <p:spPr bwMode="auto">
          <a:xfrm>
            <a:off x="1371600" y="1447800"/>
            <a:ext cx="6629400" cy="1200150"/>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Look for an email from ASTD Sacramento requesting feedback on DemoFest 2011.  The URL link will be in the email</a:t>
            </a:r>
          </a:p>
          <a:p>
            <a:pPr algn="ctr"/>
            <a:r>
              <a:rPr lang="en-US">
                <a:solidFill>
                  <a:srgbClr val="000000"/>
                </a:solidFill>
                <a:latin typeface="Calibri" pitchFamily="34" charset="0"/>
                <a:hlinkClick r:id="rId2"/>
              </a:rPr>
              <a:t>http://www.quia.com/sv/544046.html</a:t>
            </a:r>
            <a:endParaRPr lang="en-US">
              <a:solidFill>
                <a:srgbClr val="000000"/>
              </a:solidFill>
              <a:latin typeface="Calibri" pitchFamily="34" charset="0"/>
            </a:endParaRPr>
          </a:p>
          <a:p>
            <a:pPr algn="ctr"/>
            <a:endParaRPr lang="en-US">
              <a:solidFill>
                <a:srgbClr val="000000"/>
              </a:solidFill>
              <a:latin typeface="Calibri" pitchFamily="34" charset="0"/>
            </a:endParaRPr>
          </a:p>
        </p:txBody>
      </p:sp>
      <p:pic>
        <p:nvPicPr>
          <p:cNvPr id="59396" name="Picture 2"/>
          <p:cNvPicPr>
            <a:picLocks noChangeAspect="1" noChangeArrowheads="1"/>
          </p:cNvPicPr>
          <p:nvPr/>
        </p:nvPicPr>
        <p:blipFill>
          <a:blip r:embed="rId3" cstate="print"/>
          <a:srcRect/>
          <a:stretch>
            <a:fillRect/>
          </a:stretch>
        </p:blipFill>
        <p:spPr bwMode="auto">
          <a:xfrm>
            <a:off x="2133600" y="2514600"/>
            <a:ext cx="4914900" cy="3570288"/>
          </a:xfrm>
          <a:prstGeom prst="rect">
            <a:avLst/>
          </a:prstGeom>
          <a:noFill/>
          <a:ln w="25400">
            <a:solidFill>
              <a:srgbClr val="002060"/>
            </a:solidFill>
            <a:miter lim="800000"/>
            <a:headEnd/>
            <a:tailEnd/>
          </a:ln>
        </p:spPr>
      </p:pic>
    </p:spTree>
  </p:cSld>
  <p:clrMapOvr>
    <a:masterClrMapping/>
  </p:clrMapOvr>
  <p:transition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p:cNvPicPr>
            <a:picLocks noChangeAspect="1" noChangeArrowheads="1"/>
          </p:cNvPicPr>
          <p:nvPr/>
        </p:nvPicPr>
        <p:blipFill>
          <a:blip r:embed="rId2" cstate="print"/>
          <a:srcRect/>
          <a:stretch>
            <a:fillRect/>
          </a:stretch>
        </p:blipFill>
        <p:spPr bwMode="auto">
          <a:xfrm>
            <a:off x="457200" y="7938"/>
            <a:ext cx="8153400" cy="6778625"/>
          </a:xfrm>
          <a:prstGeom prst="rect">
            <a:avLst/>
          </a:prstGeom>
          <a:gradFill rotWithShape="0">
            <a:gsLst>
              <a:gs pos="0">
                <a:srgbClr val="D6B19C"/>
              </a:gs>
              <a:gs pos="30000">
                <a:srgbClr val="D49E6C"/>
              </a:gs>
              <a:gs pos="70000">
                <a:srgbClr val="A65528"/>
              </a:gs>
              <a:gs pos="100000">
                <a:srgbClr val="663012"/>
              </a:gs>
            </a:gsLst>
            <a:lin ang="5400000"/>
          </a:gradFill>
          <a:ln w="9525">
            <a:noFill/>
            <a:miter lim="800000"/>
            <a:headEnd/>
            <a:tailEnd/>
          </a:ln>
        </p:spPr>
      </p:pic>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pic>
        <p:nvPicPr>
          <p:cNvPr id="61442" name="Picture 3" descr="wiley.jpg"/>
          <p:cNvPicPr>
            <a:picLocks noChangeAspect="1"/>
          </p:cNvPicPr>
          <p:nvPr/>
        </p:nvPicPr>
        <p:blipFill>
          <a:blip r:embed="rId2" cstate="print"/>
          <a:srcRect/>
          <a:stretch>
            <a:fillRect/>
          </a:stretch>
        </p:blipFill>
        <p:spPr bwMode="auto">
          <a:xfrm>
            <a:off x="762000" y="685800"/>
            <a:ext cx="5164138" cy="1905000"/>
          </a:xfrm>
          <a:prstGeom prst="rect">
            <a:avLst/>
          </a:prstGeom>
          <a:noFill/>
          <a:ln w="9525">
            <a:noFill/>
            <a:miter lim="800000"/>
            <a:headEnd/>
            <a:tailEnd/>
          </a:ln>
        </p:spPr>
      </p:pic>
      <p:pic>
        <p:nvPicPr>
          <p:cNvPr id="61443" name="Picture 5" descr="pfieffer logo.gif"/>
          <p:cNvPicPr>
            <a:picLocks noChangeAspect="1"/>
          </p:cNvPicPr>
          <p:nvPr/>
        </p:nvPicPr>
        <p:blipFill>
          <a:blip r:embed="rId3" cstate="print"/>
          <a:srcRect/>
          <a:stretch>
            <a:fillRect/>
          </a:stretch>
        </p:blipFill>
        <p:spPr bwMode="auto">
          <a:xfrm>
            <a:off x="4022725" y="3219450"/>
            <a:ext cx="4538663" cy="173355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pic>
        <p:nvPicPr>
          <p:cNvPr id="62466" name="Picture 3" descr="Capture.JPG"/>
          <p:cNvPicPr>
            <a:picLocks noChangeAspect="1"/>
          </p:cNvPicPr>
          <p:nvPr/>
        </p:nvPicPr>
        <p:blipFill>
          <a:blip r:embed="rId2" cstate="print"/>
          <a:srcRect/>
          <a:stretch>
            <a:fillRect/>
          </a:stretch>
        </p:blipFill>
        <p:spPr bwMode="auto">
          <a:xfrm>
            <a:off x="1085850" y="533400"/>
            <a:ext cx="6972300" cy="1552575"/>
          </a:xfrm>
          <a:prstGeom prst="rect">
            <a:avLst/>
          </a:prstGeom>
          <a:noFill/>
          <a:ln w="9525">
            <a:noFill/>
            <a:miter lim="800000"/>
            <a:headEnd/>
            <a:tailEnd/>
          </a:ln>
        </p:spPr>
      </p:pic>
      <p:sp>
        <p:nvSpPr>
          <p:cNvPr id="62467" name="Title 1"/>
          <p:cNvSpPr>
            <a:spLocks noGrp="1"/>
          </p:cNvSpPr>
          <p:nvPr>
            <p:ph type="ctrTitle" idx="4294967295"/>
          </p:nvPr>
        </p:nvSpPr>
        <p:spPr>
          <a:xfrm>
            <a:off x="723900" y="2819400"/>
            <a:ext cx="7696200" cy="3657600"/>
          </a:xfrm>
        </p:spPr>
        <p:txBody>
          <a:bodyPr/>
          <a:lstStyle/>
          <a:p>
            <a:pPr eaLnBrk="1" hangingPunct="1"/>
            <a:r>
              <a:rPr lang="en-US" sz="5400" b="1" smtClean="0">
                <a:solidFill>
                  <a:srgbClr val="FF0000"/>
                </a:solidFill>
              </a:rPr>
              <a:t>SAVE THE DATE</a:t>
            </a:r>
            <a:r>
              <a:rPr lang="en-US" b="1" smtClean="0"/>
              <a:t/>
            </a:r>
            <a:br>
              <a:rPr lang="en-US" b="1" smtClean="0"/>
            </a:br>
            <a:r>
              <a:rPr lang="en-US" sz="3600" smtClean="0">
                <a:solidFill>
                  <a:srgbClr val="595959"/>
                </a:solidFill>
              </a:rPr>
              <a:t>The Leadership Challenge Forum 2012 and 25</a:t>
            </a:r>
            <a:r>
              <a:rPr lang="en-US" sz="3600" baseline="30000" smtClean="0">
                <a:solidFill>
                  <a:srgbClr val="595959"/>
                </a:solidFill>
              </a:rPr>
              <a:t>th</a:t>
            </a:r>
            <a:r>
              <a:rPr lang="en-US" sz="3600" smtClean="0">
                <a:solidFill>
                  <a:srgbClr val="595959"/>
                </a:solidFill>
              </a:rPr>
              <a:t> Anniversary Celebration</a:t>
            </a:r>
            <a:r>
              <a:rPr lang="en-US" sz="4000" b="1" smtClean="0"/>
              <a:t/>
            </a:r>
            <a:br>
              <a:rPr lang="en-US" sz="4000" b="1" smtClean="0"/>
            </a:br>
            <a:r>
              <a:rPr lang="en-US" sz="4000" b="1" smtClean="0"/>
              <a:t> </a:t>
            </a:r>
            <a:r>
              <a:rPr lang="en-US" sz="3600" b="1" smtClean="0"/>
              <a:t>Thursday July 26</a:t>
            </a:r>
            <a:r>
              <a:rPr lang="en-US" sz="3600" b="1" baseline="30000" smtClean="0"/>
              <a:t>th</a:t>
            </a:r>
            <a:r>
              <a:rPr lang="en-US" sz="3600" b="1" smtClean="0"/>
              <a:t> &amp; Friday 27</a:t>
            </a:r>
            <a:r>
              <a:rPr lang="en-US" sz="3600" b="1" baseline="30000" smtClean="0"/>
              <a:t>th</a:t>
            </a:r>
            <a:r>
              <a:rPr lang="en-US" sz="3600" b="1" smtClean="0"/>
              <a:t>, 2012</a:t>
            </a:r>
            <a:br>
              <a:rPr lang="en-US" sz="3600" b="1" smtClean="0"/>
            </a:br>
            <a:r>
              <a:rPr lang="en-US" sz="3600" b="1" smtClean="0"/>
              <a:t>San Francisco, CA </a:t>
            </a:r>
            <a:r>
              <a:rPr lang="en-US" smtClean="0"/>
              <a:t/>
            </a:r>
            <a:br>
              <a:rPr lang="en-US" smtClean="0"/>
            </a:br>
            <a:endParaRPr lang="en-US" smtClean="0"/>
          </a:p>
        </p:txBody>
      </p:sp>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3490" name="Picture 3" descr="TLCeLCapture.JPG"/>
          <p:cNvPicPr>
            <a:picLocks noChangeAspect="1"/>
          </p:cNvPicPr>
          <p:nvPr/>
        </p:nvPicPr>
        <p:blipFill>
          <a:blip r:embed="rId2" cstate="print"/>
          <a:srcRect/>
          <a:stretch>
            <a:fillRect/>
          </a:stretch>
        </p:blipFill>
        <p:spPr bwMode="auto">
          <a:xfrm>
            <a:off x="0" y="0"/>
            <a:ext cx="9144000" cy="1479550"/>
          </a:xfrm>
          <a:prstGeom prst="rect">
            <a:avLst/>
          </a:prstGeom>
          <a:noFill/>
          <a:ln w="9525">
            <a:noFill/>
            <a:miter lim="800000"/>
            <a:headEnd/>
            <a:tailEnd/>
          </a:ln>
        </p:spPr>
      </p:pic>
      <p:pic>
        <p:nvPicPr>
          <p:cNvPr id="63491" name="Picture 4" descr="elearning contact.JPG"/>
          <p:cNvPicPr>
            <a:picLocks noChangeAspect="1"/>
          </p:cNvPicPr>
          <p:nvPr/>
        </p:nvPicPr>
        <p:blipFill>
          <a:blip r:embed="rId3" cstate="print"/>
          <a:srcRect/>
          <a:stretch>
            <a:fillRect/>
          </a:stretch>
        </p:blipFill>
        <p:spPr bwMode="auto">
          <a:xfrm>
            <a:off x="0" y="5715000"/>
            <a:ext cx="9144000" cy="992188"/>
          </a:xfrm>
          <a:prstGeom prst="rect">
            <a:avLst/>
          </a:prstGeom>
          <a:noFill/>
          <a:ln w="9525">
            <a:noFill/>
            <a:miter lim="800000"/>
            <a:headEnd/>
            <a:tailEnd/>
          </a:ln>
        </p:spPr>
      </p:pic>
      <p:pic>
        <p:nvPicPr>
          <p:cNvPr id="63492" name="Picture 2" descr="T:\BX\BX Pfeiffer Training\Marketing\Logos\TLC\TLC ELearning Program Screenshot.png"/>
          <p:cNvPicPr>
            <a:picLocks noChangeAspect="1" noChangeArrowheads="1"/>
          </p:cNvPicPr>
          <p:nvPr/>
        </p:nvPicPr>
        <p:blipFill>
          <a:blip r:embed="rId4" cstate="print"/>
          <a:srcRect/>
          <a:stretch>
            <a:fillRect/>
          </a:stretch>
        </p:blipFill>
        <p:spPr bwMode="auto">
          <a:xfrm>
            <a:off x="5105400" y="2590800"/>
            <a:ext cx="3778250" cy="2362200"/>
          </a:xfrm>
          <a:prstGeom prst="rect">
            <a:avLst/>
          </a:prstGeom>
          <a:noFill/>
          <a:ln w="9525">
            <a:noFill/>
            <a:miter lim="800000"/>
            <a:headEnd/>
            <a:tailEnd/>
          </a:ln>
        </p:spPr>
      </p:pic>
      <p:sp>
        <p:nvSpPr>
          <p:cNvPr id="63493" name="Rectangle 7"/>
          <p:cNvSpPr>
            <a:spLocks noChangeArrowheads="1"/>
          </p:cNvSpPr>
          <p:nvPr/>
        </p:nvSpPr>
        <p:spPr bwMode="auto">
          <a:xfrm>
            <a:off x="228600" y="2057400"/>
            <a:ext cx="4572000" cy="3292475"/>
          </a:xfrm>
          <a:prstGeom prst="rect">
            <a:avLst/>
          </a:prstGeom>
          <a:noFill/>
          <a:ln w="9525">
            <a:solidFill>
              <a:schemeClr val="tx1"/>
            </a:solidFill>
            <a:miter lim="800000"/>
            <a:headEnd/>
            <a:tailEnd/>
          </a:ln>
        </p:spPr>
        <p:txBody>
          <a:bodyPr>
            <a:spAutoFit/>
          </a:bodyPr>
          <a:lstStyle/>
          <a:p>
            <a:r>
              <a:rPr lang="en-US" sz="2000" b="1">
                <a:latin typeface="Calibri" pitchFamily="34" charset="0"/>
              </a:rPr>
              <a:t>Self-directed learning, at your own pace</a:t>
            </a:r>
            <a:endParaRPr lang="en-US" sz="2000">
              <a:latin typeface="Calibri" pitchFamily="34" charset="0"/>
            </a:endParaRPr>
          </a:p>
          <a:p>
            <a:r>
              <a:rPr lang="en-US" sz="1200" b="1">
                <a:solidFill>
                  <a:schemeClr val="bg1"/>
                </a:solidFill>
                <a:latin typeface="Calibri" pitchFamily="34" charset="0"/>
              </a:rPr>
              <a:t> </a:t>
            </a:r>
            <a:endParaRPr lang="en-US" sz="1200">
              <a:solidFill>
                <a:schemeClr val="bg1"/>
              </a:solidFill>
              <a:latin typeface="Calibri" pitchFamily="34" charset="0"/>
            </a:endParaRPr>
          </a:p>
          <a:p>
            <a:r>
              <a:rPr lang="en-US" sz="1600" b="1">
                <a:latin typeface="Calibri" pitchFamily="34" charset="0"/>
              </a:rPr>
              <a:t>With The Leadership Challenge e-Learning Program, participants can:</a:t>
            </a:r>
            <a:endParaRPr lang="en-US" sz="1600">
              <a:latin typeface="Calibri" pitchFamily="34" charset="0"/>
            </a:endParaRPr>
          </a:p>
          <a:p>
            <a:r>
              <a:rPr lang="en-US" sz="1200">
                <a:solidFill>
                  <a:schemeClr val="bg1"/>
                </a:solidFill>
                <a:latin typeface="Calibri" pitchFamily="34" charset="0"/>
              </a:rPr>
              <a:t> </a:t>
            </a:r>
          </a:p>
          <a:p>
            <a:r>
              <a:rPr lang="en-US" sz="1200">
                <a:latin typeface="Calibri" pitchFamily="34" charset="0"/>
              </a:rPr>
              <a:t>• Schedule coursework around personal and professional lives</a:t>
            </a:r>
          </a:p>
          <a:p>
            <a:r>
              <a:rPr lang="en-US" sz="1200">
                <a:latin typeface="Calibri" pitchFamily="34" charset="0"/>
              </a:rPr>
              <a:t>• Learn at their own pace, moving along as they master each module</a:t>
            </a:r>
          </a:p>
          <a:p>
            <a:r>
              <a:rPr lang="en-US" sz="1200">
                <a:latin typeface="Calibri" pitchFamily="34" charset="0"/>
              </a:rPr>
              <a:t>• Engage the program anywhere they can access a computer</a:t>
            </a:r>
          </a:p>
          <a:p>
            <a:r>
              <a:rPr lang="en-US" sz="1200">
                <a:latin typeface="Calibri" pitchFamily="34" charset="0"/>
              </a:rPr>
              <a:t>• Accommodate their own learning style</a:t>
            </a:r>
          </a:p>
          <a:p>
            <a:r>
              <a:rPr lang="en-US" sz="1200">
                <a:latin typeface="Calibri" pitchFamily="34" charset="0"/>
              </a:rPr>
              <a:t> </a:t>
            </a:r>
          </a:p>
          <a:p>
            <a:r>
              <a:rPr lang="en-US" sz="1200">
                <a:latin typeface="Calibri" pitchFamily="34" charset="0"/>
              </a:rPr>
              <a:t>You can use </a:t>
            </a:r>
            <a:r>
              <a:rPr lang="en-US" sz="1200" b="1">
                <a:latin typeface="Calibri" pitchFamily="34" charset="0"/>
              </a:rPr>
              <a:t>The Leadership Challenge</a:t>
            </a:r>
            <a:r>
              <a:rPr lang="en-US" sz="1200" b="1" baseline="30000">
                <a:latin typeface="Calibri" pitchFamily="34" charset="0"/>
              </a:rPr>
              <a:t>® </a:t>
            </a:r>
            <a:r>
              <a:rPr lang="en-US" sz="1200" b="1">
                <a:latin typeface="Calibri" pitchFamily="34" charset="0"/>
              </a:rPr>
              <a:t>  e-Learning Program </a:t>
            </a:r>
            <a:r>
              <a:rPr lang="en-US" sz="1200">
                <a:latin typeface="Calibri" pitchFamily="34" charset="0"/>
              </a:rPr>
              <a:t>as a general introduction to leadership, a companion course to the LPI, or a cost effective solution for a team or group. </a:t>
            </a:r>
          </a:p>
          <a:p>
            <a:r>
              <a:rPr lang="en-US" sz="1200">
                <a:latin typeface="Calibri" pitchFamily="34" charset="0"/>
              </a:rPr>
              <a:t> </a:t>
            </a:r>
          </a:p>
          <a:p>
            <a:r>
              <a:rPr lang="en-US" sz="1200" b="1">
                <a:latin typeface="Calibri" pitchFamily="34" charset="0"/>
              </a:rPr>
              <a:t>There’s no more versatile, economical way to make “leadership everyone’s business” in your organization. </a:t>
            </a:r>
            <a:endParaRPr lang="en-US" sz="1200">
              <a:latin typeface="Calibri" pitchFamily="34" charset="0"/>
            </a:endParaRPr>
          </a:p>
        </p:txBody>
      </p:sp>
    </p:spTree>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p:cNvPicPr>
            <a:picLocks noChangeAspect="1" noChangeArrowheads="1"/>
          </p:cNvPicPr>
          <p:nvPr/>
        </p:nvPicPr>
        <p:blipFill>
          <a:blip r:embed="rId2" cstate="print"/>
          <a:srcRect/>
          <a:stretch>
            <a:fillRect/>
          </a:stretch>
        </p:blipFill>
        <p:spPr bwMode="auto">
          <a:xfrm>
            <a:off x="457200" y="7938"/>
            <a:ext cx="8153400" cy="67786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600" smtClean="0"/>
              <a:t>Sacramento ASTD Upcoming Event September 28th </a:t>
            </a:r>
          </a:p>
        </p:txBody>
      </p:sp>
      <p:pic>
        <p:nvPicPr>
          <p:cNvPr id="1026" name="Picture 2"/>
          <p:cNvPicPr>
            <a:picLocks noChangeAspect="1" noChangeArrowheads="1"/>
          </p:cNvPicPr>
          <p:nvPr/>
        </p:nvPicPr>
        <p:blipFill>
          <a:blip r:embed="rId2" cstate="print"/>
          <a:srcRect/>
          <a:stretch>
            <a:fillRect/>
          </a:stretch>
        </p:blipFill>
        <p:spPr bwMode="auto">
          <a:xfrm>
            <a:off x="1524000" y="1428750"/>
            <a:ext cx="6065838" cy="5276850"/>
          </a:xfrm>
          <a:prstGeom prst="rect">
            <a:avLst/>
          </a:prstGeom>
          <a:noFill/>
          <a:ln w="25400">
            <a:solidFill>
              <a:schemeClr val="accent4"/>
            </a:solidFill>
            <a:miter lim="800000"/>
            <a:headEnd/>
            <a:tailEnd/>
          </a:ln>
        </p:spPr>
      </p:pic>
    </p:spTree>
  </p:cSld>
  <p:clrMapOvr>
    <a:masterClrMapping/>
  </p:clrMapOvr>
  <p:transition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descr="LRC_WEDlogo300ppiRGB"/>
          <p:cNvPicPr>
            <a:picLocks noChangeAspect="1" noChangeArrowheads="1"/>
          </p:cNvPicPr>
          <p:nvPr/>
        </p:nvPicPr>
        <p:blipFill>
          <a:blip r:embed="rId2" cstate="print"/>
          <a:srcRect/>
          <a:stretch>
            <a:fillRect/>
          </a:stretch>
        </p:blipFill>
        <p:spPr bwMode="auto">
          <a:xfrm>
            <a:off x="1828800" y="533400"/>
            <a:ext cx="4933950" cy="563880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6" descr="LRC_WEDlogo300ppiRGB"/>
          <p:cNvPicPr>
            <a:picLocks noChangeAspect="1" noChangeArrowheads="1"/>
          </p:cNvPicPr>
          <p:nvPr/>
        </p:nvPicPr>
        <p:blipFill>
          <a:blip r:embed="rId2" cstate="print"/>
          <a:srcRect/>
          <a:stretch>
            <a:fillRect/>
          </a:stretch>
        </p:blipFill>
        <p:spPr bwMode="auto">
          <a:xfrm>
            <a:off x="3886200" y="1219200"/>
            <a:ext cx="4933950" cy="5638800"/>
          </a:xfrm>
          <a:prstGeom prst="rect">
            <a:avLst/>
          </a:prstGeom>
          <a:noFill/>
          <a:ln w="9525">
            <a:noFill/>
            <a:miter lim="800000"/>
            <a:headEnd/>
            <a:tailEnd/>
          </a:ln>
        </p:spPr>
      </p:pic>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a:xfrm>
            <a:off x="381000" y="0"/>
            <a:ext cx="8229600" cy="4525963"/>
          </a:xfrm>
        </p:spPr>
        <p:txBody>
          <a:bodyPr/>
          <a:lstStyle/>
          <a:p>
            <a:pPr eaLnBrk="1" hangingPunct="1">
              <a:buFontTx/>
              <a:buNone/>
            </a:pPr>
            <a:endParaRPr lang="en-US" b="1" smtClean="0"/>
          </a:p>
          <a:p>
            <a:pPr algn="ctr" eaLnBrk="1" hangingPunct="1">
              <a:buFontTx/>
              <a:buNone/>
            </a:pPr>
            <a:r>
              <a:rPr lang="en-US" sz="4400" b="1" smtClean="0"/>
              <a:t>Performance Solutions</a:t>
            </a:r>
          </a:p>
          <a:p>
            <a:pPr eaLnBrk="1" hangingPunct="1">
              <a:buFontTx/>
              <a:buNone/>
            </a:pPr>
            <a:endParaRPr lang="en-US" sz="4400" b="1" smtClean="0"/>
          </a:p>
          <a:p>
            <a:pPr lvl="1" eaLnBrk="1" hangingPunct="1">
              <a:buFontTx/>
              <a:buNone/>
            </a:pPr>
            <a:r>
              <a:rPr lang="en-US" sz="3200" b="1" smtClean="0"/>
              <a:t>Custom Online Training </a:t>
            </a:r>
          </a:p>
          <a:p>
            <a:pPr lvl="1" eaLnBrk="1" hangingPunct="1">
              <a:buFontTx/>
              <a:buNone/>
            </a:pPr>
            <a:r>
              <a:rPr lang="en-US" sz="3200" b="1" smtClean="0"/>
              <a:t>Training Support – Online</a:t>
            </a:r>
          </a:p>
          <a:p>
            <a:pPr lvl="1" eaLnBrk="1" hangingPunct="1">
              <a:buFontTx/>
              <a:buNone/>
            </a:pPr>
            <a:r>
              <a:rPr lang="en-US" sz="3200" b="1" smtClean="0"/>
              <a:t>Online Assessment</a:t>
            </a:r>
          </a:p>
          <a:p>
            <a:pPr lvl="1" eaLnBrk="1" hangingPunct="1"/>
            <a:endParaRPr lang="en-US" b="1" smtClean="0"/>
          </a:p>
        </p:txBody>
      </p:sp>
    </p:spTree>
  </p:cSld>
  <p:clrMapOvr>
    <a:masterClrMapping/>
  </p:clrMapOvr>
  <p:transition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64297" y="685801"/>
            <a:ext cx="881542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Complete the Survey to win $100 Gift Certificate </a:t>
            </a:r>
          </a:p>
        </p:txBody>
      </p:sp>
      <p:sp>
        <p:nvSpPr>
          <p:cNvPr id="67587" name="TextBox 4"/>
          <p:cNvSpPr txBox="1">
            <a:spLocks noChangeArrowheads="1"/>
          </p:cNvSpPr>
          <p:nvPr/>
        </p:nvSpPr>
        <p:spPr bwMode="auto">
          <a:xfrm>
            <a:off x="1371600" y="1447800"/>
            <a:ext cx="6629400" cy="1200150"/>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Look for an email from ASTD Sacramento requesting feedback on DemoFest 2011.  The URL link will be in the email</a:t>
            </a:r>
          </a:p>
          <a:p>
            <a:pPr algn="ctr"/>
            <a:r>
              <a:rPr lang="en-US">
                <a:solidFill>
                  <a:srgbClr val="000000"/>
                </a:solidFill>
                <a:latin typeface="Calibri" pitchFamily="34" charset="0"/>
                <a:hlinkClick r:id="rId2"/>
              </a:rPr>
              <a:t>http://www.quia.com/sv/544046.html</a:t>
            </a:r>
            <a:endParaRPr lang="en-US">
              <a:solidFill>
                <a:srgbClr val="000000"/>
              </a:solidFill>
              <a:latin typeface="Calibri" pitchFamily="34" charset="0"/>
            </a:endParaRPr>
          </a:p>
          <a:p>
            <a:pPr algn="ctr"/>
            <a:endParaRPr lang="en-US">
              <a:solidFill>
                <a:srgbClr val="000000"/>
              </a:solidFill>
              <a:latin typeface="Calibri" pitchFamily="34" charset="0"/>
            </a:endParaRPr>
          </a:p>
        </p:txBody>
      </p:sp>
      <p:pic>
        <p:nvPicPr>
          <p:cNvPr id="67588" name="Picture 2"/>
          <p:cNvPicPr>
            <a:picLocks noChangeAspect="1" noChangeArrowheads="1"/>
          </p:cNvPicPr>
          <p:nvPr/>
        </p:nvPicPr>
        <p:blipFill>
          <a:blip r:embed="rId3" cstate="print"/>
          <a:srcRect/>
          <a:stretch>
            <a:fillRect/>
          </a:stretch>
        </p:blipFill>
        <p:spPr bwMode="auto">
          <a:xfrm>
            <a:off x="2133600" y="2514600"/>
            <a:ext cx="4914900" cy="3570288"/>
          </a:xfrm>
          <a:prstGeom prst="rect">
            <a:avLst/>
          </a:prstGeom>
          <a:noFill/>
          <a:ln w="25400">
            <a:solidFill>
              <a:srgbClr val="002060"/>
            </a:solidFill>
            <a:miter lim="800000"/>
            <a:headEnd/>
            <a:tailEnd/>
          </a:ln>
        </p:spPr>
      </p:pic>
    </p:spTree>
  </p:cSld>
  <p:clrMapOvr>
    <a:masterClrMapping/>
  </p:clrMapOvr>
  <p:transition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p:cNvPicPr>
            <a:picLocks noChangeAspect="1" noChangeArrowheads="1"/>
          </p:cNvPicPr>
          <p:nvPr/>
        </p:nvPicPr>
        <p:blipFill>
          <a:blip r:embed="rId2" cstate="print"/>
          <a:srcRect/>
          <a:stretch>
            <a:fillRect/>
          </a:stretch>
        </p:blipFill>
        <p:spPr bwMode="auto">
          <a:xfrm>
            <a:off x="457200" y="7938"/>
            <a:ext cx="8153400" cy="67786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8"/>
          <p:cNvSpPr>
            <a:spLocks noChangeArrowheads="1"/>
          </p:cNvSpPr>
          <p:nvPr/>
        </p:nvSpPr>
        <p:spPr bwMode="auto">
          <a:xfrm>
            <a:off x="609600" y="990600"/>
            <a:ext cx="8153400" cy="1219200"/>
          </a:xfrm>
          <a:prstGeom prst="rect">
            <a:avLst/>
          </a:prstGeom>
          <a:noFill/>
          <a:ln w="9525">
            <a:noFill/>
            <a:miter lim="800000"/>
            <a:headEnd/>
            <a:tailEnd/>
          </a:ln>
        </p:spPr>
        <p:txBody>
          <a:bodyPr lIns="0" tIns="0" rIns="0" bIns="0"/>
          <a:lstStyle/>
          <a:p>
            <a:pPr algn="ctr" eaLnBrk="0" hangingPunct="0"/>
            <a:r>
              <a:rPr lang="en-US" sz="4000" b="1">
                <a:solidFill>
                  <a:srgbClr val="000000"/>
                </a:solidFill>
                <a:latin typeface="Cambria" pitchFamily="18" charset="0"/>
              </a:rPr>
              <a:t>Instructional Design for eLearning </a:t>
            </a:r>
            <a:r>
              <a:rPr lang="en-US" sz="3600" b="1">
                <a:solidFill>
                  <a:srgbClr val="000000"/>
                </a:solidFill>
                <a:latin typeface="Cambria" pitchFamily="18" charset="0"/>
              </a:rPr>
              <a:t>Certificate Program</a:t>
            </a:r>
          </a:p>
        </p:txBody>
      </p:sp>
      <p:sp>
        <p:nvSpPr>
          <p:cNvPr id="69635" name="Rectangle 4"/>
          <p:cNvSpPr>
            <a:spLocks noChangeArrowheads="1"/>
          </p:cNvSpPr>
          <p:nvPr/>
        </p:nvSpPr>
        <p:spPr bwMode="auto">
          <a:xfrm>
            <a:off x="838200" y="2438400"/>
            <a:ext cx="7391400" cy="609600"/>
          </a:xfrm>
          <a:prstGeom prst="rect">
            <a:avLst/>
          </a:prstGeom>
          <a:noFill/>
          <a:ln w="9525">
            <a:noFill/>
            <a:miter lim="800000"/>
            <a:headEnd/>
            <a:tailEnd/>
          </a:ln>
        </p:spPr>
        <p:txBody>
          <a:bodyPr lIns="0" tIns="0" rIns="0" bIns="0"/>
          <a:lstStyle/>
          <a:p>
            <a:pPr eaLnBrk="0" hangingPunct="0"/>
            <a:r>
              <a:rPr lang="en-US" sz="3000" b="1" i="1">
                <a:solidFill>
                  <a:srgbClr val="195538"/>
                </a:solidFill>
                <a:latin typeface="Calibri" pitchFamily="34" charset="0"/>
              </a:rPr>
              <a:t>The bridge between technology and education</a:t>
            </a:r>
          </a:p>
        </p:txBody>
      </p:sp>
      <p:sp>
        <p:nvSpPr>
          <p:cNvPr id="69636" name="Rectangle 9"/>
          <p:cNvSpPr>
            <a:spLocks noChangeArrowheads="1"/>
          </p:cNvSpPr>
          <p:nvPr/>
        </p:nvSpPr>
        <p:spPr bwMode="auto">
          <a:xfrm>
            <a:off x="762000" y="3810000"/>
            <a:ext cx="7467600" cy="1600200"/>
          </a:xfrm>
          <a:prstGeom prst="rect">
            <a:avLst/>
          </a:prstGeom>
          <a:noFill/>
          <a:ln w="9525">
            <a:noFill/>
            <a:miter lim="800000"/>
            <a:headEnd/>
            <a:tailEnd/>
          </a:ln>
        </p:spPr>
        <p:txBody>
          <a:bodyPr lIns="0" tIns="0" rIns="0" bIns="0"/>
          <a:lstStyle/>
          <a:p>
            <a:pPr marL="342900" indent="-342900" eaLnBrk="0" hangingPunct="0"/>
            <a:r>
              <a:rPr lang="en-US" sz="2800" b="1">
                <a:solidFill>
                  <a:srgbClr val="000000"/>
                </a:solidFill>
                <a:latin typeface="Calibri" pitchFamily="34" charset="0"/>
              </a:rPr>
              <a:t>For more information: </a:t>
            </a:r>
          </a:p>
          <a:p>
            <a:pPr marL="800100" lvl="1" indent="-342900" eaLnBrk="0" hangingPunct="0">
              <a:buFont typeface="Arial" charset="0"/>
              <a:buChar char="•"/>
            </a:pPr>
            <a:r>
              <a:rPr lang="en-US" sz="2400" b="1">
                <a:solidFill>
                  <a:srgbClr val="000000"/>
                </a:solidFill>
                <a:latin typeface="Calibri" pitchFamily="34" charset="0"/>
              </a:rPr>
              <a:t>Visit our booth here at Demo Fest.</a:t>
            </a:r>
          </a:p>
          <a:p>
            <a:pPr marL="800100" lvl="1" indent="-342900" eaLnBrk="0" hangingPunct="0">
              <a:buFont typeface="Arial" charset="0"/>
              <a:buChar char="•"/>
            </a:pPr>
            <a:r>
              <a:rPr lang="en-US" sz="2400" b="1">
                <a:solidFill>
                  <a:srgbClr val="000000"/>
                </a:solidFill>
                <a:latin typeface="Calibri" pitchFamily="34" charset="0"/>
              </a:rPr>
              <a:t>Visit our website at </a:t>
            </a:r>
            <a:r>
              <a:rPr lang="en-US" sz="2400" b="1">
                <a:solidFill>
                  <a:srgbClr val="195538"/>
                </a:solidFill>
                <a:latin typeface="Calibri" pitchFamily="34" charset="0"/>
              </a:rPr>
              <a:t>www.cce.csus.edu/idl</a:t>
            </a:r>
            <a:r>
              <a:rPr lang="en-US" sz="2400" b="1">
                <a:solidFill>
                  <a:srgbClr val="000000"/>
                </a:solidFill>
                <a:latin typeface="Calibri" pitchFamily="34" charset="0"/>
              </a:rPr>
              <a:t>.</a:t>
            </a:r>
            <a:endParaRPr lang="en-US" sz="2400" b="1">
              <a:solidFill>
                <a:srgbClr val="195538"/>
              </a:solidFill>
              <a:latin typeface="Calibri" pitchFamily="34" charset="0"/>
            </a:endParaRPr>
          </a:p>
          <a:p>
            <a:pPr marL="800100" lvl="1" indent="-342900" eaLnBrk="0" hangingPunct="0">
              <a:buFont typeface="Arial" charset="0"/>
              <a:buChar char="•"/>
            </a:pPr>
            <a:r>
              <a:rPr lang="en-US" sz="2400" b="1">
                <a:solidFill>
                  <a:srgbClr val="000000"/>
                </a:solidFill>
                <a:latin typeface="Calibri" pitchFamily="34" charset="0"/>
              </a:rPr>
              <a:t>Contact a program representative at </a:t>
            </a:r>
            <a:r>
              <a:rPr lang="en-US" sz="2400" b="1">
                <a:solidFill>
                  <a:srgbClr val="195538"/>
                </a:solidFill>
                <a:latin typeface="Calibri" pitchFamily="34" charset="0"/>
              </a:rPr>
              <a:t>916-278-4433</a:t>
            </a:r>
            <a:r>
              <a:rPr lang="en-US" sz="2400" b="1">
                <a:solidFill>
                  <a:srgbClr val="000000"/>
                </a:solidFill>
                <a:latin typeface="Calibri" pitchFamily="34" charset="0"/>
              </a:rPr>
              <a:t>.</a:t>
            </a:r>
            <a:r>
              <a:rPr lang="en-US" sz="2400" b="1">
                <a:solidFill>
                  <a:srgbClr val="195538"/>
                </a:solidFill>
                <a:latin typeface="Calibri" pitchFamily="34" charset="0"/>
              </a:rPr>
              <a:t> </a:t>
            </a:r>
          </a:p>
        </p:txBody>
      </p:sp>
      <p:sp>
        <p:nvSpPr>
          <p:cNvPr id="69637" name="Line 10"/>
          <p:cNvSpPr>
            <a:spLocks noChangeShapeType="1"/>
          </p:cNvSpPr>
          <p:nvPr/>
        </p:nvSpPr>
        <p:spPr bwMode="auto">
          <a:xfrm>
            <a:off x="914400" y="2362200"/>
            <a:ext cx="7239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a:stretch>
            <a:fillRect/>
          </a:stretch>
        </p:blipFill>
        <p:spPr bwMode="auto">
          <a:xfrm>
            <a:off x="457200" y="304800"/>
            <a:ext cx="7747000" cy="5105400"/>
          </a:xfrm>
          <a:prstGeom prst="rect">
            <a:avLst/>
          </a:prstGeom>
          <a:noFill/>
          <a:ln w="25400">
            <a:solidFill>
              <a:schemeClr val="accent4"/>
            </a:solidFill>
            <a:miter lim="800000"/>
            <a:headEnd/>
            <a:tailEnd/>
          </a:ln>
        </p:spPr>
      </p:pic>
      <p:pic>
        <p:nvPicPr>
          <p:cNvPr id="70658" name="Picture 6"/>
          <p:cNvPicPr>
            <a:picLocks noChangeAspect="1" noChangeArrowheads="1"/>
          </p:cNvPicPr>
          <p:nvPr/>
        </p:nvPicPr>
        <p:blipFill>
          <a:blip r:embed="rId3" cstate="print"/>
          <a:srcRect/>
          <a:stretch>
            <a:fillRect/>
          </a:stretch>
        </p:blipFill>
        <p:spPr bwMode="auto">
          <a:xfrm>
            <a:off x="3276600" y="5943600"/>
            <a:ext cx="2263775" cy="60166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p:cNvPicPr>
            <a:picLocks noChangeAspect="1" noChangeArrowheads="1"/>
          </p:cNvPicPr>
          <p:nvPr/>
        </p:nvPicPr>
        <p:blipFill>
          <a:blip r:embed="rId2" cstate="print"/>
          <a:srcRect/>
          <a:stretch>
            <a:fillRect/>
          </a:stretch>
        </p:blipFill>
        <p:spPr bwMode="auto">
          <a:xfrm>
            <a:off x="609600" y="-47625"/>
            <a:ext cx="8382000" cy="69691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cstate="print"/>
          <a:srcRect/>
          <a:stretch>
            <a:fillRect/>
          </a:stretch>
        </p:blipFill>
        <p:spPr bwMode="auto">
          <a:xfrm>
            <a:off x="2667000" y="2514600"/>
            <a:ext cx="3429000" cy="133350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SkillSoft is Repeatedly Awarded</a:t>
            </a:r>
          </a:p>
        </p:txBody>
      </p:sp>
      <p:grpSp>
        <p:nvGrpSpPr>
          <p:cNvPr id="73730" name="Group 37"/>
          <p:cNvGrpSpPr>
            <a:grpSpLocks/>
          </p:cNvGrpSpPr>
          <p:nvPr/>
        </p:nvGrpSpPr>
        <p:grpSpPr bwMode="auto">
          <a:xfrm>
            <a:off x="228600" y="4953000"/>
            <a:ext cx="1809750" cy="1579563"/>
            <a:chOff x="268113" y="3115854"/>
            <a:chExt cx="1810111" cy="1579266"/>
          </a:xfrm>
        </p:grpSpPr>
        <p:pic>
          <p:nvPicPr>
            <p:cNvPr id="73756" name="Picture 5" descr="Bersin_blue_150w"/>
            <p:cNvPicPr>
              <a:picLocks noChangeAspect="1" noChangeArrowheads="1"/>
            </p:cNvPicPr>
            <p:nvPr/>
          </p:nvPicPr>
          <p:blipFill>
            <a:blip r:embed="rId3" cstate="print"/>
            <a:srcRect r="10582"/>
            <a:stretch>
              <a:fillRect/>
            </a:stretch>
          </p:blipFill>
          <p:spPr bwMode="auto">
            <a:xfrm>
              <a:off x="533400" y="3115854"/>
              <a:ext cx="1219200" cy="1083733"/>
            </a:xfrm>
            <a:prstGeom prst="rect">
              <a:avLst/>
            </a:prstGeom>
            <a:gradFill rotWithShape="1">
              <a:gsLst>
                <a:gs pos="0">
                  <a:schemeClr val="tx1"/>
                </a:gs>
                <a:gs pos="100000">
                  <a:srgbClr val="AEC9E4"/>
                </a:gs>
              </a:gsLst>
              <a:path path="shape">
                <a:fillToRect l="50000" t="50000" r="50000" b="50000"/>
              </a:path>
            </a:gradFill>
            <a:ln w="47625" algn="ctr">
              <a:solidFill>
                <a:srgbClr val="003366"/>
              </a:solidFill>
              <a:miter lim="800000"/>
              <a:headEnd/>
              <a:tailEnd/>
            </a:ln>
          </p:spPr>
        </p:pic>
        <p:sp>
          <p:nvSpPr>
            <p:cNvPr id="73757" name="TextBox 8"/>
            <p:cNvSpPr txBox="1">
              <a:spLocks noChangeArrowheads="1"/>
            </p:cNvSpPr>
            <p:nvPr/>
          </p:nvSpPr>
          <p:spPr bwMode="auto">
            <a:xfrm>
              <a:off x="268113" y="4233244"/>
              <a:ext cx="1810111" cy="461876"/>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Learning Leader – 2007</a:t>
              </a:r>
              <a:br>
                <a:rPr lang="en-US" sz="1200">
                  <a:solidFill>
                    <a:srgbClr val="8F8F8F"/>
                  </a:solidFill>
                  <a:cs typeface="Arial" charset="0"/>
                </a:rPr>
              </a:br>
              <a:r>
                <a:rPr lang="en-US" sz="1200">
                  <a:solidFill>
                    <a:srgbClr val="8F8F8F"/>
                  </a:solidFill>
                  <a:cs typeface="Arial" charset="0"/>
                </a:rPr>
                <a:t>for KnowledgeCenters</a:t>
              </a:r>
            </a:p>
          </p:txBody>
        </p:sp>
      </p:grpSp>
      <p:grpSp>
        <p:nvGrpSpPr>
          <p:cNvPr id="73731" name="Group 28"/>
          <p:cNvGrpSpPr>
            <a:grpSpLocks/>
          </p:cNvGrpSpPr>
          <p:nvPr/>
        </p:nvGrpSpPr>
        <p:grpSpPr bwMode="auto">
          <a:xfrm>
            <a:off x="838200" y="838200"/>
            <a:ext cx="3763963" cy="2017713"/>
            <a:chOff x="838200" y="2971800"/>
            <a:chExt cx="3764630" cy="2017931"/>
          </a:xfrm>
        </p:grpSpPr>
        <p:pic>
          <p:nvPicPr>
            <p:cNvPr id="73753" name="Picture 8"/>
            <p:cNvPicPr>
              <a:picLocks noChangeAspect="1" noChangeArrowheads="1"/>
            </p:cNvPicPr>
            <p:nvPr/>
          </p:nvPicPr>
          <p:blipFill>
            <a:blip r:embed="rId4" cstate="print"/>
            <a:srcRect/>
            <a:stretch>
              <a:fillRect/>
            </a:stretch>
          </p:blipFill>
          <p:spPr bwMode="auto">
            <a:xfrm>
              <a:off x="838200" y="2971800"/>
              <a:ext cx="1371600" cy="1371600"/>
            </a:xfrm>
            <a:prstGeom prst="rect">
              <a:avLst/>
            </a:prstGeom>
            <a:noFill/>
            <a:ln w="9525">
              <a:noFill/>
              <a:miter lim="800000"/>
              <a:headEnd/>
              <a:tailEnd/>
            </a:ln>
          </p:spPr>
        </p:pic>
        <p:pic>
          <p:nvPicPr>
            <p:cNvPr id="73754" name="Picture 14" descr="BestOf2009_Winner.jpg"/>
            <p:cNvPicPr>
              <a:picLocks noChangeAspect="1"/>
            </p:cNvPicPr>
            <p:nvPr/>
          </p:nvPicPr>
          <p:blipFill>
            <a:blip r:embed="rId5" cstate="print"/>
            <a:srcRect/>
            <a:stretch>
              <a:fillRect/>
            </a:stretch>
          </p:blipFill>
          <p:spPr bwMode="auto">
            <a:xfrm>
              <a:off x="2362470" y="2971800"/>
              <a:ext cx="1371600" cy="1371600"/>
            </a:xfrm>
            <a:prstGeom prst="rect">
              <a:avLst/>
            </a:prstGeom>
            <a:noFill/>
            <a:ln w="9525">
              <a:noFill/>
              <a:miter lim="800000"/>
              <a:headEnd/>
              <a:tailEnd/>
            </a:ln>
          </p:spPr>
        </p:pic>
        <p:sp>
          <p:nvSpPr>
            <p:cNvPr id="73755" name="TextBox 16"/>
            <p:cNvSpPr txBox="1">
              <a:spLocks noChangeArrowheads="1"/>
            </p:cNvSpPr>
            <p:nvPr/>
          </p:nvSpPr>
          <p:spPr bwMode="auto">
            <a:xfrm>
              <a:off x="1447908" y="4343548"/>
              <a:ext cx="3154922" cy="646183"/>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Best IT Content – 2007, 2008, 2009, 2010</a:t>
              </a:r>
              <a:br>
                <a:rPr lang="en-US" sz="1200">
                  <a:solidFill>
                    <a:srgbClr val="8F8F8F"/>
                  </a:solidFill>
                  <a:cs typeface="Arial" charset="0"/>
                </a:rPr>
              </a:br>
              <a:r>
                <a:rPr lang="en-US" sz="1200">
                  <a:solidFill>
                    <a:srgbClr val="8F8F8F"/>
                  </a:solidFill>
                  <a:cs typeface="Arial" charset="0"/>
                </a:rPr>
                <a:t>Best Soft Skills Content – 2007, 2008, 2009</a:t>
              </a:r>
              <a:br>
                <a:rPr lang="en-US" sz="1200">
                  <a:solidFill>
                    <a:srgbClr val="8F8F8F"/>
                  </a:solidFill>
                  <a:cs typeface="Arial" charset="0"/>
                </a:rPr>
              </a:br>
              <a:r>
                <a:rPr lang="en-US" sz="1200">
                  <a:solidFill>
                    <a:srgbClr val="8F8F8F"/>
                  </a:solidFill>
                  <a:cs typeface="Arial" charset="0"/>
                </a:rPr>
                <a:t>Best  Compliance Content – 2008,2010</a:t>
              </a:r>
            </a:p>
          </p:txBody>
        </p:sp>
      </p:grpSp>
      <p:grpSp>
        <p:nvGrpSpPr>
          <p:cNvPr id="73732" name="Group 25"/>
          <p:cNvGrpSpPr>
            <a:grpSpLocks/>
          </p:cNvGrpSpPr>
          <p:nvPr/>
        </p:nvGrpSpPr>
        <p:grpSpPr bwMode="auto">
          <a:xfrm>
            <a:off x="2438400" y="3886200"/>
            <a:ext cx="1584325" cy="1689100"/>
            <a:chOff x="2148348" y="996865"/>
            <a:chExt cx="1584088" cy="1689570"/>
          </a:xfrm>
        </p:grpSpPr>
        <p:pic>
          <p:nvPicPr>
            <p:cNvPr id="73751" name="Picture 6"/>
            <p:cNvPicPr>
              <a:picLocks noChangeAspect="1" noChangeArrowheads="1"/>
            </p:cNvPicPr>
            <p:nvPr/>
          </p:nvPicPr>
          <p:blipFill>
            <a:blip r:embed="rId6" cstate="print"/>
            <a:srcRect l="8049" t="7306" r="4024"/>
            <a:stretch>
              <a:fillRect/>
            </a:stretch>
          </p:blipFill>
          <p:spPr bwMode="auto">
            <a:xfrm>
              <a:off x="2300748" y="996865"/>
              <a:ext cx="1150368" cy="1131727"/>
            </a:xfrm>
            <a:prstGeom prst="rect">
              <a:avLst/>
            </a:prstGeom>
            <a:noFill/>
            <a:ln w="47625">
              <a:noFill/>
              <a:miter lim="800000"/>
              <a:headEnd/>
              <a:tailEnd/>
            </a:ln>
          </p:spPr>
        </p:pic>
        <p:sp>
          <p:nvSpPr>
            <p:cNvPr id="73752" name="TextBox 17"/>
            <p:cNvSpPr txBox="1">
              <a:spLocks noChangeArrowheads="1"/>
            </p:cNvSpPr>
            <p:nvPr/>
          </p:nvSpPr>
          <p:spPr bwMode="auto">
            <a:xfrm>
              <a:off x="2148348" y="2040143"/>
              <a:ext cx="1584088" cy="646292"/>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Highest Satisfaction </a:t>
              </a:r>
              <a:br>
                <a:rPr lang="en-US" sz="1200">
                  <a:solidFill>
                    <a:srgbClr val="8F8F8F"/>
                  </a:solidFill>
                  <a:cs typeface="Arial" charset="0"/>
                </a:rPr>
              </a:br>
              <a:r>
                <a:rPr lang="en-US" sz="1200">
                  <a:solidFill>
                    <a:srgbClr val="8F8F8F"/>
                  </a:solidFill>
                  <a:cs typeface="Arial" charset="0"/>
                </a:rPr>
                <a:t>large enterprise </a:t>
              </a:r>
              <a:br>
                <a:rPr lang="en-US" sz="1200">
                  <a:solidFill>
                    <a:srgbClr val="8F8F8F"/>
                  </a:solidFill>
                  <a:cs typeface="Arial" charset="0"/>
                </a:rPr>
              </a:br>
              <a:r>
                <a:rPr lang="en-US" sz="1200">
                  <a:solidFill>
                    <a:srgbClr val="8F8F8F"/>
                  </a:solidFill>
                  <a:cs typeface="Arial" charset="0"/>
                </a:rPr>
                <a:t>LMS, 2007</a:t>
              </a:r>
            </a:p>
          </p:txBody>
        </p:sp>
      </p:grpSp>
      <p:grpSp>
        <p:nvGrpSpPr>
          <p:cNvPr id="73733" name="Group 26"/>
          <p:cNvGrpSpPr>
            <a:grpSpLocks/>
          </p:cNvGrpSpPr>
          <p:nvPr/>
        </p:nvGrpSpPr>
        <p:grpSpPr bwMode="auto">
          <a:xfrm>
            <a:off x="4495800" y="3886200"/>
            <a:ext cx="2181225" cy="1865313"/>
            <a:chOff x="4266535" y="908240"/>
            <a:chExt cx="2181225" cy="1865531"/>
          </a:xfrm>
        </p:grpSpPr>
        <p:pic>
          <p:nvPicPr>
            <p:cNvPr id="73749" name="Picture 9" descr="TOP"/>
            <p:cNvPicPr>
              <a:picLocks noChangeAspect="1" noChangeArrowheads="1"/>
            </p:cNvPicPr>
            <p:nvPr/>
          </p:nvPicPr>
          <p:blipFill>
            <a:blip r:embed="rId7" cstate="print"/>
            <a:srcRect/>
            <a:stretch>
              <a:fillRect/>
            </a:stretch>
          </p:blipFill>
          <p:spPr bwMode="auto">
            <a:xfrm>
              <a:off x="4266535" y="908240"/>
              <a:ext cx="2181225" cy="1162050"/>
            </a:xfrm>
            <a:prstGeom prst="rect">
              <a:avLst/>
            </a:prstGeom>
            <a:noFill/>
            <a:ln w="9525">
              <a:noFill/>
              <a:miter lim="800000"/>
              <a:headEnd/>
              <a:tailEnd/>
            </a:ln>
          </p:spPr>
        </p:pic>
        <p:sp>
          <p:nvSpPr>
            <p:cNvPr id="73750" name="TextBox 20"/>
            <p:cNvSpPr txBox="1">
              <a:spLocks noChangeArrowheads="1"/>
            </p:cNvSpPr>
            <p:nvPr/>
          </p:nvSpPr>
          <p:spPr bwMode="auto">
            <a:xfrm>
              <a:off x="4298285" y="2127582"/>
              <a:ext cx="2117725" cy="646189"/>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Military Training Technology </a:t>
              </a:r>
              <a:br>
                <a:rPr lang="en-US" sz="1200">
                  <a:solidFill>
                    <a:srgbClr val="8F8F8F"/>
                  </a:solidFill>
                  <a:cs typeface="Arial" charset="0"/>
                </a:rPr>
              </a:br>
              <a:r>
                <a:rPr lang="en-US" sz="1200">
                  <a:solidFill>
                    <a:srgbClr val="8F8F8F"/>
                  </a:solidFill>
                  <a:cs typeface="Arial" charset="0"/>
                </a:rPr>
                <a:t>Magazine Top Training and </a:t>
              </a:r>
              <a:br>
                <a:rPr lang="en-US" sz="1200">
                  <a:solidFill>
                    <a:srgbClr val="8F8F8F"/>
                  </a:solidFill>
                  <a:cs typeface="Arial" charset="0"/>
                </a:rPr>
              </a:br>
              <a:r>
                <a:rPr lang="en-US" sz="1200">
                  <a:solidFill>
                    <a:srgbClr val="8F8F8F"/>
                  </a:solidFill>
                  <a:cs typeface="Arial" charset="0"/>
                </a:rPr>
                <a:t>Simulation Company, 2008</a:t>
              </a:r>
            </a:p>
          </p:txBody>
        </p:sp>
      </p:grpSp>
      <p:sp>
        <p:nvSpPr>
          <p:cNvPr id="73734" name="TextBox 21"/>
          <p:cNvSpPr txBox="1">
            <a:spLocks noChangeArrowheads="1"/>
          </p:cNvSpPr>
          <p:nvPr/>
        </p:nvSpPr>
        <p:spPr bwMode="auto">
          <a:xfrm>
            <a:off x="5692775" y="2209800"/>
            <a:ext cx="2927350" cy="646113"/>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TrainingIndustry.com – Top 20 IT </a:t>
            </a:r>
            <a:br>
              <a:rPr lang="en-US" sz="1200">
                <a:solidFill>
                  <a:srgbClr val="8F8F8F"/>
                </a:solidFill>
                <a:cs typeface="Arial" charset="0"/>
              </a:rPr>
            </a:br>
            <a:r>
              <a:rPr lang="en-US" sz="1200">
                <a:solidFill>
                  <a:srgbClr val="8F8F8F"/>
                </a:solidFill>
                <a:cs typeface="Arial" charset="0"/>
              </a:rPr>
              <a:t>Training Companies, 2008, 2009,2010</a:t>
            </a:r>
          </a:p>
          <a:p>
            <a:pPr algn="ctr"/>
            <a:r>
              <a:rPr lang="en-US" sz="1200">
                <a:solidFill>
                  <a:srgbClr val="8F8F8F"/>
                </a:solidFill>
                <a:cs typeface="Arial" charset="0"/>
              </a:rPr>
              <a:t>Top 20 Learning Portal Companies 2010</a:t>
            </a:r>
          </a:p>
        </p:txBody>
      </p:sp>
      <p:cxnSp>
        <p:nvCxnSpPr>
          <p:cNvPr id="31" name="Straight Connector 30"/>
          <p:cNvCxnSpPr/>
          <p:nvPr/>
        </p:nvCxnSpPr>
        <p:spPr>
          <a:xfrm>
            <a:off x="152400" y="671688"/>
            <a:ext cx="6248400" cy="1588"/>
          </a:xfrm>
          <a:prstGeom prst="line">
            <a:avLst/>
          </a:prstGeom>
          <a:ln w="63500">
            <a:gradFill flip="none" rotWithShape="1">
              <a:gsLst>
                <a:gs pos="0">
                  <a:schemeClr val="bg1">
                    <a:lumMod val="50000"/>
                  </a:schemeClr>
                </a:gs>
                <a:gs pos="50000">
                  <a:schemeClr val="bg1">
                    <a:lumMod val="85000"/>
                  </a:schemeClr>
                </a:gs>
                <a:gs pos="100000">
                  <a:schemeClr val="bg1">
                    <a:lumMod val="9500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flipV="1">
            <a:off x="0" y="0"/>
            <a:ext cx="9144000" cy="46038"/>
          </a:xfrm>
          <a:prstGeom prst="rect">
            <a:avLst/>
          </a:prstGeom>
          <a:gradFill flip="none" rotWithShape="1">
            <a:gsLst>
              <a:gs pos="0">
                <a:srgbClr val="FF0000"/>
              </a:gs>
              <a:gs pos="100000">
                <a:schemeClr val="accent2">
                  <a:shade val="100000"/>
                  <a:satMod val="115000"/>
                </a:schemeClr>
              </a:gs>
            </a:gsLst>
            <a:lin ang="10800000" scaled="1"/>
            <a:tileRect/>
          </a:gradFill>
          <a:ln w="25400" cap="flat" cmpd="sng" algn="ctr">
            <a:noFill/>
            <a:prstDash val="solid"/>
            <a:round/>
            <a:headEnd type="none" w="med" len="med"/>
            <a:tailEnd type="none" w="med" len="med"/>
          </a:ln>
          <a:effectLst/>
        </p:spPr>
        <p:txBody>
          <a:bodyPr/>
          <a:lstStyle/>
          <a:p>
            <a:pPr algn="ctr">
              <a:defRPr/>
            </a:pPr>
            <a:endParaRPr lang="en-US" sz="3200" b="1" dirty="0">
              <a:solidFill>
                <a:srgbClr val="000000"/>
              </a:solidFill>
              <a:latin typeface="Calibri" pitchFamily="34" charset="0"/>
              <a:ea typeface="Apple LiGothic Medium" pitchFamily="1" charset="-120"/>
              <a:cs typeface="Arial" pitchFamily="34" charset="0"/>
              <a:sym typeface="Lucida Grande" pitchFamily="1" charset="0"/>
            </a:endParaRPr>
          </a:p>
        </p:txBody>
      </p:sp>
      <p:grpSp>
        <p:nvGrpSpPr>
          <p:cNvPr id="73737" name="Group 33"/>
          <p:cNvGrpSpPr>
            <a:grpSpLocks/>
          </p:cNvGrpSpPr>
          <p:nvPr/>
        </p:nvGrpSpPr>
        <p:grpSpPr bwMode="auto">
          <a:xfrm>
            <a:off x="7010400" y="3276600"/>
            <a:ext cx="1760538" cy="2979738"/>
            <a:chOff x="7016370" y="3042312"/>
            <a:chExt cx="1760418" cy="2979760"/>
          </a:xfrm>
        </p:grpSpPr>
        <p:pic>
          <p:nvPicPr>
            <p:cNvPr id="73746" name="Picture 22" descr="learnxaward_logo_2009.jpg"/>
            <p:cNvPicPr>
              <a:picLocks noChangeAspect="1"/>
            </p:cNvPicPr>
            <p:nvPr/>
          </p:nvPicPr>
          <p:blipFill>
            <a:blip r:embed="rId8" cstate="print"/>
            <a:srcRect/>
            <a:stretch>
              <a:fillRect/>
            </a:stretch>
          </p:blipFill>
          <p:spPr bwMode="auto">
            <a:xfrm>
              <a:off x="7061200" y="4201860"/>
              <a:ext cx="1701800" cy="1193015"/>
            </a:xfrm>
            <a:prstGeom prst="rect">
              <a:avLst/>
            </a:prstGeom>
            <a:noFill/>
            <a:ln w="9525">
              <a:noFill/>
              <a:miter lim="800000"/>
              <a:headEnd/>
              <a:tailEnd/>
            </a:ln>
          </p:spPr>
        </p:pic>
        <p:sp>
          <p:nvSpPr>
            <p:cNvPr id="73747" name="TextBox 23"/>
            <p:cNvSpPr txBox="1">
              <a:spLocks noChangeArrowheads="1"/>
            </p:cNvSpPr>
            <p:nvPr/>
          </p:nvSpPr>
          <p:spPr bwMode="auto">
            <a:xfrm>
              <a:off x="7016370" y="5375954"/>
              <a:ext cx="1760418" cy="646118"/>
            </a:xfrm>
            <a:prstGeom prst="rect">
              <a:avLst/>
            </a:prstGeom>
            <a:noFill/>
            <a:ln w="9525">
              <a:noFill/>
              <a:miter lim="800000"/>
              <a:headEnd/>
              <a:tailEnd/>
            </a:ln>
          </p:spPr>
          <p:txBody>
            <a:bodyPr wrap="none">
              <a:spAutoFit/>
            </a:bodyPr>
            <a:lstStyle/>
            <a:p>
              <a:pPr algn="ctr"/>
              <a:r>
                <a:rPr lang="en-US" sz="1200">
                  <a:solidFill>
                    <a:srgbClr val="8F8F8F"/>
                  </a:solidFill>
                  <a:cs typeface="Arial" charset="0"/>
                </a:rPr>
                <a:t>LearnX Asia Pacific</a:t>
              </a:r>
              <a:br>
                <a:rPr lang="en-US" sz="1200">
                  <a:solidFill>
                    <a:srgbClr val="8F8F8F"/>
                  </a:solidFill>
                  <a:cs typeface="Arial" charset="0"/>
                </a:rPr>
              </a:br>
              <a:r>
                <a:rPr lang="en-US" sz="1200">
                  <a:solidFill>
                    <a:srgbClr val="8F8F8F"/>
                  </a:solidFill>
                  <a:cs typeface="Arial" charset="0"/>
                </a:rPr>
                <a:t>Platinum  Award, 2009;</a:t>
              </a:r>
              <a:br>
                <a:rPr lang="en-US" sz="1200">
                  <a:solidFill>
                    <a:srgbClr val="8F8F8F"/>
                  </a:solidFill>
                  <a:cs typeface="Arial" charset="0"/>
                </a:rPr>
              </a:br>
              <a:r>
                <a:rPr lang="en-US" sz="1200">
                  <a:solidFill>
                    <a:srgbClr val="8F8F8F"/>
                  </a:solidFill>
                  <a:cs typeface="Arial" charset="0"/>
                </a:rPr>
                <a:t>Gold Award, 2008</a:t>
              </a:r>
            </a:p>
          </p:txBody>
        </p:sp>
        <p:pic>
          <p:nvPicPr>
            <p:cNvPr id="73748" name="Picture 32" descr="PlatinumLogoLearnX.jpg"/>
            <p:cNvPicPr>
              <a:picLocks noChangeAspect="1"/>
            </p:cNvPicPr>
            <p:nvPr/>
          </p:nvPicPr>
          <p:blipFill>
            <a:blip r:embed="rId9" cstate="print"/>
            <a:srcRect/>
            <a:stretch>
              <a:fillRect/>
            </a:stretch>
          </p:blipFill>
          <p:spPr bwMode="auto">
            <a:xfrm>
              <a:off x="7086600" y="3042312"/>
              <a:ext cx="1604962" cy="1057275"/>
            </a:xfrm>
            <a:prstGeom prst="rect">
              <a:avLst/>
            </a:prstGeom>
            <a:noFill/>
            <a:ln w="9525">
              <a:solidFill>
                <a:schemeClr val="accent2"/>
              </a:solidFill>
              <a:miter lim="800000"/>
              <a:headEnd/>
              <a:tailEnd/>
            </a:ln>
          </p:spPr>
        </p:pic>
      </p:grpSp>
      <p:grpSp>
        <p:nvGrpSpPr>
          <p:cNvPr id="73738" name="Group 42"/>
          <p:cNvGrpSpPr>
            <a:grpSpLocks/>
          </p:cNvGrpSpPr>
          <p:nvPr/>
        </p:nvGrpSpPr>
        <p:grpSpPr bwMode="auto">
          <a:xfrm>
            <a:off x="1981200" y="5486400"/>
            <a:ext cx="3698875" cy="1227138"/>
            <a:chOff x="2590800" y="4953000"/>
            <a:chExt cx="4004438" cy="1226820"/>
          </a:xfrm>
        </p:grpSpPr>
        <p:sp>
          <p:nvSpPr>
            <p:cNvPr id="73744" name="TextBox 36"/>
            <p:cNvSpPr txBox="1">
              <a:spLocks noChangeArrowheads="1"/>
            </p:cNvSpPr>
            <p:nvPr/>
          </p:nvSpPr>
          <p:spPr bwMode="auto">
            <a:xfrm>
              <a:off x="4015556" y="5181541"/>
              <a:ext cx="2579682" cy="831634"/>
            </a:xfrm>
            <a:prstGeom prst="rect">
              <a:avLst/>
            </a:prstGeom>
            <a:noFill/>
            <a:ln w="9525">
              <a:noFill/>
              <a:miter lim="800000"/>
              <a:headEnd/>
              <a:tailEnd/>
            </a:ln>
          </p:spPr>
          <p:txBody>
            <a:bodyPr wrap="none">
              <a:spAutoFit/>
            </a:bodyPr>
            <a:lstStyle/>
            <a:p>
              <a:r>
                <a:rPr lang="en-US" sz="1200">
                  <a:solidFill>
                    <a:srgbClr val="7F7F7F"/>
                  </a:solidFill>
                  <a:cs typeface="Arial" charset="0"/>
                </a:rPr>
                <a:t>Brandon Hall </a:t>
              </a:r>
              <a:br>
                <a:rPr lang="en-US" sz="1200">
                  <a:solidFill>
                    <a:srgbClr val="7F7F7F"/>
                  </a:solidFill>
                  <a:cs typeface="Arial" charset="0"/>
                </a:rPr>
              </a:br>
              <a:r>
                <a:rPr lang="en-US" sz="1200">
                  <a:solidFill>
                    <a:srgbClr val="7F7F7F"/>
                  </a:solidFill>
                  <a:cs typeface="Arial" charset="0"/>
                </a:rPr>
                <a:t>Excellence in Learning Technology</a:t>
              </a:r>
              <a:br>
                <a:rPr lang="en-US" sz="1200">
                  <a:solidFill>
                    <a:srgbClr val="7F7F7F"/>
                  </a:solidFill>
                  <a:cs typeface="Arial" charset="0"/>
                </a:rPr>
              </a:br>
              <a:r>
                <a:rPr lang="en-US" sz="1200">
                  <a:solidFill>
                    <a:srgbClr val="7F7F7F"/>
                  </a:solidFill>
                  <a:cs typeface="Arial" charset="0"/>
                </a:rPr>
                <a:t>Best Advance in Virtual Classroom,</a:t>
              </a:r>
              <a:br>
                <a:rPr lang="en-US" sz="1200">
                  <a:solidFill>
                    <a:srgbClr val="7F7F7F"/>
                  </a:solidFill>
                  <a:cs typeface="Arial" charset="0"/>
                </a:rPr>
              </a:br>
              <a:r>
                <a:rPr lang="en-US" sz="1200">
                  <a:solidFill>
                    <a:srgbClr val="7F7F7F"/>
                  </a:solidFill>
                  <a:cs typeface="Arial" charset="0"/>
                </a:rPr>
                <a:t>2009</a:t>
              </a:r>
            </a:p>
          </p:txBody>
        </p:sp>
        <p:pic>
          <p:nvPicPr>
            <p:cNvPr id="73745" name="Picture 41" descr="learntech2009-200.jpg"/>
            <p:cNvPicPr>
              <a:picLocks noChangeAspect="1"/>
            </p:cNvPicPr>
            <p:nvPr/>
          </p:nvPicPr>
          <p:blipFill>
            <a:blip r:embed="rId10" cstate="print"/>
            <a:srcRect/>
            <a:stretch>
              <a:fillRect/>
            </a:stretch>
          </p:blipFill>
          <p:spPr bwMode="auto">
            <a:xfrm>
              <a:off x="2590800" y="4953000"/>
              <a:ext cx="1447800" cy="1226820"/>
            </a:xfrm>
            <a:prstGeom prst="rect">
              <a:avLst/>
            </a:prstGeom>
            <a:noFill/>
            <a:ln w="9525">
              <a:noFill/>
              <a:miter lim="800000"/>
              <a:headEnd/>
              <a:tailEnd/>
            </a:ln>
          </p:spPr>
        </p:pic>
      </p:grpSp>
      <p:pic>
        <p:nvPicPr>
          <p:cNvPr id="73739" name="Picture 33" descr="2010 IT Top 20 small.gif"/>
          <p:cNvPicPr>
            <a:picLocks noChangeAspect="1"/>
          </p:cNvPicPr>
          <p:nvPr/>
        </p:nvPicPr>
        <p:blipFill>
          <a:blip r:embed="rId11" cstate="print"/>
          <a:srcRect/>
          <a:stretch>
            <a:fillRect/>
          </a:stretch>
        </p:blipFill>
        <p:spPr bwMode="auto">
          <a:xfrm>
            <a:off x="5943600" y="990600"/>
            <a:ext cx="1143000" cy="1143000"/>
          </a:xfrm>
          <a:prstGeom prst="rect">
            <a:avLst/>
          </a:prstGeom>
          <a:noFill/>
          <a:ln w="9525">
            <a:noFill/>
            <a:miter lim="800000"/>
            <a:headEnd/>
            <a:tailEnd/>
          </a:ln>
        </p:spPr>
      </p:pic>
      <p:pic>
        <p:nvPicPr>
          <p:cNvPr id="73740" name="Picture 34" descr="BestOf2010Excellence.JPG"/>
          <p:cNvPicPr>
            <a:picLocks noChangeAspect="1"/>
          </p:cNvPicPr>
          <p:nvPr/>
        </p:nvPicPr>
        <p:blipFill>
          <a:blip r:embed="rId12" cstate="print"/>
          <a:srcRect/>
          <a:stretch>
            <a:fillRect/>
          </a:stretch>
        </p:blipFill>
        <p:spPr bwMode="auto">
          <a:xfrm>
            <a:off x="228600" y="2895600"/>
            <a:ext cx="1371600" cy="1357313"/>
          </a:xfrm>
          <a:prstGeom prst="rect">
            <a:avLst/>
          </a:prstGeom>
          <a:noFill/>
          <a:ln w="9525">
            <a:noFill/>
            <a:miter lim="800000"/>
            <a:headEnd/>
            <a:tailEnd/>
          </a:ln>
        </p:spPr>
      </p:pic>
      <p:pic>
        <p:nvPicPr>
          <p:cNvPr id="73741" name="Picture 35" descr="BestOf2010Winner.JPG"/>
          <p:cNvPicPr>
            <a:picLocks noChangeAspect="1"/>
          </p:cNvPicPr>
          <p:nvPr/>
        </p:nvPicPr>
        <p:blipFill>
          <a:blip r:embed="rId13" cstate="print"/>
          <a:srcRect/>
          <a:stretch>
            <a:fillRect/>
          </a:stretch>
        </p:blipFill>
        <p:spPr bwMode="auto">
          <a:xfrm>
            <a:off x="3886200" y="838200"/>
            <a:ext cx="1385888" cy="1371600"/>
          </a:xfrm>
          <a:prstGeom prst="rect">
            <a:avLst/>
          </a:prstGeom>
          <a:noFill/>
          <a:ln w="9525">
            <a:noFill/>
            <a:miter lim="800000"/>
            <a:headEnd/>
            <a:tailEnd/>
          </a:ln>
        </p:spPr>
      </p:pic>
      <p:sp>
        <p:nvSpPr>
          <p:cNvPr id="73742" name="Rectangle 38"/>
          <p:cNvSpPr>
            <a:spLocks noChangeArrowheads="1"/>
          </p:cNvSpPr>
          <p:nvPr/>
        </p:nvSpPr>
        <p:spPr bwMode="auto">
          <a:xfrm>
            <a:off x="1600200" y="3048000"/>
            <a:ext cx="4572000" cy="830263"/>
          </a:xfrm>
          <a:prstGeom prst="rect">
            <a:avLst/>
          </a:prstGeom>
          <a:noFill/>
          <a:ln w="9525">
            <a:noFill/>
            <a:miter lim="800000"/>
            <a:headEnd/>
            <a:tailEnd/>
          </a:ln>
        </p:spPr>
        <p:txBody>
          <a:bodyPr>
            <a:spAutoFit/>
          </a:bodyPr>
          <a:lstStyle/>
          <a:p>
            <a:r>
              <a:rPr lang="en-US" sz="1200">
                <a:solidFill>
                  <a:srgbClr val="8B8B8B"/>
                </a:solidFill>
                <a:cs typeface="Arial" charset="0"/>
              </a:rPr>
              <a:t>Excellence Awards for: Best Learning Management System for SkillPort, Best Leadership Development Program for SkillSoft Leadership Advantage, and Best Soft Skills Content for SkillSoft Business Skills Library- 2010</a:t>
            </a:r>
          </a:p>
        </p:txBody>
      </p:sp>
      <p:pic>
        <p:nvPicPr>
          <p:cNvPr id="73743" name="Picture 39" descr="2010 Learning Portals.gif"/>
          <p:cNvPicPr>
            <a:picLocks noChangeAspect="1"/>
          </p:cNvPicPr>
          <p:nvPr/>
        </p:nvPicPr>
        <p:blipFill>
          <a:blip r:embed="rId14" cstate="print"/>
          <a:srcRect/>
          <a:stretch>
            <a:fillRect/>
          </a:stretch>
        </p:blipFill>
        <p:spPr bwMode="auto">
          <a:xfrm>
            <a:off x="7467600" y="990600"/>
            <a:ext cx="1096963" cy="109696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ctrTitle"/>
          </p:nvPr>
        </p:nvSpPr>
        <p:spPr/>
        <p:txBody>
          <a:bodyPr/>
          <a:lstStyle/>
          <a:p>
            <a:r>
              <a:rPr lang="en-US" smtClean="0"/>
              <a:t>Why SkillSoft?</a:t>
            </a:r>
          </a:p>
        </p:txBody>
      </p:sp>
      <p:sp>
        <p:nvSpPr>
          <p:cNvPr id="17412" name="Text Placeholder 3"/>
          <p:cNvSpPr>
            <a:spLocks noGrp="1"/>
          </p:cNvSpPr>
          <p:nvPr>
            <p:ph type="body" sz="quarter" idx="10"/>
          </p:nvPr>
        </p:nvSpPr>
        <p:spPr bwMode="auto">
          <a:xfrm>
            <a:off x="457200" y="2590800"/>
            <a:ext cx="7010400" cy="3429000"/>
          </a:xfrm>
          <a:noFill/>
          <a:ln>
            <a:miter lim="800000"/>
            <a:headEnd/>
            <a:tailEnd/>
          </a:ln>
        </p:spPr>
        <p:txBody>
          <a:bodyPr vert="horz" wrap="square" rIns="91440" bIns="45720" numCol="1" anchor="t" anchorCtr="0" compatLnSpc="1">
            <a:prstTxWarp prst="textNoShape">
              <a:avLst/>
            </a:prstTxWarp>
          </a:bodyPr>
          <a:lstStyle/>
          <a:p>
            <a:pPr marL="400050" lvl="1" indent="0">
              <a:buFont typeface="Arial" charset="0"/>
              <a:buChar char="•"/>
            </a:pPr>
            <a:r>
              <a:rPr lang="en-US" sz="1600" b="1" smtClean="0"/>
              <a:t> Market Leadership – </a:t>
            </a:r>
            <a:r>
              <a:rPr lang="en-US" sz="1600" smtClean="0"/>
              <a:t>3,000 customers, 11+ million end-users</a:t>
            </a:r>
          </a:p>
          <a:p>
            <a:pPr marL="400050" lvl="1" indent="0">
              <a:buFont typeface="Arial" charset="0"/>
              <a:buChar char="•"/>
            </a:pPr>
            <a:r>
              <a:rPr lang="en-US" sz="1600" b="1" smtClean="0"/>
              <a:t> Innovation – </a:t>
            </a:r>
            <a:r>
              <a:rPr lang="en-US" sz="1600" smtClean="0"/>
              <a:t>$40-50m R&amp;D invested annually</a:t>
            </a:r>
          </a:p>
          <a:p>
            <a:pPr marL="400050" lvl="1" indent="0">
              <a:buFont typeface="Arial" charset="0"/>
              <a:buChar char="•"/>
            </a:pPr>
            <a:r>
              <a:rPr lang="en-US" sz="1600" smtClean="0"/>
              <a:t> </a:t>
            </a:r>
            <a:r>
              <a:rPr lang="en-US" sz="1600" b="1" smtClean="0"/>
              <a:t>Experience </a:t>
            </a:r>
            <a:r>
              <a:rPr lang="en-US" sz="1600" smtClean="0"/>
              <a:t>–numerous and tenured client facing experts</a:t>
            </a:r>
          </a:p>
          <a:p>
            <a:pPr marL="400050" lvl="1" indent="0">
              <a:buFont typeface="Arial" charset="0"/>
              <a:buChar char="•"/>
            </a:pPr>
            <a:r>
              <a:rPr lang="en-US" sz="1600" b="1" smtClean="0"/>
              <a:t> Flexibility – </a:t>
            </a:r>
            <a:r>
              <a:rPr lang="en-US" sz="1600" smtClean="0"/>
              <a:t>adaptable offerings and business terms </a:t>
            </a:r>
          </a:p>
          <a:p>
            <a:pPr marL="400050" lvl="1" indent="0">
              <a:buFont typeface="Arial" charset="0"/>
              <a:buChar char="•"/>
            </a:pPr>
            <a:r>
              <a:rPr lang="en-US" sz="1600" b="1" smtClean="0"/>
              <a:t> Depth &amp; Breadth -  </a:t>
            </a:r>
            <a:r>
              <a:rPr lang="en-US" sz="1600" smtClean="0"/>
              <a:t>comprehensive e-learning portfolio</a:t>
            </a:r>
            <a:endParaRPr lang="en-US" sz="1600" b="1" smtClean="0"/>
          </a:p>
          <a:p>
            <a:pPr marL="400050" lvl="1" indent="0">
              <a:buFont typeface="Arial" charset="0"/>
              <a:buChar char="•"/>
            </a:pPr>
            <a:r>
              <a:rPr lang="en-US" sz="1600" b="1" smtClean="0"/>
              <a:t>Thought Leadership – </a:t>
            </a:r>
            <a:r>
              <a:rPr lang="en-US" sz="1600" smtClean="0"/>
              <a:t>best of breed without aggregation</a:t>
            </a:r>
          </a:p>
          <a:p>
            <a:pPr marL="400050" lvl="1" indent="0">
              <a:buFont typeface="Arial" charset="0"/>
              <a:buChar char="•"/>
            </a:pPr>
            <a:r>
              <a:rPr lang="en-US" sz="1600" smtClean="0"/>
              <a:t> </a:t>
            </a:r>
            <a:r>
              <a:rPr lang="en-US" sz="1600" b="1" smtClean="0"/>
              <a:t>Quality – </a:t>
            </a:r>
            <a:r>
              <a:rPr lang="en-US" sz="1600" smtClean="0"/>
              <a:t>repeatedly recognized and awarded</a:t>
            </a:r>
          </a:p>
          <a:p>
            <a:pPr marL="400050" lvl="1" indent="0">
              <a:buFont typeface="Arial" charset="0"/>
              <a:buChar char="•"/>
            </a:pPr>
            <a:r>
              <a:rPr lang="en-US" sz="1600" b="1" smtClean="0"/>
              <a:t> Global Reach – </a:t>
            </a:r>
            <a:r>
              <a:rPr lang="en-US" sz="1600" smtClean="0"/>
              <a:t>present in 58 countries, support for 19 languages</a:t>
            </a:r>
          </a:p>
          <a:p>
            <a:pPr marL="400050" lvl="1" indent="0">
              <a:buFont typeface="Arial" charset="0"/>
              <a:buChar char="•"/>
            </a:pPr>
            <a:r>
              <a:rPr lang="en-US" sz="1600" b="1" smtClean="0"/>
              <a:t> Customer Service  – </a:t>
            </a:r>
            <a:r>
              <a:rPr lang="en-US" sz="1600" smtClean="0"/>
              <a:t>extremely high loyalty, year after year</a:t>
            </a:r>
          </a:p>
          <a:p>
            <a:pPr marL="400050" lvl="1" indent="0">
              <a:buFont typeface="Arial" charset="0"/>
              <a:buChar char="•"/>
            </a:pPr>
            <a:r>
              <a:rPr lang="en-US" sz="1600" b="1" smtClean="0"/>
              <a:t> Results </a:t>
            </a:r>
            <a:r>
              <a:rPr lang="en-US" sz="1600" smtClean="0"/>
              <a:t>– proven track record for business impact and ROI</a:t>
            </a:r>
          </a:p>
        </p:txBody>
      </p:sp>
      <p:sp>
        <p:nvSpPr>
          <p:cNvPr id="75779" name="Subtitle 5"/>
          <p:cNvSpPr>
            <a:spLocks noGrp="1"/>
          </p:cNvSpPr>
          <p:nvPr>
            <p:ph type="subTitle" idx="1"/>
          </p:nvPr>
        </p:nvSpPr>
        <p:spPr bwMode="auto">
          <a:xfrm>
            <a:off x="381000" y="1371600"/>
            <a:ext cx="7010400" cy="762000"/>
          </a:xfrm>
          <a:noFill/>
          <a:ln>
            <a:miter lim="800000"/>
            <a:headEnd/>
            <a:tailEnd/>
          </a:ln>
        </p:spPr>
        <p:txBody>
          <a:bodyPr vert="horz" wrap="square" rIns="91440" bIns="45720" numCol="1" anchor="t" anchorCtr="0" compatLnSpc="1">
            <a:prstTxWarp prst="textNoShape">
              <a:avLst/>
            </a:prstTxWarp>
          </a:bodyPr>
          <a:lstStyle/>
          <a:p>
            <a:pPr>
              <a:spcBef>
                <a:spcPct val="0"/>
              </a:spcBef>
            </a:pPr>
            <a:r>
              <a:rPr lang="en-US" smtClean="0"/>
              <a:t>SkillSoft solutions and expertise help our customers deliver meaningful business results</a:t>
            </a:r>
            <a:endParaRPr lang="en-US" i="1" smtClean="0"/>
          </a:p>
        </p:txBody>
      </p:sp>
      <p:pic>
        <p:nvPicPr>
          <p:cNvPr id="75780" name="Picture 1"/>
          <p:cNvPicPr>
            <a:picLocks noChangeAspect="1" noChangeArrowheads="1"/>
          </p:cNvPicPr>
          <p:nvPr/>
        </p:nvPicPr>
        <p:blipFill>
          <a:blip r:embed="rId2" cstate="print"/>
          <a:srcRect/>
          <a:stretch>
            <a:fillRect/>
          </a:stretch>
        </p:blipFill>
        <p:spPr bwMode="auto">
          <a:xfrm>
            <a:off x="7086600" y="2667000"/>
            <a:ext cx="2057400" cy="3082925"/>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1000"/>
                                        <p:tgtEl>
                                          <p:spTgt spid="1741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animEffect transition="in" filter="fade">
                                      <p:cBhvr>
                                        <p:cTn id="11" dur="1000"/>
                                        <p:tgtEl>
                                          <p:spTgt spid="1741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animEffect transition="in" filter="fade">
                                      <p:cBhvr>
                                        <p:cTn id="15" dur="1000"/>
                                        <p:tgtEl>
                                          <p:spTgt spid="1741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Effect transition="in" filter="fade">
                                      <p:cBhvr>
                                        <p:cTn id="19" dur="1000"/>
                                        <p:tgtEl>
                                          <p:spTgt spid="17412">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Effect transition="in" filter="fade">
                                      <p:cBhvr>
                                        <p:cTn id="23" dur="1000"/>
                                        <p:tgtEl>
                                          <p:spTgt spid="17412">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7412">
                                            <p:txEl>
                                              <p:pRg st="5" end="5"/>
                                            </p:txEl>
                                          </p:spTgt>
                                        </p:tgtEl>
                                        <p:attrNameLst>
                                          <p:attrName>style.visibility</p:attrName>
                                        </p:attrNameLst>
                                      </p:cBhvr>
                                      <p:to>
                                        <p:strVal val="visible"/>
                                      </p:to>
                                    </p:set>
                                    <p:animEffect transition="in" filter="fade">
                                      <p:cBhvr>
                                        <p:cTn id="27" dur="1000"/>
                                        <p:tgtEl>
                                          <p:spTgt spid="17412">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7412">
                                            <p:txEl>
                                              <p:pRg st="6" end="6"/>
                                            </p:txEl>
                                          </p:spTgt>
                                        </p:tgtEl>
                                        <p:attrNameLst>
                                          <p:attrName>style.visibility</p:attrName>
                                        </p:attrNameLst>
                                      </p:cBhvr>
                                      <p:to>
                                        <p:strVal val="visible"/>
                                      </p:to>
                                    </p:set>
                                    <p:animEffect transition="in" filter="fade">
                                      <p:cBhvr>
                                        <p:cTn id="31" dur="1000"/>
                                        <p:tgtEl>
                                          <p:spTgt spid="17412">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7412">
                                            <p:txEl>
                                              <p:pRg st="7" end="7"/>
                                            </p:txEl>
                                          </p:spTgt>
                                        </p:tgtEl>
                                        <p:attrNameLst>
                                          <p:attrName>style.visibility</p:attrName>
                                        </p:attrNameLst>
                                      </p:cBhvr>
                                      <p:to>
                                        <p:strVal val="visible"/>
                                      </p:to>
                                    </p:set>
                                    <p:animEffect transition="in" filter="fade">
                                      <p:cBhvr>
                                        <p:cTn id="35" dur="1000"/>
                                        <p:tgtEl>
                                          <p:spTgt spid="17412">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7412">
                                            <p:txEl>
                                              <p:pRg st="8" end="8"/>
                                            </p:txEl>
                                          </p:spTgt>
                                        </p:tgtEl>
                                        <p:attrNameLst>
                                          <p:attrName>style.visibility</p:attrName>
                                        </p:attrNameLst>
                                      </p:cBhvr>
                                      <p:to>
                                        <p:strVal val="visible"/>
                                      </p:to>
                                    </p:set>
                                    <p:animEffect transition="in" filter="fade">
                                      <p:cBhvr>
                                        <p:cTn id="39" dur="1000"/>
                                        <p:tgtEl>
                                          <p:spTgt spid="17412">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7412">
                                            <p:txEl>
                                              <p:pRg st="9" end="9"/>
                                            </p:txEl>
                                          </p:spTgt>
                                        </p:tgtEl>
                                        <p:attrNameLst>
                                          <p:attrName>style.visibility</p:attrName>
                                        </p:attrNameLst>
                                      </p:cBhvr>
                                      <p:to>
                                        <p:strVal val="visible"/>
                                      </p:to>
                                    </p:set>
                                    <p:animEffect transition="in" filter="fade">
                                      <p:cBhvr>
                                        <p:cTn id="43" dur="1000"/>
                                        <p:tgtEl>
                                          <p:spTgt spid="174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2" autoUpdateAnimBg="0" advAuto="50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3600" smtClean="0"/>
              <a:t>Sacramento ASTD Upcoming Event October 18th</a:t>
            </a:r>
          </a:p>
        </p:txBody>
      </p:sp>
      <p:pic>
        <p:nvPicPr>
          <p:cNvPr id="2050" name="Picture 2"/>
          <p:cNvPicPr>
            <a:picLocks noChangeAspect="1" noChangeArrowheads="1"/>
          </p:cNvPicPr>
          <p:nvPr/>
        </p:nvPicPr>
        <p:blipFill>
          <a:blip r:embed="rId2" cstate="print"/>
          <a:srcRect/>
          <a:stretch>
            <a:fillRect/>
          </a:stretch>
        </p:blipFill>
        <p:spPr bwMode="auto">
          <a:xfrm>
            <a:off x="1143000" y="1524000"/>
            <a:ext cx="6705600" cy="5089525"/>
          </a:xfrm>
          <a:prstGeom prst="rect">
            <a:avLst/>
          </a:prstGeom>
          <a:noFill/>
          <a:ln w="25400">
            <a:solidFill>
              <a:schemeClr val="accent4"/>
            </a:solidFill>
            <a:miter lim="800000"/>
            <a:headEnd/>
            <a:tailEnd/>
          </a:ln>
        </p:spPr>
      </p:pic>
    </p:spTree>
  </p:cSld>
  <p:clrMapOvr>
    <a:masterClrMapping/>
  </p:clrMapOvr>
  <p:transition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p:txBody>
          <a:bodyPr/>
          <a:lstStyle/>
          <a:p>
            <a:r>
              <a:rPr lang="en-US" smtClean="0"/>
              <a:t>SkillSoft’s Customer Satisfaction</a:t>
            </a:r>
            <a:br>
              <a:rPr lang="en-US" smtClean="0"/>
            </a:br>
            <a:endParaRPr lang="en-US" smtClean="0"/>
          </a:p>
        </p:txBody>
      </p:sp>
      <p:sp>
        <p:nvSpPr>
          <p:cNvPr id="3" name="Subtitle 2"/>
          <p:cNvSpPr>
            <a:spLocks noGrp="1"/>
          </p:cNvSpPr>
          <p:nvPr>
            <p:ph type="subTitle" idx="1"/>
          </p:nvPr>
        </p:nvSpPr>
        <p:spPr bwMode="auto">
          <a:xfrm>
            <a:off x="762000" y="838200"/>
            <a:ext cx="6477000" cy="914400"/>
          </a:xfrm>
          <a:noFill/>
          <a:ln>
            <a:miter lim="800000"/>
            <a:headEnd/>
            <a:tailEnd/>
          </a:ln>
        </p:spPr>
        <p:txBody>
          <a:bodyPr vert="horz" wrap="square" rIns="91440" bIns="45720" numCol="1" anchor="t" anchorCtr="0" compatLnSpc="1">
            <a:prstTxWarp prst="textNoShape">
              <a:avLst/>
            </a:prstTxWarp>
          </a:bodyPr>
          <a:lstStyle/>
          <a:p>
            <a:pPr>
              <a:spcBef>
                <a:spcPct val="0"/>
              </a:spcBef>
            </a:pPr>
            <a:r>
              <a:rPr lang="en-US" smtClean="0"/>
              <a:t>98% of customers would recommend SkillSoft’s products to a friend or colleague</a:t>
            </a:r>
            <a:br>
              <a:rPr lang="en-US" smtClean="0"/>
            </a:br>
            <a:endParaRPr lang="en-US" smtClean="0"/>
          </a:p>
        </p:txBody>
      </p:sp>
      <p:sp>
        <p:nvSpPr>
          <p:cNvPr id="4" name="Text Placeholder 3"/>
          <p:cNvSpPr>
            <a:spLocks noGrp="1"/>
          </p:cNvSpPr>
          <p:nvPr>
            <p:ph type="body" sz="quarter" idx="10"/>
          </p:nvPr>
        </p:nvSpPr>
        <p:spPr bwMode="auto">
          <a:xfrm>
            <a:off x="457200" y="4572000"/>
            <a:ext cx="8229600" cy="1905000"/>
          </a:xfrm>
          <a:noFill/>
          <a:ln>
            <a:miter lim="800000"/>
            <a:headEnd/>
            <a:tailEnd/>
          </a:ln>
        </p:spPr>
        <p:txBody>
          <a:bodyPr vert="horz" wrap="square" rIns="91440" bIns="45720" numCol="1" anchor="t" anchorCtr="0" compatLnSpc="1">
            <a:prstTxWarp prst="textNoShape">
              <a:avLst/>
            </a:prstTxWarp>
          </a:bodyPr>
          <a:lstStyle/>
          <a:p>
            <a:pPr marL="0" indent="0">
              <a:buFont typeface="Arial" charset="0"/>
              <a:buChar char="•"/>
            </a:pPr>
            <a:r>
              <a:rPr lang="en-US" smtClean="0"/>
              <a:t>Based on scientific survey conducted by an independent research firm, TNS, the world’s largest custom research company</a:t>
            </a:r>
          </a:p>
          <a:p>
            <a:pPr marL="0" indent="0">
              <a:buFont typeface="Arial" charset="0"/>
              <a:buChar char="•"/>
            </a:pPr>
            <a:r>
              <a:rPr lang="en-US" smtClean="0"/>
              <a:t>643 SkillSoft customers participated in this year’s survey</a:t>
            </a:r>
          </a:p>
          <a:p>
            <a:pPr marL="0" indent="0">
              <a:buFont typeface="Arial" charset="0"/>
              <a:buChar char="•"/>
            </a:pPr>
            <a:r>
              <a:rPr lang="en-US" smtClean="0"/>
              <a:t>SkillSoft exceeds industry averages in all areas</a:t>
            </a:r>
          </a:p>
        </p:txBody>
      </p:sp>
      <p:pic>
        <p:nvPicPr>
          <p:cNvPr id="5" name="Picture 4" descr="TNS_Market_Reseach_Logo.gif"/>
          <p:cNvPicPr>
            <a:picLocks noChangeAspect="1"/>
          </p:cNvPicPr>
          <p:nvPr/>
        </p:nvPicPr>
        <p:blipFill>
          <a:blip r:embed="rId3" cstate="print"/>
          <a:srcRect/>
          <a:stretch>
            <a:fillRect/>
          </a:stretch>
        </p:blipFill>
        <p:spPr bwMode="auto">
          <a:xfrm>
            <a:off x="8153400" y="304800"/>
            <a:ext cx="1447800" cy="752475"/>
          </a:xfrm>
          <a:prstGeom prst="rect">
            <a:avLst/>
          </a:prstGeom>
          <a:noFill/>
          <a:ln w="9525">
            <a:noFill/>
            <a:miter lim="800000"/>
            <a:headEnd/>
            <a:tailEnd/>
          </a:ln>
        </p:spPr>
      </p:pic>
      <p:grpSp>
        <p:nvGrpSpPr>
          <p:cNvPr id="6" name="Group 5"/>
          <p:cNvGrpSpPr/>
          <p:nvPr/>
        </p:nvGrpSpPr>
        <p:grpSpPr>
          <a:xfrm>
            <a:off x="762000" y="1828800"/>
            <a:ext cx="6406449" cy="2362200"/>
            <a:chOff x="1371600" y="1905000"/>
            <a:chExt cx="6406449" cy="2362200"/>
          </a:xfrm>
          <a:effectLst>
            <a:glow rad="63500">
              <a:schemeClr val="accent2">
                <a:satMod val="175000"/>
                <a:alpha val="40000"/>
              </a:schemeClr>
            </a:glow>
            <a:outerShdw blurRad="50800" dist="38100" dir="2700000" algn="tl" rotWithShape="0">
              <a:prstClr val="black">
                <a:alpha val="40000"/>
              </a:prstClr>
            </a:outerShdw>
          </a:effectLst>
        </p:grpSpPr>
        <p:grpSp>
          <p:nvGrpSpPr>
            <p:cNvPr id="7" name="Group 30"/>
            <p:cNvGrpSpPr/>
            <p:nvPr/>
          </p:nvGrpSpPr>
          <p:grpSpPr>
            <a:xfrm>
              <a:off x="1371600" y="1905000"/>
              <a:ext cx="6406449" cy="2362200"/>
              <a:chOff x="1371600" y="1905000"/>
              <a:chExt cx="6406449" cy="2362200"/>
            </a:xfrm>
          </p:grpSpPr>
          <p:sp>
            <p:nvSpPr>
              <p:cNvPr id="9" name="Rounded Rectangle 8"/>
              <p:cNvSpPr/>
              <p:nvPr/>
            </p:nvSpPr>
            <p:spPr>
              <a:xfrm>
                <a:off x="1371600" y="1905000"/>
                <a:ext cx="6400800" cy="2362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3962400" y="2362200"/>
                <a:ext cx="914400" cy="1905000"/>
              </a:xfrm>
              <a:prstGeom prst="rect">
                <a:avLst/>
              </a:prstGeom>
              <a:solidFill>
                <a:schemeClr val="bg1">
                  <a:lumMod val="8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 Same Side Corner Rectangle 10"/>
              <p:cNvSpPr/>
              <p:nvPr/>
            </p:nvSpPr>
            <p:spPr>
              <a:xfrm>
                <a:off x="1377249" y="1905000"/>
                <a:ext cx="6400800" cy="457200"/>
              </a:xfrm>
              <a:prstGeom prst="round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rPr>
                  <a:t>			2007	2008	2009	2010</a:t>
                </a:r>
              </a:p>
            </p:txBody>
          </p:sp>
          <p:sp>
            <p:nvSpPr>
              <p:cNvPr id="12" name="Rectangle 11"/>
              <p:cNvSpPr/>
              <p:nvPr/>
            </p:nvSpPr>
            <p:spPr>
              <a:xfrm>
                <a:off x="5833533" y="2362200"/>
                <a:ext cx="914400" cy="1905000"/>
              </a:xfrm>
              <a:prstGeom prst="rect">
                <a:avLst/>
              </a:prstGeom>
              <a:solidFill>
                <a:schemeClr val="bg1">
                  <a:lumMod val="8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 name="Rounded Rectangle 7"/>
            <p:cNvSpPr/>
            <p:nvPr/>
          </p:nvSpPr>
          <p:spPr>
            <a:xfrm>
              <a:off x="1371600" y="2209800"/>
              <a:ext cx="6400800" cy="19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en-US" sz="1600" dirty="0">
                  <a:solidFill>
                    <a:prstClr val="black"/>
                  </a:solidFill>
                </a:rPr>
                <a:t>Ease of doing business	96%	94%	96%	96%</a:t>
              </a:r>
            </a:p>
            <a:p>
              <a:pPr>
                <a:lnSpc>
                  <a:spcPct val="150000"/>
                </a:lnSpc>
                <a:defRPr/>
              </a:pPr>
              <a:r>
                <a:rPr lang="en-US" sz="1600" dirty="0">
                  <a:solidFill>
                    <a:prstClr val="black"/>
                  </a:solidFill>
                </a:rPr>
                <a:t>Product reference		96%	93%	97%	98%</a:t>
              </a:r>
            </a:p>
            <a:p>
              <a:pPr>
                <a:lnSpc>
                  <a:spcPct val="150000"/>
                </a:lnSpc>
                <a:defRPr/>
              </a:pPr>
              <a:r>
                <a:rPr lang="en-US" sz="1600" dirty="0">
                  <a:solidFill>
                    <a:prstClr val="black"/>
                  </a:solidFill>
                </a:rPr>
                <a:t>Customer service		95%	93%	96%	95%</a:t>
              </a:r>
            </a:p>
            <a:p>
              <a:pPr>
                <a:lnSpc>
                  <a:spcPct val="150000"/>
                </a:lnSpc>
                <a:defRPr/>
              </a:pPr>
              <a:r>
                <a:rPr lang="en-US" sz="1600" dirty="0">
                  <a:solidFill>
                    <a:prstClr val="black"/>
                  </a:solidFill>
                </a:rPr>
                <a:t>Product quality		97%	94%	96%	97%</a:t>
              </a:r>
            </a:p>
            <a:p>
              <a:pPr>
                <a:lnSpc>
                  <a:spcPct val="150000"/>
                </a:lnSpc>
                <a:defRPr/>
              </a:pPr>
              <a:r>
                <a:rPr lang="en-US" sz="1600" dirty="0">
                  <a:solidFill>
                    <a:prstClr val="black"/>
                  </a:solidFill>
                </a:rPr>
                <a:t>Intent to repurchase		93%	93%	92%	97%</a:t>
              </a: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SkillSoft Custom Development Services</a:t>
            </a:r>
          </a:p>
        </p:txBody>
      </p:sp>
      <p:sp>
        <p:nvSpPr>
          <p:cNvPr id="78850" name="Rectangle 3"/>
          <p:cNvSpPr>
            <a:spLocks noGrp="1" noChangeArrowheads="1"/>
          </p:cNvSpPr>
          <p:nvPr>
            <p:ph type="body" idx="1"/>
          </p:nvPr>
        </p:nvSpPr>
        <p:spPr bwMode="auto">
          <a:xfrm>
            <a:off x="496888" y="1492250"/>
            <a:ext cx="4003675" cy="5010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100000"/>
              </a:spcBef>
              <a:spcAft>
                <a:spcPct val="50000"/>
              </a:spcAft>
              <a:buClr>
                <a:srgbClr val="FF9900"/>
              </a:buClr>
              <a:buFont typeface="Arial" charset="0"/>
              <a:buChar char="•"/>
            </a:pPr>
            <a:r>
              <a:rPr lang="en-US" u="sng" smtClean="0">
                <a:cs typeface="Times New Roman" pitchFamily="18" charset="0"/>
              </a:rPr>
              <a:t>Scalable:</a:t>
            </a:r>
            <a:r>
              <a:rPr lang="en-US" smtClean="0">
                <a:cs typeface="Times New Roman" pitchFamily="18" charset="0"/>
              </a:rPr>
              <a:t>  </a:t>
            </a:r>
          </a:p>
          <a:p>
            <a:pPr eaLnBrk="1" hangingPunct="1">
              <a:spcBef>
                <a:spcPct val="100000"/>
              </a:spcBef>
              <a:spcAft>
                <a:spcPct val="50000"/>
              </a:spcAft>
              <a:buClr>
                <a:srgbClr val="FF9900"/>
              </a:buClr>
              <a:buFont typeface="Arial" charset="0"/>
              <a:buChar char="•"/>
            </a:pPr>
            <a:r>
              <a:rPr lang="en-US" u="sng" smtClean="0">
                <a:cs typeface="Times New Roman" pitchFamily="18" charset="0"/>
              </a:rPr>
              <a:t>Flexible:</a:t>
            </a:r>
            <a:r>
              <a:rPr lang="en-US" smtClean="0">
                <a:cs typeface="Times New Roman" pitchFamily="18" charset="0"/>
              </a:rPr>
              <a:t>  </a:t>
            </a:r>
          </a:p>
          <a:p>
            <a:pPr eaLnBrk="1" hangingPunct="1">
              <a:spcBef>
                <a:spcPct val="100000"/>
              </a:spcBef>
              <a:spcAft>
                <a:spcPct val="50000"/>
              </a:spcAft>
              <a:buClr>
                <a:srgbClr val="FF9900"/>
              </a:buClr>
              <a:buFont typeface="Arial" charset="0"/>
              <a:buChar char="•"/>
            </a:pPr>
            <a:r>
              <a:rPr lang="en-US" u="sng" smtClean="0">
                <a:cs typeface="Times New Roman" pitchFamily="18" charset="0"/>
              </a:rPr>
              <a:t>Consultative:</a:t>
            </a:r>
            <a:endParaRPr lang="en-US" smtClean="0">
              <a:cs typeface="Times New Roman" pitchFamily="18" charset="0"/>
            </a:endParaRPr>
          </a:p>
          <a:p>
            <a:pPr eaLnBrk="1" hangingPunct="1">
              <a:spcBef>
                <a:spcPct val="100000"/>
              </a:spcBef>
              <a:spcAft>
                <a:spcPct val="50000"/>
              </a:spcAft>
              <a:buClr>
                <a:srgbClr val="FF9900"/>
              </a:buClr>
              <a:buFont typeface="Arial" charset="0"/>
              <a:buChar char="•"/>
            </a:pPr>
            <a:r>
              <a:rPr lang="en-US" u="sng" smtClean="0">
                <a:cs typeface="Times New Roman" pitchFamily="18" charset="0"/>
              </a:rPr>
              <a:t>Instructional/Creative Expertise:</a:t>
            </a:r>
            <a:endParaRPr lang="en-US" smtClean="0">
              <a:cs typeface="Times New Roman" pitchFamily="18" charset="0"/>
            </a:endParaRPr>
          </a:p>
          <a:p>
            <a:pPr eaLnBrk="1" hangingPunct="1">
              <a:spcBef>
                <a:spcPct val="100000"/>
              </a:spcBef>
              <a:spcAft>
                <a:spcPct val="50000"/>
              </a:spcAft>
              <a:buClr>
                <a:srgbClr val="FF9900"/>
              </a:buClr>
              <a:buFont typeface="Arial" charset="0"/>
              <a:buChar char="•"/>
            </a:pPr>
            <a:r>
              <a:rPr lang="en-US" u="sng" smtClean="0">
                <a:cs typeface="Times New Roman" pitchFamily="18" charset="0"/>
              </a:rPr>
              <a:t>Integrated solutions:</a:t>
            </a:r>
            <a:endParaRPr lang="en-US" smtClean="0">
              <a:cs typeface="Times New Roman" pitchFamily="18" charset="0"/>
            </a:endParaRPr>
          </a:p>
          <a:p>
            <a:pPr eaLnBrk="1" hangingPunct="1">
              <a:spcBef>
                <a:spcPct val="100000"/>
              </a:spcBef>
              <a:spcAft>
                <a:spcPct val="50000"/>
              </a:spcAft>
              <a:buFont typeface="Arial" charset="0"/>
              <a:buChar char="•"/>
            </a:pPr>
            <a:endParaRPr lang="en-US" smtClean="0"/>
          </a:p>
        </p:txBody>
      </p:sp>
      <p:pic>
        <p:nvPicPr>
          <p:cNvPr id="78851" name="Picture 4" descr="CustomCircles"/>
          <p:cNvPicPr>
            <a:picLocks noChangeAspect="1" noChangeArrowheads="1"/>
          </p:cNvPicPr>
          <p:nvPr/>
        </p:nvPicPr>
        <p:blipFill>
          <a:blip r:embed="rId3" cstate="print"/>
          <a:srcRect/>
          <a:stretch>
            <a:fillRect/>
          </a:stretch>
        </p:blipFill>
        <p:spPr bwMode="auto">
          <a:xfrm>
            <a:off x="4422775" y="1235075"/>
            <a:ext cx="3970338" cy="3970338"/>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p:cNvPicPr>
            <a:picLocks noChangeAspect="1" noChangeArrowheads="1"/>
          </p:cNvPicPr>
          <p:nvPr/>
        </p:nvPicPr>
        <p:blipFill>
          <a:blip r:embed="rId2" cstate="print"/>
          <a:srcRect/>
          <a:stretch>
            <a:fillRect/>
          </a:stretch>
        </p:blipFill>
        <p:spPr bwMode="auto">
          <a:xfrm>
            <a:off x="457200" y="7938"/>
            <a:ext cx="8153400" cy="67786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64297" y="685801"/>
            <a:ext cx="881542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Complete the Survey to win $100 Gift Certificate </a:t>
            </a:r>
          </a:p>
        </p:txBody>
      </p:sp>
      <p:sp>
        <p:nvSpPr>
          <p:cNvPr id="81923" name="TextBox 4"/>
          <p:cNvSpPr txBox="1">
            <a:spLocks noChangeArrowheads="1"/>
          </p:cNvSpPr>
          <p:nvPr/>
        </p:nvSpPr>
        <p:spPr bwMode="auto">
          <a:xfrm>
            <a:off x="1371600" y="1447800"/>
            <a:ext cx="6629400" cy="1200150"/>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Look for an email from ASTD Sacramento requesting feedback on DemoFest 2011.  The URL link will be in the email</a:t>
            </a:r>
          </a:p>
          <a:p>
            <a:pPr algn="ctr"/>
            <a:r>
              <a:rPr lang="en-US">
                <a:solidFill>
                  <a:srgbClr val="000000"/>
                </a:solidFill>
                <a:latin typeface="Calibri" pitchFamily="34" charset="0"/>
                <a:hlinkClick r:id="rId2"/>
              </a:rPr>
              <a:t>http://www.quia.com/sv/544046.html</a:t>
            </a:r>
            <a:endParaRPr lang="en-US">
              <a:solidFill>
                <a:srgbClr val="000000"/>
              </a:solidFill>
              <a:latin typeface="Calibri" pitchFamily="34" charset="0"/>
            </a:endParaRPr>
          </a:p>
          <a:p>
            <a:pPr algn="ctr"/>
            <a:endParaRPr lang="en-US">
              <a:solidFill>
                <a:srgbClr val="000000"/>
              </a:solidFill>
              <a:latin typeface="Calibri" pitchFamily="34" charset="0"/>
            </a:endParaRPr>
          </a:p>
        </p:txBody>
      </p:sp>
      <p:pic>
        <p:nvPicPr>
          <p:cNvPr id="81924" name="Picture 2"/>
          <p:cNvPicPr>
            <a:picLocks noChangeAspect="1" noChangeArrowheads="1"/>
          </p:cNvPicPr>
          <p:nvPr/>
        </p:nvPicPr>
        <p:blipFill>
          <a:blip r:embed="rId3" cstate="print"/>
          <a:srcRect/>
          <a:stretch>
            <a:fillRect/>
          </a:stretch>
        </p:blipFill>
        <p:spPr bwMode="auto">
          <a:xfrm>
            <a:off x="2133600" y="2514600"/>
            <a:ext cx="4914900" cy="3570288"/>
          </a:xfrm>
          <a:prstGeom prst="rect">
            <a:avLst/>
          </a:prstGeom>
          <a:noFill/>
          <a:ln w="25400">
            <a:solidFill>
              <a:srgbClr val="002060"/>
            </a:solidFill>
            <a:miter lim="800000"/>
            <a:headEnd/>
            <a:tailEnd/>
          </a:ln>
        </p:spPr>
      </p:pic>
    </p:spTree>
  </p:cSld>
  <p:clrMapOvr>
    <a:masterClrMapping/>
  </p:clrMapOvr>
  <p:transition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304800" y="1371600"/>
            <a:ext cx="8609013" cy="3505200"/>
          </a:xfrm>
          <a:prstGeom prst="rect">
            <a:avLst/>
          </a:prstGeom>
          <a:noFill/>
          <a:ln w="25400">
            <a:solidFill>
              <a:srgbClr val="92D050"/>
            </a:solidFill>
            <a:miter lim="800000"/>
            <a:headEnd/>
            <a:tailEnd/>
          </a:ln>
        </p:spPr>
      </p:pic>
      <p:sp>
        <p:nvSpPr>
          <p:cNvPr id="82947" name="Title 2"/>
          <p:cNvSpPr>
            <a:spLocks noGrp="1"/>
          </p:cNvSpPr>
          <p:nvPr>
            <p:ph type="title"/>
          </p:nvPr>
        </p:nvSpPr>
        <p:spPr/>
        <p:txBody>
          <a:bodyPr/>
          <a:lstStyle/>
          <a:p>
            <a:pPr eaLnBrk="1" hangingPunct="1"/>
            <a:r>
              <a:rPr lang="en-US" smtClean="0"/>
              <a:t>ASTD National</a:t>
            </a:r>
          </a:p>
        </p:txBody>
      </p:sp>
      <p:sp>
        <p:nvSpPr>
          <p:cNvPr id="5" name="Rectangle 4"/>
          <p:cNvSpPr/>
          <p:nvPr/>
        </p:nvSpPr>
        <p:spPr>
          <a:xfrm>
            <a:off x="1828800" y="2971800"/>
            <a:ext cx="7086600" cy="34290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About ASTD</a:t>
            </a:r>
          </a:p>
          <a:p>
            <a:pPr>
              <a:defRPr/>
            </a:pPr>
            <a:r>
              <a:rPr lang="en-US" sz="1200" dirty="0"/>
              <a:t>ASTD (American Society for Training &amp; Development) is the world’s largest association dedicated to workplace learning and performance professionals. ASTD’s members come from more than 100 countries and connect locally in more than 130 U.S. chapters and with more than 30 international partners. Members work in thousands of organizations of all sizes, in government, as independent consultants, and suppliers.</a:t>
            </a:r>
          </a:p>
          <a:p>
            <a:pPr>
              <a:defRPr/>
            </a:pPr>
            <a:r>
              <a:rPr lang="en-US" sz="1200" dirty="0"/>
              <a:t>ASTD started in 1943. In recent years, ASTD has widened the profession’s focus to link learning and performance to individual and organizational results, and is a sought-after voice on critical public policy issues. </a:t>
            </a:r>
          </a:p>
        </p:txBody>
      </p:sp>
    </p:spTree>
  </p:cSld>
  <p:clrMapOvr>
    <a:masterClrMapping/>
  </p:clrMapOvr>
  <p:transition advTm="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p:cNvPicPr>
            <a:picLocks noChangeAspect="1" noChangeArrowheads="1"/>
          </p:cNvPicPr>
          <p:nvPr/>
        </p:nvPicPr>
        <p:blipFill>
          <a:blip r:embed="rId2" cstate="print"/>
          <a:srcRect/>
          <a:stretch>
            <a:fillRect/>
          </a:stretch>
        </p:blipFill>
        <p:spPr bwMode="auto">
          <a:xfrm>
            <a:off x="457200" y="7938"/>
            <a:ext cx="8153400" cy="67786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body" idx="4294967295"/>
          </p:nvPr>
        </p:nvSpPr>
        <p:spPr>
          <a:xfrm>
            <a:off x="0" y="1600200"/>
            <a:ext cx="8229600" cy="4525963"/>
          </a:xfrm>
        </p:spPr>
        <p:txBody>
          <a:bodyPr/>
          <a:lstStyle/>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buFontTx/>
              <a:buNone/>
            </a:pPr>
            <a:endParaRPr lang="en-US" sz="2800" smtClean="0"/>
          </a:p>
          <a:p>
            <a:pPr algn="ctr" eaLnBrk="1" hangingPunct="1">
              <a:lnSpc>
                <a:spcPct val="80000"/>
              </a:lnSpc>
              <a:buFontTx/>
              <a:buNone/>
            </a:pPr>
            <a:endParaRPr lang="en-US" sz="2800" b="1" smtClean="0">
              <a:latin typeface="Lucida Handwriting" pitchFamily="66" charset="0"/>
            </a:endParaRPr>
          </a:p>
          <a:p>
            <a:pPr algn="ctr" eaLnBrk="1" hangingPunct="1">
              <a:lnSpc>
                <a:spcPct val="80000"/>
              </a:lnSpc>
              <a:buFontTx/>
              <a:buNone/>
            </a:pPr>
            <a:r>
              <a:rPr lang="en-US" sz="2800" b="1" smtClean="0">
                <a:latin typeface="Lucida Handwriting" pitchFamily="66" charset="0"/>
              </a:rPr>
              <a:t>Ask any of the ASTD Board or current</a:t>
            </a:r>
          </a:p>
          <a:p>
            <a:pPr algn="ctr" eaLnBrk="1" hangingPunct="1">
              <a:lnSpc>
                <a:spcPct val="80000"/>
              </a:lnSpc>
              <a:buFontTx/>
              <a:buNone/>
            </a:pPr>
            <a:r>
              <a:rPr lang="en-US" sz="2800" b="1" smtClean="0">
                <a:latin typeface="Lucida Handwriting" pitchFamily="66" charset="0"/>
              </a:rPr>
              <a:t>members about the many benefits of</a:t>
            </a:r>
          </a:p>
          <a:p>
            <a:pPr algn="ctr" eaLnBrk="1" hangingPunct="1">
              <a:lnSpc>
                <a:spcPct val="80000"/>
              </a:lnSpc>
              <a:buFontTx/>
              <a:buNone/>
            </a:pPr>
            <a:r>
              <a:rPr lang="en-US" sz="2800" b="1" smtClean="0">
                <a:latin typeface="Lucida Handwriting" pitchFamily="66" charset="0"/>
              </a:rPr>
              <a:t>becoming</a:t>
            </a:r>
            <a:r>
              <a:rPr lang="en-US" sz="2800" smtClean="0"/>
              <a:t> </a:t>
            </a:r>
          </a:p>
          <a:p>
            <a:pPr algn="ctr" eaLnBrk="1" hangingPunct="1">
              <a:lnSpc>
                <a:spcPct val="80000"/>
              </a:lnSpc>
              <a:buFontTx/>
              <a:buNone/>
            </a:pPr>
            <a:endParaRPr lang="en-US" sz="2800" smtClean="0"/>
          </a:p>
          <a:p>
            <a:pPr algn="ctr" eaLnBrk="1" hangingPunct="1">
              <a:lnSpc>
                <a:spcPct val="80000"/>
              </a:lnSpc>
              <a:buFontTx/>
              <a:buNone/>
            </a:pPr>
            <a:r>
              <a:rPr lang="en-US" sz="2800" b="1" smtClean="0">
                <a:latin typeface="Verdana" pitchFamily="34" charset="0"/>
              </a:rPr>
              <a:t>a member of - - -</a:t>
            </a:r>
          </a:p>
          <a:p>
            <a:pPr algn="ctr" eaLnBrk="1" hangingPunct="1">
              <a:lnSpc>
                <a:spcPct val="80000"/>
              </a:lnSpc>
              <a:buFontTx/>
              <a:buNone/>
            </a:pPr>
            <a:r>
              <a:rPr lang="en-US" sz="4000" b="1" smtClean="0">
                <a:latin typeface="Lithograph" pitchFamily="2" charset="0"/>
              </a:rPr>
              <a:t>ASTD Sacramento</a:t>
            </a:r>
          </a:p>
        </p:txBody>
      </p:sp>
      <p:pic>
        <p:nvPicPr>
          <p:cNvPr id="49155" name="Picture 9"/>
          <p:cNvPicPr>
            <a:picLocks noChangeAspect="1" noChangeArrowheads="1"/>
          </p:cNvPicPr>
          <p:nvPr/>
        </p:nvPicPr>
        <p:blipFill>
          <a:blip r:embed="rId2" cstate="print"/>
          <a:srcRect/>
          <a:stretch>
            <a:fillRect/>
          </a:stretch>
        </p:blipFill>
        <p:spPr bwMode="auto">
          <a:xfrm>
            <a:off x="1371600" y="228600"/>
            <a:ext cx="5791200" cy="29178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3600" smtClean="0"/>
              <a:t>Sacramento ASTD Member Benefits</a:t>
            </a:r>
          </a:p>
        </p:txBody>
      </p:sp>
      <p:pic>
        <p:nvPicPr>
          <p:cNvPr id="50179" name="Picture 2"/>
          <p:cNvPicPr>
            <a:picLocks noChangeAspect="1" noChangeArrowheads="1"/>
          </p:cNvPicPr>
          <p:nvPr/>
        </p:nvPicPr>
        <p:blipFill>
          <a:blip r:embed="rId2" cstate="print"/>
          <a:srcRect/>
          <a:stretch>
            <a:fillRect/>
          </a:stretch>
        </p:blipFill>
        <p:spPr bwMode="auto">
          <a:xfrm>
            <a:off x="457200" y="1219200"/>
            <a:ext cx="8229600" cy="1490663"/>
          </a:xfrm>
          <a:prstGeom prst="rect">
            <a:avLst/>
          </a:prstGeom>
          <a:noFill/>
          <a:ln w="9525">
            <a:noFill/>
            <a:miter lim="800000"/>
            <a:headEnd/>
            <a:tailEnd/>
          </a:ln>
        </p:spPr>
      </p:pic>
      <p:pic>
        <p:nvPicPr>
          <p:cNvPr id="50180" name="Picture 3"/>
          <p:cNvPicPr>
            <a:picLocks noChangeAspect="1" noChangeArrowheads="1"/>
          </p:cNvPicPr>
          <p:nvPr/>
        </p:nvPicPr>
        <p:blipFill>
          <a:blip r:embed="rId3" cstate="print"/>
          <a:srcRect/>
          <a:stretch>
            <a:fillRect/>
          </a:stretch>
        </p:blipFill>
        <p:spPr bwMode="auto">
          <a:xfrm>
            <a:off x="457200" y="2971800"/>
            <a:ext cx="8229600" cy="1135063"/>
          </a:xfrm>
          <a:prstGeom prst="rect">
            <a:avLst/>
          </a:prstGeom>
          <a:noFill/>
          <a:ln w="9525">
            <a:noFill/>
            <a:miter lim="800000"/>
            <a:headEnd/>
            <a:tailEnd/>
          </a:ln>
        </p:spPr>
      </p:pic>
      <p:pic>
        <p:nvPicPr>
          <p:cNvPr id="50181" name="Picture 4"/>
          <p:cNvPicPr>
            <a:picLocks noChangeAspect="1" noChangeArrowheads="1"/>
          </p:cNvPicPr>
          <p:nvPr/>
        </p:nvPicPr>
        <p:blipFill>
          <a:blip r:embed="rId4" cstate="print"/>
          <a:srcRect/>
          <a:stretch>
            <a:fillRect/>
          </a:stretch>
        </p:blipFill>
        <p:spPr bwMode="auto">
          <a:xfrm>
            <a:off x="457200" y="4343400"/>
            <a:ext cx="8229600" cy="138747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3600" smtClean="0"/>
              <a:t>Sacramento ASTD Member Benefits</a:t>
            </a:r>
          </a:p>
        </p:txBody>
      </p:sp>
      <p:pic>
        <p:nvPicPr>
          <p:cNvPr id="51203" name="Picture 2"/>
          <p:cNvPicPr>
            <a:picLocks noChangeAspect="1" noChangeArrowheads="1"/>
          </p:cNvPicPr>
          <p:nvPr/>
        </p:nvPicPr>
        <p:blipFill>
          <a:blip r:embed="rId2" cstate="print"/>
          <a:srcRect/>
          <a:stretch>
            <a:fillRect/>
          </a:stretch>
        </p:blipFill>
        <p:spPr bwMode="auto">
          <a:xfrm>
            <a:off x="533400" y="1447800"/>
            <a:ext cx="8229600" cy="1384300"/>
          </a:xfrm>
          <a:prstGeom prst="rect">
            <a:avLst/>
          </a:prstGeom>
          <a:noFill/>
          <a:ln w="9525">
            <a:noFill/>
            <a:miter lim="800000"/>
            <a:headEnd/>
            <a:tailEnd/>
          </a:ln>
        </p:spPr>
      </p:pic>
      <p:pic>
        <p:nvPicPr>
          <p:cNvPr id="51204" name="Picture 3"/>
          <p:cNvPicPr>
            <a:picLocks noChangeAspect="1" noChangeArrowheads="1"/>
          </p:cNvPicPr>
          <p:nvPr/>
        </p:nvPicPr>
        <p:blipFill>
          <a:blip r:embed="rId3" cstate="print"/>
          <a:srcRect/>
          <a:stretch>
            <a:fillRect/>
          </a:stretch>
        </p:blipFill>
        <p:spPr bwMode="auto">
          <a:xfrm>
            <a:off x="457200" y="3200400"/>
            <a:ext cx="8229600" cy="2122488"/>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z="3600" smtClean="0"/>
              <a:t>Sacramento ASTD Member Benefits</a:t>
            </a:r>
          </a:p>
        </p:txBody>
      </p:sp>
      <p:pic>
        <p:nvPicPr>
          <p:cNvPr id="52227" name="Picture 2"/>
          <p:cNvPicPr>
            <a:picLocks noChangeAspect="1" noChangeArrowheads="1"/>
          </p:cNvPicPr>
          <p:nvPr/>
        </p:nvPicPr>
        <p:blipFill>
          <a:blip r:embed="rId2" cstate="print"/>
          <a:srcRect/>
          <a:stretch>
            <a:fillRect/>
          </a:stretch>
        </p:blipFill>
        <p:spPr bwMode="auto">
          <a:xfrm>
            <a:off x="457200" y="1600200"/>
            <a:ext cx="8229600" cy="838200"/>
          </a:xfrm>
          <a:prstGeom prst="rect">
            <a:avLst/>
          </a:prstGeom>
          <a:noFill/>
          <a:ln w="9525">
            <a:noFill/>
            <a:miter lim="800000"/>
            <a:headEnd/>
            <a:tailEnd/>
          </a:ln>
        </p:spPr>
      </p:pic>
      <p:pic>
        <p:nvPicPr>
          <p:cNvPr id="52228" name="Picture 3"/>
          <p:cNvPicPr>
            <a:picLocks noChangeAspect="1" noChangeArrowheads="1"/>
          </p:cNvPicPr>
          <p:nvPr/>
        </p:nvPicPr>
        <p:blipFill>
          <a:blip r:embed="rId3" cstate="print"/>
          <a:srcRect/>
          <a:stretch>
            <a:fillRect/>
          </a:stretch>
        </p:blipFill>
        <p:spPr bwMode="auto">
          <a:xfrm>
            <a:off x="457200" y="2819400"/>
            <a:ext cx="8229600" cy="882650"/>
          </a:xfrm>
          <a:prstGeom prst="rect">
            <a:avLst/>
          </a:prstGeom>
          <a:noFill/>
          <a:ln w="9525">
            <a:noFill/>
            <a:miter lim="800000"/>
            <a:headEnd/>
            <a:tailEnd/>
          </a:ln>
        </p:spPr>
      </p:pic>
      <p:pic>
        <p:nvPicPr>
          <p:cNvPr id="52229" name="Picture 4"/>
          <p:cNvPicPr>
            <a:picLocks noChangeAspect="1" noChangeArrowheads="1"/>
          </p:cNvPicPr>
          <p:nvPr/>
        </p:nvPicPr>
        <p:blipFill>
          <a:blip r:embed="rId4" cstate="print"/>
          <a:srcRect/>
          <a:stretch>
            <a:fillRect/>
          </a:stretch>
        </p:blipFill>
        <p:spPr bwMode="auto">
          <a:xfrm>
            <a:off x="457200" y="4191000"/>
            <a:ext cx="8229600" cy="86995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z="3600" smtClean="0"/>
              <a:t>Sacramento ASTD Member Benefits</a:t>
            </a:r>
          </a:p>
        </p:txBody>
      </p:sp>
      <p:pic>
        <p:nvPicPr>
          <p:cNvPr id="53251" name="Picture 2"/>
          <p:cNvPicPr>
            <a:picLocks noChangeAspect="1" noChangeArrowheads="1"/>
          </p:cNvPicPr>
          <p:nvPr/>
        </p:nvPicPr>
        <p:blipFill>
          <a:blip r:embed="rId2" cstate="print"/>
          <a:srcRect/>
          <a:stretch>
            <a:fillRect/>
          </a:stretch>
        </p:blipFill>
        <p:spPr bwMode="auto">
          <a:xfrm>
            <a:off x="457200" y="1524000"/>
            <a:ext cx="8229600" cy="1630363"/>
          </a:xfrm>
          <a:prstGeom prst="rect">
            <a:avLst/>
          </a:prstGeom>
          <a:noFill/>
          <a:ln w="9525">
            <a:noFill/>
            <a:miter lim="800000"/>
            <a:headEnd/>
            <a:tailEnd/>
          </a:ln>
        </p:spPr>
      </p:pic>
      <p:pic>
        <p:nvPicPr>
          <p:cNvPr id="53252" name="Picture 3"/>
          <p:cNvPicPr>
            <a:picLocks noChangeAspect="1" noChangeArrowheads="1"/>
          </p:cNvPicPr>
          <p:nvPr/>
        </p:nvPicPr>
        <p:blipFill>
          <a:blip r:embed="rId3" cstate="print"/>
          <a:srcRect/>
          <a:stretch>
            <a:fillRect/>
          </a:stretch>
        </p:blipFill>
        <p:spPr bwMode="auto">
          <a:xfrm>
            <a:off x="381000" y="3657600"/>
            <a:ext cx="8229600" cy="97631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z="3200" smtClean="0"/>
              <a:t>Sacramento ASTD Volunteer Opportunities </a:t>
            </a:r>
          </a:p>
        </p:txBody>
      </p:sp>
      <p:pic>
        <p:nvPicPr>
          <p:cNvPr id="54275" name="Picture 2"/>
          <p:cNvPicPr>
            <a:picLocks noChangeAspect="1" noChangeArrowheads="1"/>
          </p:cNvPicPr>
          <p:nvPr/>
        </p:nvPicPr>
        <p:blipFill>
          <a:blip r:embed="rId2" cstate="print"/>
          <a:srcRect/>
          <a:stretch>
            <a:fillRect/>
          </a:stretch>
        </p:blipFill>
        <p:spPr bwMode="auto">
          <a:xfrm>
            <a:off x="533400" y="1828800"/>
            <a:ext cx="8229600" cy="1841500"/>
          </a:xfrm>
          <a:prstGeom prst="rect">
            <a:avLst/>
          </a:prstGeom>
          <a:noFill/>
          <a:ln w="9525">
            <a:noFill/>
            <a:miter lim="800000"/>
            <a:headEnd/>
            <a:tailEnd/>
          </a:ln>
        </p:spPr>
      </p:pic>
      <p:pic>
        <p:nvPicPr>
          <p:cNvPr id="54276" name="Picture 3"/>
          <p:cNvPicPr>
            <a:picLocks noChangeAspect="1" noChangeArrowheads="1"/>
          </p:cNvPicPr>
          <p:nvPr/>
        </p:nvPicPr>
        <p:blipFill>
          <a:blip r:embed="rId3" cstate="print"/>
          <a:srcRect/>
          <a:stretch>
            <a:fillRect/>
          </a:stretch>
        </p:blipFill>
        <p:spPr bwMode="auto">
          <a:xfrm>
            <a:off x="2286000" y="3962400"/>
            <a:ext cx="4572000" cy="232251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SkillSoft theme colors">
      <a:dk1>
        <a:sysClr val="windowText" lastClr="000000"/>
      </a:dk1>
      <a:lt1>
        <a:sysClr val="window" lastClr="FFFFFF"/>
      </a:lt1>
      <a:dk2>
        <a:srgbClr val="000000"/>
      </a:dk2>
      <a:lt2>
        <a:srgbClr val="F8F8F8"/>
      </a:lt2>
      <a:accent1>
        <a:srgbClr val="F2F2F2"/>
      </a:accent1>
      <a:accent2>
        <a:srgbClr val="BFBFBF"/>
      </a:accent2>
      <a:accent3>
        <a:srgbClr val="7F7F7F"/>
      </a:accent3>
      <a:accent4>
        <a:srgbClr val="3E3E3E"/>
      </a:accent4>
      <a:accent5>
        <a:srgbClr val="171717"/>
      </a:accent5>
      <a:accent6>
        <a:srgbClr val="FF0000"/>
      </a:accent6>
      <a:hlink>
        <a:srgbClr val="FF0000"/>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96DADB536F49499A15A6FCD53F2ED1" ma:contentTypeVersion="0" ma:contentTypeDescription="Create a new document." ma:contentTypeScope="" ma:versionID="bdcccaca18339cecb6f6a748e55f28f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4AE1E-02ED-4CD4-A246-A60B5EC27D58}">
  <ds:schemaRef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183F87A-AAEC-41DB-863F-2429DF13C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F347265-05BE-434A-A0C2-9FF1D7F6F7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TotalTime>
  <Words>593</Words>
  <Application>Microsoft Office PowerPoint</Application>
  <PresentationFormat>On-screen Show (4:3)</PresentationFormat>
  <Paragraphs>102</Paragraphs>
  <Slides>35</Slides>
  <Notes>3</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Default Design</vt:lpstr>
      <vt:lpstr>Office Theme</vt:lpstr>
      <vt:lpstr>1_Office Theme</vt:lpstr>
      <vt:lpstr>2_Office Theme</vt:lpstr>
      <vt:lpstr>ASTD Sacramento is pleased to Welcome you to DemoFest 2011 “An E-Learning Event”</vt:lpstr>
      <vt:lpstr>Sacramento ASTD Upcoming Event September 28th </vt:lpstr>
      <vt:lpstr>Sacramento ASTD Upcoming Event October 18th</vt:lpstr>
      <vt:lpstr>PowerPoint Presentation</vt:lpstr>
      <vt:lpstr>Sacramento ASTD Member Benefits</vt:lpstr>
      <vt:lpstr>Sacramento ASTD Member Benefits</vt:lpstr>
      <vt:lpstr>Sacramento ASTD Member Benefits</vt:lpstr>
      <vt:lpstr>Sacramento ASTD Member Benefits</vt:lpstr>
      <vt:lpstr>Sacramento ASTD Volunteer Opportunities </vt:lpstr>
      <vt:lpstr>Sacramento ASTD Volunteer Opportunities </vt:lpstr>
      <vt:lpstr>Sacramento ASTD Volunteer Opportunities </vt:lpstr>
      <vt:lpstr>Sacramento ASTD Volunteer Opportunities </vt:lpstr>
      <vt:lpstr>Sacramento ASTD Volunteer Opportunities </vt:lpstr>
      <vt:lpstr>PowerPoint Presentation</vt:lpstr>
      <vt:lpstr>PowerPoint Presentation</vt:lpstr>
      <vt:lpstr>PowerPoint Presentation</vt:lpstr>
      <vt:lpstr>SAVE THE DATE The Leadership Challenge Forum 2012 and 25th Anniversary Celebration  Thursday July 26th &amp; Friday 27th, 2012 San Francisco, 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SkillSoft is Repeatedly Awarded</vt:lpstr>
      <vt:lpstr>Why SkillSoft?</vt:lpstr>
      <vt:lpstr>SkillSoft’s Customer Satisfaction </vt:lpstr>
      <vt:lpstr>SkillSoft Custom Development Services</vt:lpstr>
      <vt:lpstr>PowerPoint Presentation</vt:lpstr>
      <vt:lpstr>PowerPoint Presentation</vt:lpstr>
      <vt:lpstr>ASTD National</vt:lpstr>
      <vt:lpstr>PowerPoint Presentation</vt:lpstr>
    </vt:vector>
  </TitlesOfParts>
  <Company>Training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winnerb</dc:creator>
  <cp:lastModifiedBy>Brandon Grubesky</cp:lastModifiedBy>
  <cp:revision>13</cp:revision>
  <dcterms:created xsi:type="dcterms:W3CDTF">2011-09-20T20:28:08Z</dcterms:created>
  <dcterms:modified xsi:type="dcterms:W3CDTF">2012-08-17T18:52:28Z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0x010100B896DADB536F49499A15A6FCD53F2ED1</vt:lpwstr>
  </property>
</Properties>
</file>