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4" r:id="rId3"/>
    <p:sldId id="269" r:id="rId4"/>
    <p:sldId id="272" r:id="rId5"/>
    <p:sldId id="273" r:id="rId6"/>
    <p:sldId id="261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632" userDrawn="1">
          <p15:clr>
            <a:srgbClr val="A4A3A4"/>
          </p15:clr>
        </p15:guide>
        <p15:guide id="3" orient="horz" pos="2688" userDrawn="1">
          <p15:clr>
            <a:srgbClr val="A4A3A4"/>
          </p15:clr>
        </p15:guide>
        <p15:guide id="4" orient="horz" pos="528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1920" userDrawn="1">
          <p15:clr>
            <a:srgbClr val="A4A3A4"/>
          </p15:clr>
        </p15:guide>
        <p15:guide id="10" pos="5760" userDrawn="1">
          <p15:clr>
            <a:srgbClr val="A4A3A4"/>
          </p15:clr>
        </p15:guide>
        <p15:guide id="11" pos="1968" userDrawn="1">
          <p15:clr>
            <a:srgbClr val="A4A3A4"/>
          </p15:clr>
        </p15:guide>
        <p15:guide id="12" pos="1872" userDrawn="1">
          <p15:clr>
            <a:srgbClr val="A4A3A4"/>
          </p15:clr>
        </p15:guide>
        <p15:guide id="13" pos="5824" userDrawn="1">
          <p15:clr>
            <a:srgbClr val="A4A3A4"/>
          </p15:clr>
        </p15:guide>
        <p15:guide id="14" pos="5712" userDrawn="1">
          <p15:clr>
            <a:srgbClr val="A4A3A4"/>
          </p15:clr>
        </p15:guide>
        <p15:guide id="15" pos="7616" userDrawn="1">
          <p15:clr>
            <a:srgbClr val="A4A3A4"/>
          </p15:clr>
        </p15:guide>
        <p15:guide id="16" pos="64" userDrawn="1">
          <p15:clr>
            <a:srgbClr val="A4A3A4"/>
          </p15:clr>
        </p15:guide>
        <p15:guide id="17" pos="3904" userDrawn="1">
          <p15:clr>
            <a:srgbClr val="A4A3A4"/>
          </p15:clr>
        </p15:guide>
        <p15:guide id="18" pos="3776" userDrawn="1">
          <p15:clr>
            <a:srgbClr val="A4A3A4"/>
          </p15:clr>
        </p15:guide>
        <p15:guide id="19" pos="672" userDrawn="1">
          <p15:clr>
            <a:srgbClr val="A4A3A4"/>
          </p15:clr>
        </p15:guide>
        <p15:guide id="20" pos="1296" userDrawn="1">
          <p15:clr>
            <a:srgbClr val="A4A3A4"/>
          </p15:clr>
        </p15:guide>
        <p15:guide id="21" pos="2560" userDrawn="1">
          <p15:clr>
            <a:srgbClr val="A4A3A4"/>
          </p15:clr>
        </p15:guide>
        <p15:guide id="22" pos="3200" userDrawn="1">
          <p15:clr>
            <a:srgbClr val="A4A3A4"/>
          </p15:clr>
        </p15:guide>
        <p15:guide id="23" pos="4480" userDrawn="1">
          <p15:clr>
            <a:srgbClr val="A4A3A4"/>
          </p15:clr>
        </p15:guide>
        <p15:guide id="24" pos="5120" userDrawn="1">
          <p15:clr>
            <a:srgbClr val="A4A3A4"/>
          </p15:clr>
        </p15:guide>
        <p15:guide id="25" pos="6432" userDrawn="1">
          <p15:clr>
            <a:srgbClr val="A4A3A4"/>
          </p15:clr>
        </p15:guide>
        <p15:guide id="26" pos="7040" userDrawn="1">
          <p15:clr>
            <a:srgbClr val="A4A3A4"/>
          </p15:clr>
        </p15:guide>
        <p15:guide id="27" pos="2624" userDrawn="1">
          <p15:clr>
            <a:srgbClr val="A4A3A4"/>
          </p15:clr>
        </p15:guide>
        <p15:guide id="28" pos="2496" userDrawn="1">
          <p15:clr>
            <a:srgbClr val="A4A3A4"/>
          </p15:clr>
        </p15:guide>
        <p15:guide id="29" pos="5184" userDrawn="1">
          <p15:clr>
            <a:srgbClr val="A4A3A4"/>
          </p15:clr>
        </p15:guide>
        <p15:guide id="30" pos="5056" userDrawn="1">
          <p15:clr>
            <a:srgbClr val="A4A3A4"/>
          </p15:clr>
        </p15:guide>
        <p15:guide id="31" orient="horz" pos="4224" userDrawn="1">
          <p15:clr>
            <a:srgbClr val="A4A3A4"/>
          </p15:clr>
        </p15:guide>
        <p15:guide id="32" pos="144" userDrawn="1">
          <p15:clr>
            <a:srgbClr val="A4A3A4"/>
          </p15:clr>
        </p15:guide>
        <p15:guide id="33" pos="7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00"/>
    <a:srgbClr val="4A4B4E"/>
    <a:srgbClr val="95979A"/>
    <a:srgbClr val="92D050"/>
    <a:srgbClr val="7030A0"/>
    <a:srgbClr val="00B0F0"/>
    <a:srgbClr val="F3797E"/>
    <a:srgbClr val="000000"/>
    <a:srgbClr val="FDFE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>
        <p:scale>
          <a:sx n="100" d="100"/>
          <a:sy n="100" d="100"/>
        </p:scale>
        <p:origin x="904" y="432"/>
      </p:cViewPr>
      <p:guideLst>
        <p:guide orient="horz" pos="2160"/>
        <p:guide orient="horz" pos="1632"/>
        <p:guide orient="horz" pos="2688"/>
        <p:guide orient="horz" pos="528"/>
        <p:guide orient="horz" pos="3792"/>
        <p:guide orient="horz" pos="1104"/>
        <p:guide orient="horz" pos="3216"/>
        <p:guide pos="3840"/>
        <p:guide pos="1920"/>
        <p:guide pos="5760"/>
        <p:guide pos="1968"/>
        <p:guide pos="1872"/>
        <p:guide pos="5824"/>
        <p:guide pos="5712"/>
        <p:guide pos="7616"/>
        <p:guide pos="64"/>
        <p:guide pos="3904"/>
        <p:guide pos="3776"/>
        <p:guide pos="672"/>
        <p:guide pos="1296"/>
        <p:guide pos="2560"/>
        <p:guide pos="3200"/>
        <p:guide pos="4480"/>
        <p:guide pos="5120"/>
        <p:guide pos="6432"/>
        <p:guide pos="7040"/>
        <p:guide pos="2624"/>
        <p:guide pos="2496"/>
        <p:guide pos="5184"/>
        <p:guide pos="5056"/>
        <p:guide orient="horz" pos="4224"/>
        <p:guide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717706e5f7a7fc4/SEWI%20market%20positioning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717706e5f7a7fc4/SEWI%20market%20positioning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717706e5f7a7fc4/SEWI%20market%20positioning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'Market Sorted'!$A$2</c:f>
              <c:strCache>
                <c:ptCount val="1"/>
                <c:pt idx="0">
                  <c:v>SEWI-ATD</c:v>
                </c:pt>
              </c:strCache>
            </c:strRef>
          </c:tx>
          <c:spPr>
            <a:ln w="76200" cap="rnd">
              <a:solidFill>
                <a:srgbClr val="FF4D09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Sorted'!$B$2:$J$2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B2-4819-B4BB-E534D2C44DA4}"/>
            </c:ext>
          </c:extLst>
        </c:ser>
        <c:ser>
          <c:idx val="1"/>
          <c:order val="1"/>
          <c:tx>
            <c:strRef>
              <c:f>'Market Sorted'!$A$3</c:f>
              <c:strCache>
                <c:ptCount val="1"/>
                <c:pt idx="0">
                  <c:v>ATD National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Sorted'!$B$3:$J$3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B2-4819-B4BB-E534D2C44DA4}"/>
            </c:ext>
          </c:extLst>
        </c:ser>
        <c:ser>
          <c:idx val="2"/>
          <c:order val="2"/>
          <c:tx>
            <c:strRef>
              <c:f>'Market Sorted'!$A$4</c:f>
              <c:strCache>
                <c:ptCount val="1"/>
                <c:pt idx="0">
                  <c:v>ELE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Sorted'!$B$4:$J$4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B2-4819-B4BB-E534D2C44DA4}"/>
            </c:ext>
          </c:extLst>
        </c:ser>
        <c:ser>
          <c:idx val="3"/>
          <c:order val="3"/>
          <c:tx>
            <c:strRef>
              <c:f>'Market Sorted'!$A$5</c:f>
              <c:strCache>
                <c:ptCount val="1"/>
                <c:pt idx="0">
                  <c:v>Training Industry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Sorted'!$B$5:$J$5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B2-4819-B4BB-E534D2C44DA4}"/>
            </c:ext>
          </c:extLst>
        </c:ser>
        <c:ser>
          <c:idx val="4"/>
          <c:order val="4"/>
          <c:tx>
            <c:strRef>
              <c:f>'Market Sorted'!$A$6</c:f>
              <c:strCache>
                <c:ptCount val="1"/>
                <c:pt idx="0">
                  <c:v>Learning Sharks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Sorted'!$B$6:$J$6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B2-4819-B4BB-E534D2C44DA4}"/>
            </c:ext>
          </c:extLst>
        </c:ser>
        <c:ser>
          <c:idx val="5"/>
          <c:order val="5"/>
          <c:tx>
            <c:strRef>
              <c:f>'Market Sorted'!$A$7</c:f>
              <c:strCache>
                <c:ptCount val="1"/>
                <c:pt idx="0">
                  <c:v>ELN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Sorted'!$B$7:$J$7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B2-4819-B4BB-E534D2C44DA4}"/>
            </c:ext>
          </c:extLst>
        </c:ser>
        <c:ser>
          <c:idx val="6"/>
          <c:order val="6"/>
          <c:tx>
            <c:strRef>
              <c:f>'Market Sorted'!$A$8</c:f>
              <c:strCache>
                <c:ptCount val="1"/>
                <c:pt idx="0">
                  <c:v>LinkedIn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Sorted'!$B$8:$J$8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B2-4819-B4BB-E534D2C44DA4}"/>
            </c:ext>
          </c:extLst>
        </c:ser>
        <c:ser>
          <c:idx val="7"/>
          <c:order val="7"/>
          <c:tx>
            <c:strRef>
              <c:f>'Market Sorted'!$A$9</c:f>
              <c:strCache>
                <c:ptCount val="1"/>
                <c:pt idx="0">
                  <c:v>HRCI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Sorted'!$B$9:$J$9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AB2-4819-B4BB-E534D2C44DA4}"/>
            </c:ext>
          </c:extLst>
        </c:ser>
        <c:ser>
          <c:idx val="8"/>
          <c:order val="8"/>
          <c:tx>
            <c:strRef>
              <c:f>'Market Sorted'!$A$10</c:f>
              <c:strCache>
                <c:ptCount val="1"/>
                <c:pt idx="0">
                  <c:v>NAAHR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Sorted'!$B$10:$J$10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B2-4819-B4BB-E534D2C44DA4}"/>
            </c:ext>
          </c:extLst>
        </c:ser>
        <c:ser>
          <c:idx val="9"/>
          <c:order val="9"/>
          <c:tx>
            <c:strRef>
              <c:f>'Market Sorted'!$A$11</c:f>
              <c:strCache>
                <c:ptCount val="1"/>
                <c:pt idx="0">
                  <c:v>MMAC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Sorted'!$B$11:$J$11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AB2-4819-B4BB-E534D2C44DA4}"/>
            </c:ext>
          </c:extLst>
        </c:ser>
        <c:ser>
          <c:idx val="10"/>
          <c:order val="10"/>
          <c:tx>
            <c:strRef>
              <c:f>'Market Sorted'!$A$12</c:f>
              <c:strCache>
                <c:ptCount val="1"/>
                <c:pt idx="0">
                  <c:v>MM-SHRM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Sorted'!$B$12:$J$12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AB2-4819-B4BB-E534D2C44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260480"/>
        <c:axId val="502259232"/>
      </c:lineChart>
      <c:catAx>
        <c:axId val="5022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59232"/>
        <c:crosses val="autoZero"/>
        <c:auto val="1"/>
        <c:lblAlgn val="ctr"/>
        <c:lblOffset val="100"/>
        <c:noMultiLvlLbl val="0"/>
      </c:catAx>
      <c:valAx>
        <c:axId val="502259232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60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277335794643926E-2"/>
          <c:y val="0.88252640131940097"/>
          <c:w val="0.81176759673712995"/>
          <c:h val="9.9046481315338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'Market Sorted'!$A$2</c:f>
              <c:strCache>
                <c:ptCount val="1"/>
                <c:pt idx="0">
                  <c:v>SEWI-ATD</c:v>
                </c:pt>
              </c:strCache>
            </c:strRef>
          </c:tx>
          <c:spPr>
            <a:ln w="76200" cap="rnd">
              <a:solidFill>
                <a:srgbClr val="FF4D09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Sorted'!$B$2:$J$2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B2-4819-B4BB-E534D2C44DA4}"/>
            </c:ext>
          </c:extLst>
        </c:ser>
        <c:ser>
          <c:idx val="1"/>
          <c:order val="1"/>
          <c:tx>
            <c:strRef>
              <c:f>'Market Sorted'!$A$3</c:f>
              <c:strCache>
                <c:ptCount val="1"/>
                <c:pt idx="0">
                  <c:v>ATD National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Sorted'!$B$3:$J$3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B2-4819-B4BB-E534D2C44DA4}"/>
            </c:ext>
          </c:extLst>
        </c:ser>
        <c:ser>
          <c:idx val="2"/>
          <c:order val="2"/>
          <c:tx>
            <c:strRef>
              <c:f>'Market Sorted'!$A$4</c:f>
              <c:strCache>
                <c:ptCount val="1"/>
                <c:pt idx="0">
                  <c:v>ELE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Sorted'!$B$4:$J$4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B2-4819-B4BB-E534D2C44DA4}"/>
            </c:ext>
          </c:extLst>
        </c:ser>
        <c:ser>
          <c:idx val="3"/>
          <c:order val="3"/>
          <c:tx>
            <c:strRef>
              <c:f>'Market Sorted'!$A$5</c:f>
              <c:strCache>
                <c:ptCount val="1"/>
                <c:pt idx="0">
                  <c:v>Training Industry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Sorted'!$B$5:$J$5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B2-4819-B4BB-E534D2C44DA4}"/>
            </c:ext>
          </c:extLst>
        </c:ser>
        <c:ser>
          <c:idx val="4"/>
          <c:order val="4"/>
          <c:tx>
            <c:strRef>
              <c:f>'Market Sorted'!$A$6</c:f>
              <c:strCache>
                <c:ptCount val="1"/>
                <c:pt idx="0">
                  <c:v>Learning Sharks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Sorted'!$B$6:$J$6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B2-4819-B4BB-E534D2C44DA4}"/>
            </c:ext>
          </c:extLst>
        </c:ser>
        <c:ser>
          <c:idx val="5"/>
          <c:order val="5"/>
          <c:tx>
            <c:strRef>
              <c:f>'Market Sorted'!$A$7</c:f>
              <c:strCache>
                <c:ptCount val="1"/>
                <c:pt idx="0">
                  <c:v>ELN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Sorted'!$B$7:$J$7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B2-4819-B4BB-E534D2C44DA4}"/>
            </c:ext>
          </c:extLst>
        </c:ser>
        <c:ser>
          <c:idx val="6"/>
          <c:order val="6"/>
          <c:tx>
            <c:strRef>
              <c:f>'Market Sorted'!$A$8</c:f>
              <c:strCache>
                <c:ptCount val="1"/>
                <c:pt idx="0">
                  <c:v>LinkedIn</c:v>
                </c:pt>
              </c:strCache>
            </c:strRef>
          </c:tx>
          <c:spPr>
            <a:ln w="28575" cap="rnd">
              <a:solidFill>
                <a:srgbClr val="4A4B4E">
                  <a:alpha val="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Sorted'!$B$8:$J$8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B2-4819-B4BB-E534D2C44DA4}"/>
            </c:ext>
          </c:extLst>
        </c:ser>
        <c:ser>
          <c:idx val="7"/>
          <c:order val="7"/>
          <c:tx>
            <c:strRef>
              <c:f>'Market Sorted'!$A$9</c:f>
              <c:strCache>
                <c:ptCount val="1"/>
                <c:pt idx="0">
                  <c:v>HRCI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Sorted'!$B$9:$J$9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AB2-4819-B4BB-E534D2C44DA4}"/>
            </c:ext>
          </c:extLst>
        </c:ser>
        <c:ser>
          <c:idx val="8"/>
          <c:order val="8"/>
          <c:tx>
            <c:strRef>
              <c:f>'Market Sorted'!$A$10</c:f>
              <c:strCache>
                <c:ptCount val="1"/>
                <c:pt idx="0">
                  <c:v>NAAHR</c:v>
                </c:pt>
              </c:strCache>
            </c:strRef>
          </c:tx>
          <c:spPr>
            <a:ln w="28575" cap="rnd">
              <a:solidFill>
                <a:srgbClr val="7030A0">
                  <a:alpha val="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Sorted'!$B$10:$J$10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B2-4819-B4BB-E534D2C44DA4}"/>
            </c:ext>
          </c:extLst>
        </c:ser>
        <c:ser>
          <c:idx val="9"/>
          <c:order val="9"/>
          <c:tx>
            <c:strRef>
              <c:f>'Market Sorted'!$A$11</c:f>
              <c:strCache>
                <c:ptCount val="1"/>
                <c:pt idx="0">
                  <c:v>MMAC</c:v>
                </c:pt>
              </c:strCache>
            </c:strRef>
          </c:tx>
          <c:spPr>
            <a:ln w="28575" cap="rnd">
              <a:solidFill>
                <a:srgbClr val="00B0F0">
                  <a:alpha val="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Sorted'!$B$11:$J$11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AB2-4819-B4BB-E534D2C44DA4}"/>
            </c:ext>
          </c:extLst>
        </c:ser>
        <c:ser>
          <c:idx val="10"/>
          <c:order val="10"/>
          <c:tx>
            <c:strRef>
              <c:f>'Market Sorted'!$A$12</c:f>
              <c:strCache>
                <c:ptCount val="1"/>
                <c:pt idx="0">
                  <c:v>MM-SHRM</c:v>
                </c:pt>
              </c:strCache>
            </c:strRef>
          </c:tx>
          <c:spPr>
            <a:ln w="28575" cap="rnd">
              <a:solidFill>
                <a:srgbClr val="92D050">
                  <a:alpha val="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Sorted'!$B$12:$J$12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AB2-4819-B4BB-E534D2C44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260480"/>
        <c:axId val="502259232"/>
      </c:lineChart>
      <c:catAx>
        <c:axId val="5022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59232"/>
        <c:crosses val="autoZero"/>
        <c:auto val="1"/>
        <c:lblAlgn val="ctr"/>
        <c:lblOffset val="100"/>
        <c:noMultiLvlLbl val="0"/>
      </c:catAx>
      <c:valAx>
        <c:axId val="502259232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60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277335794643926E-2"/>
          <c:y val="0.88252640131940097"/>
          <c:w val="0.81176759673712995"/>
          <c:h val="9.9046481315338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'Market Sorted'!$A$2</c:f>
              <c:strCache>
                <c:ptCount val="1"/>
                <c:pt idx="0">
                  <c:v>SEWI-ATD</c:v>
                </c:pt>
              </c:strCache>
            </c:strRef>
          </c:tx>
          <c:spPr>
            <a:ln w="76200" cap="rnd">
              <a:solidFill>
                <a:srgbClr val="FF4D09"/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Sorted'!$B$2:$J$2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B2-4819-B4BB-E534D2C44DA4}"/>
            </c:ext>
          </c:extLst>
        </c:ser>
        <c:ser>
          <c:idx val="1"/>
          <c:order val="1"/>
          <c:tx>
            <c:strRef>
              <c:f>'Market Sorted'!$A$3</c:f>
              <c:strCache>
                <c:ptCount val="1"/>
                <c:pt idx="0">
                  <c:v>ATD National</c:v>
                </c:pt>
              </c:strCache>
            </c:strRef>
          </c:tx>
          <c:spPr>
            <a:ln w="28575" cap="rnd">
              <a:solidFill>
                <a:srgbClr val="F3797E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Sorted'!$B$3:$J$3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B2-4819-B4BB-E534D2C44DA4}"/>
            </c:ext>
          </c:extLst>
        </c:ser>
        <c:ser>
          <c:idx val="2"/>
          <c:order val="2"/>
          <c:tx>
            <c:strRef>
              <c:f>'Market Sorted'!$A$4</c:f>
              <c:strCache>
                <c:ptCount val="1"/>
                <c:pt idx="0">
                  <c:v>ELE</c:v>
                </c:pt>
              </c:strCache>
            </c:strRef>
          </c:tx>
          <c:spPr>
            <a:ln w="28575" cap="rnd">
              <a:solidFill>
                <a:srgbClr val="00B0F0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Sorted'!$B$4:$J$4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B2-4819-B4BB-E534D2C44DA4}"/>
            </c:ext>
          </c:extLst>
        </c:ser>
        <c:ser>
          <c:idx val="3"/>
          <c:order val="3"/>
          <c:tx>
            <c:strRef>
              <c:f>'Market Sorted'!$A$5</c:f>
              <c:strCache>
                <c:ptCount val="1"/>
                <c:pt idx="0">
                  <c:v>Training Industry</c:v>
                </c:pt>
              </c:strCache>
            </c:strRef>
          </c:tx>
          <c:spPr>
            <a:ln w="28575" cap="rnd">
              <a:solidFill>
                <a:srgbClr val="7030A0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Sorted'!$B$5:$J$5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B2-4819-B4BB-E534D2C44DA4}"/>
            </c:ext>
          </c:extLst>
        </c:ser>
        <c:ser>
          <c:idx val="4"/>
          <c:order val="4"/>
          <c:tx>
            <c:strRef>
              <c:f>'Market Sorted'!$A$6</c:f>
              <c:strCache>
                <c:ptCount val="1"/>
                <c:pt idx="0">
                  <c:v>Learning Sharks</c:v>
                </c:pt>
              </c:strCache>
            </c:strRef>
          </c:tx>
          <c:spPr>
            <a:ln w="28575" cap="rnd">
              <a:solidFill>
                <a:srgbClr val="92D050">
                  <a:alpha val="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Sorted'!$B$6:$J$6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B2-4819-B4BB-E534D2C44DA4}"/>
            </c:ext>
          </c:extLst>
        </c:ser>
        <c:ser>
          <c:idx val="5"/>
          <c:order val="5"/>
          <c:tx>
            <c:strRef>
              <c:f>'Market Sorted'!$A$7</c:f>
              <c:strCache>
                <c:ptCount val="1"/>
                <c:pt idx="0">
                  <c:v>ELN</c:v>
                </c:pt>
              </c:strCache>
            </c:strRef>
          </c:tx>
          <c:spPr>
            <a:ln w="28575" cap="rnd">
              <a:solidFill>
                <a:srgbClr val="95979A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Sorted'!$B$7:$J$7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B2-4819-B4BB-E534D2C44DA4}"/>
            </c:ext>
          </c:extLst>
        </c:ser>
        <c:ser>
          <c:idx val="6"/>
          <c:order val="6"/>
          <c:tx>
            <c:strRef>
              <c:f>'Market Sorted'!$A$8</c:f>
              <c:strCache>
                <c:ptCount val="1"/>
                <c:pt idx="0">
                  <c:v>LinkedIn</c:v>
                </c:pt>
              </c:strCache>
            </c:strRef>
          </c:tx>
          <c:spPr>
            <a:ln w="28575" cap="rnd">
              <a:solidFill>
                <a:srgbClr val="4A4B4E">
                  <a:alpha val="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Sorted'!$B$8:$J$8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B2-4819-B4BB-E534D2C44DA4}"/>
            </c:ext>
          </c:extLst>
        </c:ser>
        <c:ser>
          <c:idx val="7"/>
          <c:order val="7"/>
          <c:tx>
            <c:strRef>
              <c:f>'Market Sorted'!$A$9</c:f>
              <c:strCache>
                <c:ptCount val="1"/>
                <c:pt idx="0">
                  <c:v>HRCI</c:v>
                </c:pt>
              </c:strCache>
            </c:strRef>
          </c:tx>
          <c:spPr>
            <a:ln w="28575" cap="rnd">
              <a:solidFill>
                <a:srgbClr val="FFE700">
                  <a:alpha val="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Sorted'!$B$9:$J$9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AB2-4819-B4BB-E534D2C44DA4}"/>
            </c:ext>
          </c:extLst>
        </c:ser>
        <c:ser>
          <c:idx val="8"/>
          <c:order val="8"/>
          <c:tx>
            <c:strRef>
              <c:f>'Market Sorted'!$A$10</c:f>
              <c:strCache>
                <c:ptCount val="1"/>
                <c:pt idx="0">
                  <c:v>NAAHR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Sorted'!$B$10:$J$10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B2-4819-B4BB-E534D2C44DA4}"/>
            </c:ext>
          </c:extLst>
        </c:ser>
        <c:ser>
          <c:idx val="9"/>
          <c:order val="9"/>
          <c:tx>
            <c:strRef>
              <c:f>'Market Sorted'!$A$11</c:f>
              <c:strCache>
                <c:ptCount val="1"/>
                <c:pt idx="0">
                  <c:v>MMAC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Sorted'!$B$11:$J$11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AB2-4819-B4BB-E534D2C44DA4}"/>
            </c:ext>
          </c:extLst>
        </c:ser>
        <c:ser>
          <c:idx val="10"/>
          <c:order val="10"/>
          <c:tx>
            <c:strRef>
              <c:f>'Market Sorted'!$A$12</c:f>
              <c:strCache>
                <c:ptCount val="1"/>
                <c:pt idx="0">
                  <c:v>MM-SHRM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'Market Sorted'!$B$1:$J$1</c:f>
              <c:strCache>
                <c:ptCount val="9"/>
                <c:pt idx="0">
                  <c:v>TD focus (5)
vs generic PD (1)</c:v>
                </c:pt>
                <c:pt idx="1">
                  <c:v>Geographic focus (5)
vs not (1)</c:v>
                </c:pt>
                <c:pt idx="2">
                  <c:v>Networking (5)
vs impersonal (1)</c:v>
                </c:pt>
                <c:pt idx="3">
                  <c:v>Senior level (5)
vs early career (1)</c:v>
                </c:pt>
                <c:pt idx="4">
                  <c:v>Easy to be leader (5)
vs exclusive leadership (1)</c:v>
                </c:pt>
                <c:pt idx="5">
                  <c:v>Member content (5)
vs organization content (1)</c:v>
                </c:pt>
                <c:pt idx="6">
                  <c:v>Sell to organizations (5)
vs individuals (1)</c:v>
                </c:pt>
                <c:pt idx="7">
                  <c:v>High cost (5)
vs free (1)</c:v>
                </c:pt>
                <c:pt idx="8">
                  <c:v>Job-seeking (5)
vs not (1)</c:v>
                </c:pt>
              </c:strCache>
            </c:strRef>
          </c:cat>
          <c:val>
            <c:numRef>
              <c:f>'Market Sorted'!$B$12:$J$12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AB2-4819-B4BB-E534D2C44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260480"/>
        <c:axId val="502259232"/>
      </c:lineChart>
      <c:catAx>
        <c:axId val="5022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59232"/>
        <c:crosses val="autoZero"/>
        <c:auto val="1"/>
        <c:lblAlgn val="ctr"/>
        <c:lblOffset val="100"/>
        <c:noMultiLvlLbl val="0"/>
      </c:catAx>
      <c:valAx>
        <c:axId val="502259232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60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277335794643926E-2"/>
          <c:y val="0.88252640131940097"/>
          <c:w val="0.81176759673712995"/>
          <c:h val="9.9046481315338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06C18-AAA9-4E86-8F32-9A88F14BF934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1DB5-1303-48BC-A5AF-8F930FAAD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38200"/>
          </a:xfrm>
        </p:spPr>
        <p:txBody>
          <a:bodyPr anchor="b"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F4D0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36B69-4604-422C-BE9F-1F20C902E12D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gradFill>
            <a:gsLst>
              <a:gs pos="0">
                <a:srgbClr val="FFB700"/>
              </a:gs>
              <a:gs pos="50000">
                <a:srgbClr val="FF4D09"/>
              </a:gs>
              <a:gs pos="100000">
                <a:srgbClr val="C100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28001" y="4267200"/>
            <a:ext cx="13869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SnowEx Red</a:t>
            </a:r>
          </a:p>
          <a:p>
            <a:r>
              <a:rPr lang="en-US" sz="1800"/>
              <a:t>238/28/37</a:t>
            </a:r>
          </a:p>
          <a:p>
            <a:endParaRPr lang="en-US" sz="1800"/>
          </a:p>
          <a:p>
            <a:r>
              <a:rPr lang="en-US" sz="1800"/>
              <a:t>Western Red</a:t>
            </a:r>
          </a:p>
          <a:p>
            <a:r>
              <a:rPr lang="en-US" sz="1800"/>
              <a:t>207/33/47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017429" y="825640"/>
            <a:ext cx="1135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Main Blue</a:t>
            </a:r>
          </a:p>
          <a:p>
            <a:r>
              <a:rPr lang="en-US" sz="1800"/>
              <a:t>0/86/150</a:t>
            </a:r>
          </a:p>
          <a:p>
            <a:r>
              <a:rPr lang="en-US" sz="1800"/>
              <a:t>#005696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28001" y="825640"/>
            <a:ext cx="100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Black</a:t>
            </a:r>
          </a:p>
          <a:p>
            <a:r>
              <a:rPr lang="en-US" sz="1800"/>
              <a:t>0/0/0</a:t>
            </a:r>
          </a:p>
          <a:p>
            <a:r>
              <a:rPr lang="en-US" sz="1800"/>
              <a:t>#000000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80000" y="825640"/>
            <a:ext cx="1278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Darker Blue</a:t>
            </a:r>
          </a:p>
          <a:p>
            <a:r>
              <a:rPr lang="en-US" sz="1800"/>
              <a:t>23/55/104</a:t>
            </a:r>
          </a:p>
          <a:p>
            <a:r>
              <a:rPr lang="en-US" sz="1800"/>
              <a:t>#173768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028884" y="2581870"/>
            <a:ext cx="137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Cool Gray 11</a:t>
            </a:r>
          </a:p>
          <a:p>
            <a:r>
              <a:rPr lang="en-US" sz="1800"/>
              <a:t>85/86/88</a:t>
            </a:r>
          </a:p>
          <a:p>
            <a:r>
              <a:rPr lang="en-US" sz="1800"/>
              <a:t>#555658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080000" y="2590800"/>
            <a:ext cx="141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Cool Gray 7</a:t>
            </a:r>
          </a:p>
          <a:p>
            <a:r>
              <a:rPr lang="en-US" sz="1800"/>
              <a:t>149/151/154</a:t>
            </a:r>
          </a:p>
          <a:p>
            <a:r>
              <a:rPr lang="en-US" sz="1800"/>
              <a:t>#95979A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28000" y="2593315"/>
            <a:ext cx="141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Jesse Lt Gray</a:t>
            </a:r>
          </a:p>
          <a:p>
            <a:r>
              <a:rPr lang="en-US" sz="1800"/>
              <a:t>221/221/221</a:t>
            </a:r>
          </a:p>
          <a:p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016000" y="825640"/>
            <a:ext cx="1016000" cy="926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7089013" y="815173"/>
            <a:ext cx="1038988" cy="9374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4070232" y="825640"/>
            <a:ext cx="1009768" cy="926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16000" y="2590800"/>
            <a:ext cx="1016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4064000" y="2590800"/>
            <a:ext cx="1016000" cy="838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7112000" y="2590800"/>
            <a:ext cx="1016000" cy="83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4013544" y="4267200"/>
            <a:ext cx="1066456" cy="83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1016000" y="4267200"/>
            <a:ext cx="1016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032001" y="4267201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Henderson Red</a:t>
            </a:r>
          </a:p>
          <a:p>
            <a:r>
              <a:rPr lang="en-US" sz="1800"/>
              <a:t>235/32/40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080001" y="4267200"/>
            <a:ext cx="1406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Fisher Yellow</a:t>
            </a:r>
          </a:p>
          <a:p>
            <a:r>
              <a:rPr lang="en-US" sz="1800"/>
              <a:t>255/231/0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645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F521-525B-4DEE-8A3D-396F64B091B2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F683-BB50-48CE-80B9-2FC18F13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What should we focus on? Our emerging hedgehog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sp>
        <p:nvSpPr>
          <p:cNvPr id="64" name="Google Shape;139;p7">
            <a:extLst>
              <a:ext uri="{FF2B5EF4-FFF2-40B4-BE49-F238E27FC236}">
                <a16:creationId xmlns:a16="http://schemas.microsoft.com/office/drawing/2014/main" id="{5B7805E5-F5B6-44E0-8F86-8525D7B762BE}"/>
              </a:ext>
            </a:extLst>
          </p:cNvPr>
          <p:cNvSpPr/>
          <p:nvPr/>
        </p:nvSpPr>
        <p:spPr>
          <a:xfrm>
            <a:off x="5820389" y="3587967"/>
            <a:ext cx="613720" cy="568696"/>
          </a:xfrm>
          <a:custGeom>
            <a:avLst/>
            <a:gdLst/>
            <a:ahLst/>
            <a:cxnLst/>
            <a:rect l="l" t="t" r="r" b="b"/>
            <a:pathLst>
              <a:path w="760471" h="704681" extrusionOk="0">
                <a:moveTo>
                  <a:pt x="380527" y="0"/>
                </a:moveTo>
                <a:lnTo>
                  <a:pt x="530315" y="179335"/>
                </a:lnTo>
                <a:cubicBezTo>
                  <a:pt x="626815" y="315034"/>
                  <a:pt x="702642" y="466459"/>
                  <a:pt x="753203" y="629016"/>
                </a:cubicBezTo>
                <a:lnTo>
                  <a:pt x="760471" y="657283"/>
                </a:lnTo>
                <a:lnTo>
                  <a:pt x="702343" y="672229"/>
                </a:lnTo>
                <a:cubicBezTo>
                  <a:pt x="598359" y="693507"/>
                  <a:pt x="490696" y="704681"/>
                  <a:pt x="380422" y="704681"/>
                </a:cubicBezTo>
                <a:cubicBezTo>
                  <a:pt x="290825" y="704681"/>
                  <a:pt x="202951" y="697305"/>
                  <a:pt x="117374" y="683125"/>
                </a:cubicBezTo>
                <a:lnTo>
                  <a:pt x="0" y="658737"/>
                </a:lnTo>
                <a:lnTo>
                  <a:pt x="7642" y="629016"/>
                </a:lnTo>
                <a:cubicBezTo>
                  <a:pt x="69870" y="428946"/>
                  <a:pt x="170372" y="245739"/>
                  <a:pt x="300584" y="87959"/>
                </a:cubicBezTo>
                <a:close/>
              </a:path>
            </a:pathLst>
          </a:custGeom>
          <a:solidFill>
            <a:srgbClr val="C10013">
              <a:alpha val="69803"/>
            </a:srgbClr>
          </a:solidFill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00825" tIns="825275" rIns="977025" bIns="61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79" name="Google Shape;141;p7">
            <a:extLst>
              <a:ext uri="{FF2B5EF4-FFF2-40B4-BE49-F238E27FC236}">
                <a16:creationId xmlns:a16="http://schemas.microsoft.com/office/drawing/2014/main" id="{41770162-CB75-4C63-BB22-4F5D3558C878}"/>
              </a:ext>
            </a:extLst>
          </p:cNvPr>
          <p:cNvSpPr txBox="1"/>
          <p:nvPr/>
        </p:nvSpPr>
        <p:spPr>
          <a:xfrm>
            <a:off x="228599" y="1752600"/>
            <a:ext cx="40004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What we are </a:t>
            </a:r>
            <a:r>
              <a:rPr lang="en-US" sz="2400" b="1" dirty="0">
                <a:solidFill>
                  <a:srgbClr val="FF4D09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deeply passionate</a:t>
            </a:r>
            <a:r>
              <a:rPr lang="en-US" sz="2400" b="1" dirty="0">
                <a:solidFill>
                  <a:srgbClr val="C10013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about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0" name="Google Shape;142;p7">
            <a:extLst>
              <a:ext uri="{FF2B5EF4-FFF2-40B4-BE49-F238E27FC236}">
                <a16:creationId xmlns:a16="http://schemas.microsoft.com/office/drawing/2014/main" id="{284CE7A3-482C-4C75-B524-87695FBB9C16}"/>
              </a:ext>
            </a:extLst>
          </p:cNvPr>
          <p:cNvGrpSpPr/>
          <p:nvPr/>
        </p:nvGrpSpPr>
        <p:grpSpPr>
          <a:xfrm>
            <a:off x="4824020" y="1600200"/>
            <a:ext cx="2578194" cy="2578194"/>
            <a:chOff x="4498657" y="1242893"/>
            <a:chExt cx="3194685" cy="3194685"/>
          </a:xfrm>
        </p:grpSpPr>
        <p:sp>
          <p:nvSpPr>
            <p:cNvPr id="81" name="Google Shape;143;p7">
              <a:extLst>
                <a:ext uri="{FF2B5EF4-FFF2-40B4-BE49-F238E27FC236}">
                  <a16:creationId xmlns:a16="http://schemas.microsoft.com/office/drawing/2014/main" id="{848E7B08-58F2-4CC3-9378-79B9D9C0AE6D}"/>
                </a:ext>
              </a:extLst>
            </p:cNvPr>
            <p:cNvSpPr/>
            <p:nvPr/>
          </p:nvSpPr>
          <p:spPr>
            <a:xfrm>
              <a:off x="4498657" y="1242893"/>
              <a:ext cx="3194685" cy="3194685"/>
            </a:xfrm>
            <a:custGeom>
              <a:avLst/>
              <a:gdLst/>
              <a:ahLst/>
              <a:cxnLst/>
              <a:rect l="l" t="t" r="r" b="b"/>
              <a:pathLst>
                <a:path w="3194685" h="3194685" extrusionOk="0">
                  <a:moveTo>
                    <a:pt x="0" y="1597343"/>
                  </a:moveTo>
                  <a:cubicBezTo>
                    <a:pt x="0" y="715155"/>
                    <a:pt x="715155" y="0"/>
                    <a:pt x="1597343" y="0"/>
                  </a:cubicBezTo>
                  <a:cubicBezTo>
                    <a:pt x="2479531" y="0"/>
                    <a:pt x="3194686" y="715155"/>
                    <a:pt x="3194686" y="1597343"/>
                  </a:cubicBezTo>
                  <a:cubicBezTo>
                    <a:pt x="3194686" y="2479531"/>
                    <a:pt x="2479531" y="3194686"/>
                    <a:pt x="1597343" y="3194686"/>
                  </a:cubicBezTo>
                  <a:cubicBezTo>
                    <a:pt x="715155" y="3194686"/>
                    <a:pt x="0" y="2479531"/>
                    <a:pt x="0" y="1597343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FF4D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25950" tIns="559050" rIns="425950" bIns="119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sz="260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endParaRPr>
            </a:p>
          </p:txBody>
        </p:sp>
        <p:pic>
          <p:nvPicPr>
            <p:cNvPr id="82" name="Google Shape;144;p7">
              <a:extLst>
                <a:ext uri="{FF2B5EF4-FFF2-40B4-BE49-F238E27FC236}">
                  <a16:creationId xmlns:a16="http://schemas.microsoft.com/office/drawing/2014/main" id="{1F291571-2FC3-48AA-A392-57D8C8EA683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10200" y="2154435"/>
              <a:ext cx="137160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Google Shape;145;p7">
            <a:extLst>
              <a:ext uri="{FF2B5EF4-FFF2-40B4-BE49-F238E27FC236}">
                <a16:creationId xmlns:a16="http://schemas.microsoft.com/office/drawing/2014/main" id="{2A9FE968-5EF2-42B9-9C5B-475D0D071F30}"/>
              </a:ext>
            </a:extLst>
          </p:cNvPr>
          <p:cNvGrpSpPr/>
          <p:nvPr/>
        </p:nvGrpSpPr>
        <p:grpSpPr>
          <a:xfrm>
            <a:off x="3898806" y="3213006"/>
            <a:ext cx="2578194" cy="2578194"/>
            <a:chOff x="3345908" y="3239572"/>
            <a:chExt cx="3194685" cy="3194685"/>
          </a:xfrm>
        </p:grpSpPr>
        <p:sp>
          <p:nvSpPr>
            <p:cNvPr id="84" name="Google Shape;146;p7">
              <a:extLst>
                <a:ext uri="{FF2B5EF4-FFF2-40B4-BE49-F238E27FC236}">
                  <a16:creationId xmlns:a16="http://schemas.microsoft.com/office/drawing/2014/main" id="{B80BE12D-3CC8-4AA0-A8C1-B0D6B7BEBB4A}"/>
                </a:ext>
              </a:extLst>
            </p:cNvPr>
            <p:cNvSpPr/>
            <p:nvPr/>
          </p:nvSpPr>
          <p:spPr>
            <a:xfrm>
              <a:off x="3345908" y="3239572"/>
              <a:ext cx="3194685" cy="3194685"/>
            </a:xfrm>
            <a:custGeom>
              <a:avLst/>
              <a:gdLst/>
              <a:ahLst/>
              <a:cxnLst/>
              <a:rect l="l" t="t" r="r" b="b"/>
              <a:pathLst>
                <a:path w="3194685" h="3194685" extrusionOk="0">
                  <a:moveTo>
                    <a:pt x="0" y="1597343"/>
                  </a:moveTo>
                  <a:cubicBezTo>
                    <a:pt x="0" y="715155"/>
                    <a:pt x="715155" y="0"/>
                    <a:pt x="1597343" y="0"/>
                  </a:cubicBezTo>
                  <a:cubicBezTo>
                    <a:pt x="2479531" y="0"/>
                    <a:pt x="3194686" y="715155"/>
                    <a:pt x="3194686" y="1597343"/>
                  </a:cubicBezTo>
                  <a:cubicBezTo>
                    <a:pt x="3194686" y="2479531"/>
                    <a:pt x="2479531" y="3194686"/>
                    <a:pt x="1597343" y="3194686"/>
                  </a:cubicBezTo>
                  <a:cubicBezTo>
                    <a:pt x="715155" y="3194686"/>
                    <a:pt x="0" y="2479531"/>
                    <a:pt x="0" y="1597343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C1001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00825" tIns="825275" rIns="977025" bIns="612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sz="260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endParaRPr>
            </a:p>
          </p:txBody>
        </p:sp>
        <p:pic>
          <p:nvPicPr>
            <p:cNvPr id="85" name="Google Shape;147;p7">
              <a:extLst>
                <a:ext uri="{FF2B5EF4-FFF2-40B4-BE49-F238E27FC236}">
                  <a16:creationId xmlns:a16="http://schemas.microsoft.com/office/drawing/2014/main" id="{40C80EE5-AABF-46B4-AEF1-8AAE1EAAB04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7450" y="4282679"/>
              <a:ext cx="137160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148;p7">
            <a:extLst>
              <a:ext uri="{FF2B5EF4-FFF2-40B4-BE49-F238E27FC236}">
                <a16:creationId xmlns:a16="http://schemas.microsoft.com/office/drawing/2014/main" id="{48BC266D-70F9-4E3A-AB89-1138FECA51BE}"/>
              </a:ext>
            </a:extLst>
          </p:cNvPr>
          <p:cNvSpPr txBox="1"/>
          <p:nvPr/>
        </p:nvSpPr>
        <p:spPr>
          <a:xfrm>
            <a:off x="270511" y="3168154"/>
            <a:ext cx="296799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What we can be the </a:t>
            </a:r>
            <a:r>
              <a:rPr lang="en-US" sz="2400" b="1" dirty="0">
                <a:solidFill>
                  <a:srgbClr val="C10013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best in the world </a:t>
            </a:r>
            <a:r>
              <a:rPr lang="en-US" sz="2400" b="1" dirty="0">
                <a:solidFill>
                  <a:schemeClr val="dk1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at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Google Shape;149;p7">
            <a:extLst>
              <a:ext uri="{FF2B5EF4-FFF2-40B4-BE49-F238E27FC236}">
                <a16:creationId xmlns:a16="http://schemas.microsoft.com/office/drawing/2014/main" id="{F3B46F5B-B3EC-4F28-AB73-2088247C2A7C}"/>
              </a:ext>
            </a:extLst>
          </p:cNvPr>
          <p:cNvSpPr txBox="1"/>
          <p:nvPr/>
        </p:nvSpPr>
        <p:spPr>
          <a:xfrm>
            <a:off x="192910" y="4953000"/>
            <a:ext cx="3045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What drives our </a:t>
            </a:r>
            <a:r>
              <a:rPr lang="en-US" sz="2400" b="1" dirty="0">
                <a:solidFill>
                  <a:srgbClr val="FFCC4B"/>
                </a:solidFill>
                <a:latin typeface="Segoe UI" panose="020B0502040204020203" pitchFamily="34" charset="0"/>
                <a:ea typeface="Belleza"/>
                <a:cs typeface="Segoe UI" panose="020B0502040204020203" pitchFamily="34" charset="0"/>
                <a:sym typeface="Belleza"/>
              </a:rPr>
              <a:t>resource engine</a:t>
            </a:r>
            <a:endParaRPr dirty="0">
              <a:solidFill>
                <a:srgbClr val="FFCC4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8" name="Google Shape;150;p7">
            <a:extLst>
              <a:ext uri="{FF2B5EF4-FFF2-40B4-BE49-F238E27FC236}">
                <a16:creationId xmlns:a16="http://schemas.microsoft.com/office/drawing/2014/main" id="{1504E9ED-7153-4114-A823-DC96DCF323E3}"/>
              </a:ext>
            </a:extLst>
          </p:cNvPr>
          <p:cNvGrpSpPr/>
          <p:nvPr/>
        </p:nvGrpSpPr>
        <p:grpSpPr>
          <a:xfrm>
            <a:off x="5727606" y="3213006"/>
            <a:ext cx="2578194" cy="2578194"/>
            <a:chOff x="5651406" y="3239572"/>
            <a:chExt cx="3194685" cy="3194685"/>
          </a:xfrm>
        </p:grpSpPr>
        <p:sp>
          <p:nvSpPr>
            <p:cNvPr id="89" name="Google Shape;151;p7">
              <a:extLst>
                <a:ext uri="{FF2B5EF4-FFF2-40B4-BE49-F238E27FC236}">
                  <a16:creationId xmlns:a16="http://schemas.microsoft.com/office/drawing/2014/main" id="{7DFFCEB5-F241-48A2-BBED-41950C407732}"/>
                </a:ext>
              </a:extLst>
            </p:cNvPr>
            <p:cNvSpPr/>
            <p:nvPr/>
          </p:nvSpPr>
          <p:spPr>
            <a:xfrm>
              <a:off x="5651406" y="3239572"/>
              <a:ext cx="3194685" cy="3194685"/>
            </a:xfrm>
            <a:custGeom>
              <a:avLst/>
              <a:gdLst/>
              <a:ahLst/>
              <a:cxnLst/>
              <a:rect l="l" t="t" r="r" b="b"/>
              <a:pathLst>
                <a:path w="3194685" h="3194685" extrusionOk="0">
                  <a:moveTo>
                    <a:pt x="0" y="1597343"/>
                  </a:moveTo>
                  <a:cubicBezTo>
                    <a:pt x="0" y="715155"/>
                    <a:pt x="715155" y="0"/>
                    <a:pt x="1597343" y="0"/>
                  </a:cubicBezTo>
                  <a:cubicBezTo>
                    <a:pt x="2479531" y="0"/>
                    <a:pt x="3194686" y="715155"/>
                    <a:pt x="3194686" y="1597343"/>
                  </a:cubicBezTo>
                  <a:cubicBezTo>
                    <a:pt x="3194686" y="2479531"/>
                    <a:pt x="2479531" y="3194686"/>
                    <a:pt x="1597343" y="3194686"/>
                  </a:cubicBezTo>
                  <a:cubicBezTo>
                    <a:pt x="715155" y="3194686"/>
                    <a:pt x="0" y="2479531"/>
                    <a:pt x="0" y="1597343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FFCC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7025" tIns="825275" rIns="300825" bIns="612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sz="260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endParaRPr>
            </a:p>
          </p:txBody>
        </p:sp>
        <p:pic>
          <p:nvPicPr>
            <p:cNvPr id="90" name="Google Shape;152;p7">
              <a:extLst>
                <a:ext uri="{FF2B5EF4-FFF2-40B4-BE49-F238E27FC236}">
                  <a16:creationId xmlns:a16="http://schemas.microsoft.com/office/drawing/2014/main" id="{1EB612F3-081F-4C4E-A2A6-72331B02715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62948" y="4239815"/>
              <a:ext cx="1371600" cy="137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155;p7" hidden="1">
            <a:extLst>
              <a:ext uri="{FF2B5EF4-FFF2-40B4-BE49-F238E27FC236}">
                <a16:creationId xmlns:a16="http://schemas.microsoft.com/office/drawing/2014/main" id="{4642285F-1EAC-485F-B7D7-4A320526474D}"/>
              </a:ext>
            </a:extLst>
          </p:cNvPr>
          <p:cNvSpPr/>
          <p:nvPr/>
        </p:nvSpPr>
        <p:spPr>
          <a:xfrm rot="17471875">
            <a:off x="9401696" y="2329047"/>
            <a:ext cx="5861532" cy="5157531"/>
          </a:xfrm>
          <a:prstGeom prst="arc">
            <a:avLst>
              <a:gd name="adj1" fmla="val 15285558"/>
              <a:gd name="adj2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03FE69E-A670-4DC5-AB89-AAC81EAA8DD1}"/>
              </a:ext>
            </a:extLst>
          </p:cNvPr>
          <p:cNvSpPr txBox="1"/>
          <p:nvPr/>
        </p:nvSpPr>
        <p:spPr>
          <a:xfrm>
            <a:off x="8241259" y="1776412"/>
            <a:ext cx="372214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Our market analysis can clarify what we can be the best in the world at, by showing how we can differentiate from other organizations in this space.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9BA6E8-21CD-0743-96C4-EA57F45509E3}"/>
              </a:ext>
            </a:extLst>
          </p:cNvPr>
          <p:cNvSpPr txBox="1"/>
          <p:nvPr/>
        </p:nvSpPr>
        <p:spPr>
          <a:xfrm>
            <a:off x="101600" y="6587154"/>
            <a:ext cx="2935099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1000" dirty="0"/>
              <a:t>Source: Jim Collins, </a:t>
            </a:r>
            <a:r>
              <a:rPr lang="en-US" sz="1000" i="1" dirty="0"/>
              <a:t>Good to Great and the Social Sectors</a:t>
            </a:r>
          </a:p>
        </p:txBody>
      </p:sp>
    </p:spTree>
    <p:extLst>
      <p:ext uri="{BB962C8B-B14F-4D97-AF65-F5344CB8AC3E}">
        <p14:creationId xmlns:p14="http://schemas.microsoft.com/office/powerpoint/2010/main" val="34493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Mapping our current market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sp>
        <p:nvSpPr>
          <p:cNvPr id="91" name="Google Shape;155;p7" hidden="1">
            <a:extLst>
              <a:ext uri="{FF2B5EF4-FFF2-40B4-BE49-F238E27FC236}">
                <a16:creationId xmlns:a16="http://schemas.microsoft.com/office/drawing/2014/main" id="{4642285F-1EAC-485F-B7D7-4A320526474D}"/>
              </a:ext>
            </a:extLst>
          </p:cNvPr>
          <p:cNvSpPr/>
          <p:nvPr/>
        </p:nvSpPr>
        <p:spPr>
          <a:xfrm rot="17471875">
            <a:off x="9401696" y="2329047"/>
            <a:ext cx="5861532" cy="5157531"/>
          </a:xfrm>
          <a:prstGeom prst="arc">
            <a:avLst>
              <a:gd name="adj1" fmla="val 15285558"/>
              <a:gd name="adj2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9BA6E8-21CD-0743-96C4-EA57F45509E3}"/>
              </a:ext>
            </a:extLst>
          </p:cNvPr>
          <p:cNvSpPr txBox="1"/>
          <p:nvPr/>
        </p:nvSpPr>
        <p:spPr>
          <a:xfrm>
            <a:off x="101600" y="6587154"/>
            <a:ext cx="2125582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1000" dirty="0"/>
              <a:t>Source: Board planning July-August 2021</a:t>
            </a:r>
            <a:endParaRPr lang="en-US" sz="1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593B2-AE5C-5647-86A0-BBA09A1E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782"/>
            <a:ext cx="12192000" cy="44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Our market comparison identified two clusters of players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9BA16E-9AB6-4C26-B64B-E79DAC7D6754}"/>
              </a:ext>
            </a:extLst>
          </p:cNvPr>
          <p:cNvSpPr txBox="1"/>
          <p:nvPr/>
        </p:nvSpPr>
        <p:spPr>
          <a:xfrm>
            <a:off x="101600" y="6433265"/>
            <a:ext cx="4126130" cy="30777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1000" i="1" dirty="0"/>
              <a:t>* K-means analysis revealed a third cluster (ELE, LinkedIn, and Learning Sharks)</a:t>
            </a:r>
          </a:p>
          <a:p>
            <a:r>
              <a:rPr lang="en-US" sz="1000" dirty="0"/>
              <a:t>Source: Board planning July-September 2021; K-means analysis; PCA analysis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97DC3A-B4B7-4931-B99A-0892965F4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90190"/>
              </p:ext>
            </p:extLst>
          </p:nvPr>
        </p:nvGraphicFramePr>
        <p:xfrm>
          <a:off x="3275584" y="1728216"/>
          <a:ext cx="8814816" cy="413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DAF47D-CD61-4DC5-8AB2-5B739231C8A8}"/>
              </a:ext>
            </a:extLst>
          </p:cNvPr>
          <p:cNvSpPr txBox="1"/>
          <p:nvPr/>
        </p:nvSpPr>
        <p:spPr>
          <a:xfrm>
            <a:off x="228600" y="1779394"/>
            <a:ext cx="292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1001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Dev Organizations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0F05D6-AE0C-4BAA-9E50-FB16C223AF59}"/>
              </a:ext>
            </a:extLst>
          </p:cNvPr>
          <p:cNvSpPr txBox="1"/>
          <p:nvPr/>
        </p:nvSpPr>
        <p:spPr>
          <a:xfrm>
            <a:off x="228600" y="3555461"/>
            <a:ext cx="2921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FB7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Organizations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D7665C-409A-4B83-9A09-DDA209232934}"/>
              </a:ext>
            </a:extLst>
          </p:cNvPr>
          <p:cNvSpPr/>
          <p:nvPr/>
        </p:nvSpPr>
        <p:spPr>
          <a:xfrm rot="20302127">
            <a:off x="4106739" y="1419709"/>
            <a:ext cx="914400" cy="3759485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276B233-4555-44E5-A20B-7E4D8478EB74}"/>
              </a:ext>
            </a:extLst>
          </p:cNvPr>
          <p:cNvSpPr/>
          <p:nvPr/>
        </p:nvSpPr>
        <p:spPr>
          <a:xfrm rot="1251810">
            <a:off x="2184617" y="2214746"/>
            <a:ext cx="1979223" cy="502008"/>
          </a:xfrm>
          <a:prstGeom prst="rightArrow">
            <a:avLst>
              <a:gd name="adj1" fmla="val 29407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18FD13-B09D-4713-9019-A1478C918F40}"/>
              </a:ext>
            </a:extLst>
          </p:cNvPr>
          <p:cNvSpPr/>
          <p:nvPr/>
        </p:nvSpPr>
        <p:spPr>
          <a:xfrm rot="1839953">
            <a:off x="3921596" y="1429909"/>
            <a:ext cx="1388234" cy="346347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B9BBEEA-80F2-4BC9-94D7-EDBD91838E3F}"/>
              </a:ext>
            </a:extLst>
          </p:cNvPr>
          <p:cNvSpPr/>
          <p:nvPr/>
        </p:nvSpPr>
        <p:spPr>
          <a:xfrm rot="21121297">
            <a:off x="2007602" y="3413568"/>
            <a:ext cx="1877191" cy="502008"/>
          </a:xfrm>
          <a:prstGeom prst="rightArrow">
            <a:avLst>
              <a:gd name="adj1" fmla="val 29407"/>
              <a:gd name="adj2" fmla="val 50000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 animBg="1"/>
      <p:bldP spid="22" grpId="1" animBg="1"/>
      <p:bldP spid="19" grpId="0" animBg="1"/>
      <p:bldP spid="19" grpId="1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Two key contrasts with other TD organizations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9BA16E-9AB6-4C26-B64B-E79DAC7D6754}"/>
              </a:ext>
            </a:extLst>
          </p:cNvPr>
          <p:cNvSpPr txBox="1"/>
          <p:nvPr/>
        </p:nvSpPr>
        <p:spPr>
          <a:xfrm>
            <a:off x="101600" y="6587154"/>
            <a:ext cx="3989875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1000" dirty="0"/>
              <a:t>Source: Board planning July-September 2021; K-means analysis; PCA analysis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97DC3A-B4B7-4931-B99A-0892965F4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786925"/>
              </p:ext>
            </p:extLst>
          </p:nvPr>
        </p:nvGraphicFramePr>
        <p:xfrm>
          <a:off x="3275584" y="1728216"/>
          <a:ext cx="8814816" cy="413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D0D579-1DB2-F34F-B93F-735F35C8BA55}"/>
              </a:ext>
            </a:extLst>
          </p:cNvPr>
          <p:cNvSpPr txBox="1"/>
          <p:nvPr/>
        </p:nvSpPr>
        <p:spPr>
          <a:xfrm>
            <a:off x="292608" y="2615184"/>
            <a:ext cx="291190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❶ Leveraging our community, specifically in SE Wisconsin</a:t>
            </a:r>
            <a:br>
              <a:rPr lang="en-US" dirty="0"/>
            </a:br>
            <a:endParaRPr lang="en-US" dirty="0"/>
          </a:p>
          <a:p>
            <a:r>
              <a:rPr lang="en-US" dirty="0"/>
              <a:t>❷ Creating opportunities for members to lead and share their experience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ACA53-1FB0-5944-9C77-C2AF0A435E52}"/>
              </a:ext>
            </a:extLst>
          </p:cNvPr>
          <p:cNvSpPr txBox="1"/>
          <p:nvPr/>
        </p:nvSpPr>
        <p:spPr>
          <a:xfrm>
            <a:off x="5075865" y="2563637"/>
            <a:ext cx="43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❶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6A225-38CF-8740-A876-27316C2BD3B0}"/>
              </a:ext>
            </a:extLst>
          </p:cNvPr>
          <p:cNvSpPr txBox="1"/>
          <p:nvPr/>
        </p:nvSpPr>
        <p:spPr>
          <a:xfrm>
            <a:off x="7985125" y="2425137"/>
            <a:ext cx="43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❷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2C02E-4469-0B43-BFDB-7D89A6220839}"/>
              </a:ext>
            </a:extLst>
          </p:cNvPr>
          <p:cNvSpPr txBox="1"/>
          <p:nvPr/>
        </p:nvSpPr>
        <p:spPr>
          <a:xfrm>
            <a:off x="230372" y="858975"/>
            <a:ext cx="510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ATD National, ELN, Training Industry, HRCI, ELE</a:t>
            </a:r>
          </a:p>
        </p:txBody>
      </p:sp>
      <p:pic>
        <p:nvPicPr>
          <p:cNvPr id="16" name="Picture 15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A54CC04-8042-1841-AE5C-36698DA71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66" y="1411868"/>
            <a:ext cx="345327" cy="3453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DB6E38-6889-AA46-AF5F-3111339AC251}"/>
              </a:ext>
            </a:extLst>
          </p:cNvPr>
          <p:cNvSpPr txBox="1"/>
          <p:nvPr/>
        </p:nvSpPr>
        <p:spPr>
          <a:xfrm>
            <a:off x="228600" y="1779394"/>
            <a:ext cx="292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1001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SEWI-ATD Contrasts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7F2508-5915-1543-9BDC-A85E2552A5FC}"/>
              </a:ext>
            </a:extLst>
          </p:cNvPr>
          <p:cNvCxnSpPr>
            <a:cxnSpLocks/>
          </p:cNvCxnSpPr>
          <p:nvPr/>
        </p:nvCxnSpPr>
        <p:spPr>
          <a:xfrm>
            <a:off x="4914900" y="2034540"/>
            <a:ext cx="0" cy="206883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966868-6AD4-D841-86AF-3A63E1DEDBDB}"/>
              </a:ext>
            </a:extLst>
          </p:cNvPr>
          <p:cNvCxnSpPr>
            <a:cxnSpLocks/>
          </p:cNvCxnSpPr>
          <p:nvPr/>
        </p:nvCxnSpPr>
        <p:spPr>
          <a:xfrm>
            <a:off x="5821680" y="2034540"/>
            <a:ext cx="0" cy="116586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18A139-8B18-AE4D-8A06-79398407E5B8}"/>
              </a:ext>
            </a:extLst>
          </p:cNvPr>
          <p:cNvCxnSpPr>
            <a:cxnSpLocks/>
          </p:cNvCxnSpPr>
          <p:nvPr/>
        </p:nvCxnSpPr>
        <p:spPr>
          <a:xfrm>
            <a:off x="7753350" y="2165985"/>
            <a:ext cx="0" cy="168973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DD42B8-D06E-5948-A38D-DA4FB57DE0D2}"/>
              </a:ext>
            </a:extLst>
          </p:cNvPr>
          <p:cNvCxnSpPr>
            <a:cxnSpLocks/>
          </p:cNvCxnSpPr>
          <p:nvPr/>
        </p:nvCxnSpPr>
        <p:spPr>
          <a:xfrm>
            <a:off x="8648700" y="2821305"/>
            <a:ext cx="0" cy="103441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93D83B-2EBC-EF46-97DB-918A823CA374}"/>
              </a:ext>
            </a:extLst>
          </p:cNvPr>
          <p:cNvCxnSpPr>
            <a:cxnSpLocks/>
          </p:cNvCxnSpPr>
          <p:nvPr/>
        </p:nvCxnSpPr>
        <p:spPr>
          <a:xfrm>
            <a:off x="228600" y="2161046"/>
            <a:ext cx="2921000" cy="0"/>
          </a:xfrm>
          <a:prstGeom prst="line">
            <a:avLst/>
          </a:prstGeom>
          <a:ln w="57150">
            <a:solidFill>
              <a:srgbClr val="C1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Three key contrasts with other regional organizations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9BA16E-9AB6-4C26-B64B-E79DAC7D6754}"/>
              </a:ext>
            </a:extLst>
          </p:cNvPr>
          <p:cNvSpPr txBox="1"/>
          <p:nvPr/>
        </p:nvSpPr>
        <p:spPr>
          <a:xfrm>
            <a:off x="101600" y="6587154"/>
            <a:ext cx="3989875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1000" dirty="0"/>
              <a:t>Source: Board planning July-September 2021; K-means analysis; PCA analysis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97DC3A-B4B7-4931-B99A-0892965F4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129498"/>
              </p:ext>
            </p:extLst>
          </p:nvPr>
        </p:nvGraphicFramePr>
        <p:xfrm>
          <a:off x="3275584" y="1728216"/>
          <a:ext cx="8814816" cy="413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4836BB4-B375-604E-9356-0A6D4A340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66" y="1411868"/>
            <a:ext cx="345327" cy="345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5E640E-75D4-EE49-A497-BD1D80899800}"/>
              </a:ext>
            </a:extLst>
          </p:cNvPr>
          <p:cNvSpPr txBox="1"/>
          <p:nvPr/>
        </p:nvSpPr>
        <p:spPr>
          <a:xfrm>
            <a:off x="230372" y="858975"/>
            <a:ext cx="510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MM-SHRM, MMAC, NAAAHR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AAF81-FBD2-FD49-87AA-A3F02F8F0BFC}"/>
              </a:ext>
            </a:extLst>
          </p:cNvPr>
          <p:cNvSpPr txBox="1"/>
          <p:nvPr/>
        </p:nvSpPr>
        <p:spPr>
          <a:xfrm>
            <a:off x="288498" y="2615069"/>
            <a:ext cx="2911902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❶ Focusing on the talent development profession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❷ Providing leadership opportunities at the early career level</a:t>
            </a:r>
          </a:p>
          <a:p>
            <a:endParaRPr lang="en-US" dirty="0"/>
          </a:p>
          <a:p>
            <a:r>
              <a:rPr lang="en-US" dirty="0"/>
              <a:t>❸ Being affordable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6FD6E-7776-2C48-853F-5DE1D4574F1C}"/>
              </a:ext>
            </a:extLst>
          </p:cNvPr>
          <p:cNvSpPr txBox="1"/>
          <p:nvPr/>
        </p:nvSpPr>
        <p:spPr>
          <a:xfrm>
            <a:off x="228600" y="1779394"/>
            <a:ext cx="2921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C1001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SEWI-ATD Contrasts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FCFF0-577B-2A41-9D6A-7D7353700869}"/>
              </a:ext>
            </a:extLst>
          </p:cNvPr>
          <p:cNvSpPr txBox="1"/>
          <p:nvPr/>
        </p:nvSpPr>
        <p:spPr>
          <a:xfrm>
            <a:off x="3623266" y="2419099"/>
            <a:ext cx="43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❶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958F65-7F59-FD4D-B709-36DE6AECF3C7}"/>
              </a:ext>
            </a:extLst>
          </p:cNvPr>
          <p:cNvSpPr txBox="1"/>
          <p:nvPr/>
        </p:nvSpPr>
        <p:spPr>
          <a:xfrm>
            <a:off x="6988246" y="2171128"/>
            <a:ext cx="43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❷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2E29F-857F-3646-9CA3-991B6CA83E45}"/>
              </a:ext>
            </a:extLst>
          </p:cNvPr>
          <p:cNvSpPr txBox="1"/>
          <p:nvPr/>
        </p:nvSpPr>
        <p:spPr>
          <a:xfrm>
            <a:off x="10114135" y="3112087"/>
            <a:ext cx="43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❸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64C214-4C11-064A-A9EC-4311BAE53A79}"/>
              </a:ext>
            </a:extLst>
          </p:cNvPr>
          <p:cNvCxnSpPr>
            <a:cxnSpLocks/>
          </p:cNvCxnSpPr>
          <p:nvPr/>
        </p:nvCxnSpPr>
        <p:spPr>
          <a:xfrm>
            <a:off x="4144089" y="2010506"/>
            <a:ext cx="0" cy="10810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9B73EB-9728-7B4B-AB36-CE2C03B042CB}"/>
              </a:ext>
            </a:extLst>
          </p:cNvPr>
          <p:cNvCxnSpPr>
            <a:cxnSpLocks/>
          </p:cNvCxnSpPr>
          <p:nvPr/>
        </p:nvCxnSpPr>
        <p:spPr>
          <a:xfrm>
            <a:off x="6720114" y="2148726"/>
            <a:ext cx="1190172" cy="171283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783C3E-1041-354D-920E-5A33B197770A}"/>
              </a:ext>
            </a:extLst>
          </p:cNvPr>
          <p:cNvCxnSpPr>
            <a:cxnSpLocks/>
          </p:cNvCxnSpPr>
          <p:nvPr/>
        </p:nvCxnSpPr>
        <p:spPr>
          <a:xfrm flipH="1">
            <a:off x="6988246" y="2150586"/>
            <a:ext cx="803988" cy="188438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3145A6-C304-B64A-A167-6CAB5F30607E}"/>
              </a:ext>
            </a:extLst>
          </p:cNvPr>
          <p:cNvCxnSpPr>
            <a:cxnSpLocks/>
          </p:cNvCxnSpPr>
          <p:nvPr/>
        </p:nvCxnSpPr>
        <p:spPr>
          <a:xfrm>
            <a:off x="10634587" y="2714784"/>
            <a:ext cx="0" cy="10810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189624-AA8A-F048-96E5-E9AC92F6A08F}"/>
              </a:ext>
            </a:extLst>
          </p:cNvPr>
          <p:cNvCxnSpPr>
            <a:cxnSpLocks/>
          </p:cNvCxnSpPr>
          <p:nvPr/>
        </p:nvCxnSpPr>
        <p:spPr>
          <a:xfrm>
            <a:off x="228600" y="2161046"/>
            <a:ext cx="2921000" cy="0"/>
          </a:xfrm>
          <a:prstGeom prst="line">
            <a:avLst/>
          </a:prstGeom>
          <a:ln w="57150">
            <a:solidFill>
              <a:srgbClr val="C10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These contrasts identify three pillars for our hedgehog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3FFEDBD-CAAB-1144-9F6E-BCD851A8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4800" y="2956560"/>
            <a:ext cx="1828800" cy="18288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9475E16-1C0E-6C48-B62A-68A93027B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8400" y="2956560"/>
            <a:ext cx="1828800" cy="1828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CBC4171-0E17-4345-9708-2EB8F552BFA7}"/>
              </a:ext>
            </a:extLst>
          </p:cNvPr>
          <p:cNvSpPr txBox="1"/>
          <p:nvPr/>
        </p:nvSpPr>
        <p:spPr>
          <a:xfrm>
            <a:off x="228600" y="5101828"/>
            <a:ext cx="3733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1001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Development Upskilling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E7D92F-7BED-1D42-BE19-1D2E520B8D8E}"/>
              </a:ext>
            </a:extLst>
          </p:cNvPr>
          <p:cNvSpPr txBox="1"/>
          <p:nvPr/>
        </p:nvSpPr>
        <p:spPr>
          <a:xfrm>
            <a:off x="4229100" y="5101828"/>
            <a:ext cx="3733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D0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Belonging in our Professional Community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DBA552-5B50-474D-B44D-5E1F88667E94}"/>
              </a:ext>
            </a:extLst>
          </p:cNvPr>
          <p:cNvSpPr txBox="1"/>
          <p:nvPr/>
        </p:nvSpPr>
        <p:spPr>
          <a:xfrm>
            <a:off x="8128000" y="5101828"/>
            <a:ext cx="3987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B7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Early-Career </a:t>
            </a:r>
            <a:r>
              <a:rPr lang="en-US" sz="2400" b="1">
                <a:solidFill>
                  <a:srgbClr val="FFB7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Leadership Opportunities</a:t>
            </a:r>
            <a:endParaRPr lang="en-US" sz="2400" b="1" dirty="0">
              <a:solidFill>
                <a:srgbClr val="FFB7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6CB0DA-CF9E-482F-A6C5-703D002A4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1600" y="2956560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F31ACA-863C-6741-A50A-5E51A0CE873C}"/>
              </a:ext>
            </a:extLst>
          </p:cNvPr>
          <p:cNvSpPr txBox="1"/>
          <p:nvPr/>
        </p:nvSpPr>
        <p:spPr>
          <a:xfrm>
            <a:off x="9932935" y="1253057"/>
            <a:ext cx="20441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Providing leadership opportunities at the</a:t>
            </a:r>
            <a:br>
              <a:rPr lang="en-US" dirty="0"/>
            </a:br>
            <a:r>
              <a:rPr lang="en-US" dirty="0"/>
              <a:t>early career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438A4-88B3-624D-9EB8-B02940F9EE0F}"/>
              </a:ext>
            </a:extLst>
          </p:cNvPr>
          <p:cNvSpPr txBox="1"/>
          <p:nvPr/>
        </p:nvSpPr>
        <p:spPr>
          <a:xfrm>
            <a:off x="6698156" y="1253057"/>
            <a:ext cx="291190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Creating opportunities for members to lead and share their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B803D-880B-254E-9BAC-3032C6947D87}"/>
              </a:ext>
            </a:extLst>
          </p:cNvPr>
          <p:cNvSpPr txBox="1"/>
          <p:nvPr/>
        </p:nvSpPr>
        <p:spPr>
          <a:xfrm>
            <a:off x="228600" y="1253057"/>
            <a:ext cx="29119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Focusing on the talent development profession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24122-B405-1949-8E7B-3A6C6A4CFBE3}"/>
              </a:ext>
            </a:extLst>
          </p:cNvPr>
          <p:cNvSpPr txBox="1"/>
          <p:nvPr/>
        </p:nvSpPr>
        <p:spPr>
          <a:xfrm>
            <a:off x="4640049" y="6132538"/>
            <a:ext cx="29119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(while still being affordable)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9F438-9B63-7E43-80AB-D00B05FA4316}"/>
              </a:ext>
            </a:extLst>
          </p:cNvPr>
          <p:cNvSpPr txBox="1"/>
          <p:nvPr/>
        </p:nvSpPr>
        <p:spPr>
          <a:xfrm>
            <a:off x="3463378" y="1253057"/>
            <a:ext cx="29119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Leveraging our community, specifically in SE Wisconsin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CEFFBE-DDBA-CE40-B6BB-B8DE15A2FFE4}"/>
              </a:ext>
            </a:extLst>
          </p:cNvPr>
          <p:cNvCxnSpPr>
            <a:cxnSpLocks/>
          </p:cNvCxnSpPr>
          <p:nvPr/>
        </p:nvCxnSpPr>
        <p:spPr>
          <a:xfrm>
            <a:off x="1371860" y="1807055"/>
            <a:ext cx="685540" cy="994202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A5B65C-2462-EB47-8CFB-CD492D35F5AF}"/>
              </a:ext>
            </a:extLst>
          </p:cNvPr>
          <p:cNvCxnSpPr>
            <a:cxnSpLocks/>
          </p:cNvCxnSpPr>
          <p:nvPr/>
        </p:nvCxnSpPr>
        <p:spPr>
          <a:xfrm>
            <a:off x="4737230" y="1884706"/>
            <a:ext cx="685540" cy="994202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C00EE7-2EA8-364C-9EEF-CF2639D28A2E}"/>
              </a:ext>
            </a:extLst>
          </p:cNvPr>
          <p:cNvCxnSpPr>
            <a:cxnSpLocks/>
          </p:cNvCxnSpPr>
          <p:nvPr/>
        </p:nvCxnSpPr>
        <p:spPr>
          <a:xfrm flipH="1">
            <a:off x="2417619" y="2103982"/>
            <a:ext cx="4846781" cy="697275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1D2177-B775-8E46-A690-22FD019C44DB}"/>
              </a:ext>
            </a:extLst>
          </p:cNvPr>
          <p:cNvCxnSpPr>
            <a:cxnSpLocks/>
          </p:cNvCxnSpPr>
          <p:nvPr/>
        </p:nvCxnSpPr>
        <p:spPr>
          <a:xfrm flipH="1">
            <a:off x="6698156" y="2103982"/>
            <a:ext cx="926463" cy="774926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81CD47-DD0B-4C4B-B9FF-BDB8DBEAE315}"/>
              </a:ext>
            </a:extLst>
          </p:cNvPr>
          <p:cNvCxnSpPr>
            <a:cxnSpLocks/>
          </p:cNvCxnSpPr>
          <p:nvPr/>
        </p:nvCxnSpPr>
        <p:spPr>
          <a:xfrm>
            <a:off x="7962901" y="2123910"/>
            <a:ext cx="1621110" cy="75499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1A9277-DED2-6B48-BBE2-0629F040E47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0203834" y="2084054"/>
            <a:ext cx="751186" cy="817601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5A64-0EA3-4FFA-B42D-DF213C9C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09600"/>
          </a:xfrm>
        </p:spPr>
        <p:txBody>
          <a:bodyPr lIns="0" tIns="0" rIns="0" bIns="0">
            <a:normAutofit/>
          </a:bodyPr>
          <a:lstStyle/>
          <a:p>
            <a:r>
              <a:rPr lang="en-US" dirty="0"/>
              <a:t>How do we talk about these pillars?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455FD2A-8325-446B-AEA3-18D5FD4B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74" y="6038850"/>
            <a:ext cx="3334726" cy="6951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3FC6B6-5C78-C84A-AF8C-9706E6AFD36F}"/>
              </a:ext>
            </a:extLst>
          </p:cNvPr>
          <p:cNvSpPr txBox="1"/>
          <p:nvPr/>
        </p:nvSpPr>
        <p:spPr>
          <a:xfrm>
            <a:off x="101600" y="6587154"/>
            <a:ext cx="3023264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en-US" sz="1000" dirty="0"/>
              <a:t>Source: Board strategic planning session, September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11057-7097-E940-8291-3E4ECAF42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9221" y="1583704"/>
            <a:ext cx="5964031" cy="4473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349EC-9D35-894A-A30F-35943EC8D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1600" y="1513875"/>
            <a:ext cx="5405400" cy="4054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5FA3B2-C582-AC4E-8476-AD0F85FCE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075" y="1513875"/>
            <a:ext cx="5405400" cy="40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96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D">
      <a:dk1>
        <a:sysClr val="windowText" lastClr="000000"/>
      </a:dk1>
      <a:lt1>
        <a:sysClr val="window" lastClr="FFFFFF"/>
      </a:lt1>
      <a:dk2>
        <a:srgbClr val="173768"/>
      </a:dk2>
      <a:lt2>
        <a:srgbClr val="95979A"/>
      </a:lt2>
      <a:accent1>
        <a:srgbClr val="005696"/>
      </a:accent1>
      <a:accent2>
        <a:srgbClr val="555658"/>
      </a:accent2>
      <a:accent3>
        <a:srgbClr val="EB2028"/>
      </a:accent3>
      <a:accent4>
        <a:srgbClr val="FFE700"/>
      </a:accent4>
      <a:accent5>
        <a:srgbClr val="00B050"/>
      </a:accent5>
      <a:accent6>
        <a:srgbClr val="DDDDD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41E1D509-4894-4322-B07A-B594C05CFBB8}" vid="{2C175168-BA08-4B5B-8598-C7D1C7B146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2168</TotalTime>
  <Words>301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Belleza</vt:lpstr>
      <vt:lpstr>Calibri</vt:lpstr>
      <vt:lpstr>Segoe UI</vt:lpstr>
      <vt:lpstr>blank</vt:lpstr>
      <vt:lpstr>What should we focus on? Our emerging hedgehog</vt:lpstr>
      <vt:lpstr>Mapping our current market</vt:lpstr>
      <vt:lpstr>Our market comparison identified two clusters of players</vt:lpstr>
      <vt:lpstr>Two key contrasts with other TD organizations</vt:lpstr>
      <vt:lpstr>Three key contrasts with other regional organizations</vt:lpstr>
      <vt:lpstr>These contrasts identify three pillars for our hedgehog</vt:lpstr>
      <vt:lpstr>How do we talk about these pillars?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Strategic Planning</dc:title>
  <dc:creator>Colin Hahn</dc:creator>
  <cp:lastModifiedBy>Colin Hahn</cp:lastModifiedBy>
  <cp:revision>3</cp:revision>
  <dcterms:created xsi:type="dcterms:W3CDTF">2021-09-16T19:10:25Z</dcterms:created>
  <dcterms:modified xsi:type="dcterms:W3CDTF">2021-09-29T08:08:02Z</dcterms:modified>
</cp:coreProperties>
</file>