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0" r:id="rId2"/>
    <p:sldId id="312" r:id="rId3"/>
    <p:sldId id="301" r:id="rId4"/>
    <p:sldId id="314" r:id="rId5"/>
    <p:sldId id="315" r:id="rId6"/>
    <p:sldId id="317" r:id="rId7"/>
    <p:sldId id="316" r:id="rId8"/>
    <p:sldId id="318" r:id="rId9"/>
    <p:sldId id="29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19" r:id="rId19"/>
    <p:sldId id="320" r:id="rId20"/>
    <p:sldId id="302" r:id="rId21"/>
    <p:sldId id="303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321" r:id="rId30"/>
    <p:sldId id="322" r:id="rId31"/>
    <p:sldId id="323" r:id="rId32"/>
    <p:sldId id="305" r:id="rId33"/>
    <p:sldId id="300" r:id="rId34"/>
    <p:sldId id="282" r:id="rId35"/>
    <p:sldId id="304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306" r:id="rId45"/>
    <p:sldId id="292" r:id="rId46"/>
    <p:sldId id="297" r:id="rId47"/>
    <p:sldId id="308" r:id="rId48"/>
    <p:sldId id="307" r:id="rId49"/>
    <p:sldId id="309" r:id="rId50"/>
    <p:sldId id="299" r:id="rId51"/>
    <p:sldId id="324" r:id="rId52"/>
    <p:sldId id="294" r:id="rId53"/>
    <p:sldId id="295" r:id="rId54"/>
    <p:sldId id="325" r:id="rId55"/>
    <p:sldId id="296" r:id="rId56"/>
    <p:sldId id="310" r:id="rId57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3D"/>
    <a:srgbClr val="6C6050"/>
    <a:srgbClr val="766E5B"/>
    <a:srgbClr val="629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96" autoAdjust="0"/>
  </p:normalViewPr>
  <p:slideViewPr>
    <p:cSldViewPr>
      <p:cViewPr>
        <p:scale>
          <a:sx n="94" d="100"/>
          <a:sy n="94" d="100"/>
        </p:scale>
        <p:origin x="-474" y="-24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5C99C3-5EF9-4F50-A3D8-0EE72B8ED63C}" type="datetimeFigureOut">
              <a:rPr lang="en-US"/>
              <a:pPr>
                <a:defRPr/>
              </a:pPr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E62B84-A8AE-43AC-BDE9-C628CFC3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01758E-A07F-4395-84C5-DCB93EE64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6C02C0-ED2E-474C-ABFE-B430FB4C15F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81DA478-75C3-4355-9C4D-85120AC9487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B3813C3-8CED-42DB-8ECD-D884CC89A1C0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343400" y="3124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6C6050"/>
                </a:solidFill>
              </a:rPr>
              <a:t>Click to add Subtitle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343400" y="1295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rgbClr val="73B53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181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8A95-41A8-4380-9546-7A57C99F2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4056" y="441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67DE-E2FF-40F7-B91D-20603056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9EAC-1D0B-4DF8-B27C-8F7D8287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781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569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4037"/>
            <a:ext cx="4040188" cy="3001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08238"/>
            <a:ext cx="4041775" cy="569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4037"/>
            <a:ext cx="4041775" cy="3001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54B5-66B8-4B07-8BB8-62D02E053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AF4D-9EBB-44E2-A588-13EB39D22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3050"/>
            <a:ext cx="6705600" cy="1162050"/>
          </a:xfrm>
        </p:spPr>
        <p:txBody>
          <a:bodyPr anchor="b"/>
          <a:lstStyle>
            <a:lvl1pPr algn="ctr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3581400" y="2133600"/>
            <a:ext cx="5334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9B3B-2843-451B-8DB2-E102A92B1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6A9C-D706-4CF7-973D-A8E44044F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7" name="Freeform 11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8639-5218-4AEB-A689-F2AB413FC1C6}" type="datetimeFigureOut">
              <a:rPr lang="en-US"/>
              <a:pPr>
                <a:defRPr/>
              </a:pPr>
              <a:t>12/12/2013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D002-0C7F-4EB4-AFE8-4CB9CF7EF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048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7F7F7F"/>
                </a:solidFill>
                <a:latin typeface="Verdana"/>
                <a:ea typeface="ＭＳ Ｐゴシック" charset="0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29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7F7F7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C937B57-DDE3-4BBC-8076-F322AD75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B53D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B53D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B53D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B53D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7EB53D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 67 CondensedBol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 67 CondensedBol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 67 CondensedBol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 67 Condensed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C6050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rgbClr val="6C6050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C6050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6C6050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6C6050"/>
          </a:solidFill>
          <a:latin typeface="Arial"/>
          <a:ea typeface="MS PGothic" pitchFamily="3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257800" cy="29718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How to Engage Senior L&amp;D Corporate Leadership in Your Local Chapter: Launching a Leadership Council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429000" y="3581400"/>
            <a:ext cx="5410200" cy="2362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latin typeface="Arial" pitchFamily="34" charset="0"/>
              </a:rPr>
              <a:t>ASTD Houston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Debbie Richards, President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Margaret Maat, Special Projects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Build ASTD Houston’s brand.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Connect members and the community.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Create opportunities for members to serve. (mentoring, volunteering, community service)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Maintain financial accountability/growth.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Increase value to memberships and promote growth.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Strategic Goals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Ensure the number of joint memberships meets the </a:t>
            </a:r>
            <a:r>
              <a:rPr lang="en-US" altLang="en-US" b="1" smtClean="0">
                <a:latin typeface="Arial" pitchFamily="34" charset="0"/>
                <a:cs typeface="Arial" pitchFamily="34" charset="0"/>
              </a:rPr>
              <a:t>40% </a:t>
            </a:r>
            <a:r>
              <a:rPr lang="en-US" altLang="en-US" smtClean="0">
                <a:latin typeface="Arial" pitchFamily="34" charset="0"/>
                <a:cs typeface="Arial" pitchFamily="34" charset="0"/>
              </a:rPr>
              <a:t>Chapter Operating Requirement (CORE).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Communicate with chapter members several times each month via the website, newsletter, email, and social media.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Support the initiatives and programs of other ASTD chapters and ASTD national programs.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Chapter Goals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304800" y="2057400"/>
            <a:ext cx="5105400" cy="3886200"/>
          </a:xfrm>
        </p:spPr>
        <p:txBody>
          <a:bodyPr/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We currently model our events and professional development events around the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ASTD Competency Model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  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The model identifies the roles, areas of expertise, and foundational competencies for professionals in the learning and performance field.  </a:t>
            </a:r>
          </a:p>
          <a:p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Events/Professional Development</a:t>
            </a:r>
          </a:p>
        </p:txBody>
      </p:sp>
      <p:pic>
        <p:nvPicPr>
          <p:cNvPr id="15365" name="Picture 5" descr="http://www.astd.org/Certification/-/media/Images/Certification/CompetencyModel/cm_top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2148840"/>
            <a:ext cx="24870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Houston is home base for many of the world's top companies.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We're third only to New York and Chicago in the number of Fortune 500 headquarters. 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Our popularity isn't limited to domestic businesses: of the world's 100 largest non-U.S. based corporations, 66 have a presence in Houston.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Home to the World's Fastest Growing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60876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963"/>
            <a:ext cx="663257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46788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How Can We Attract These Companies?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Build the Houston ASTD brand and community.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Get leadership involved – have them help set direction and growth of the chapter!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Grow membership.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How We Found Them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LinkedIn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Houston Business Journal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Local and Regional Professional Networking Events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National ASTD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We Created a Target List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/>
          <a:stretch/>
        </p:blipFill>
        <p:spPr bwMode="auto">
          <a:xfrm>
            <a:off x="838200" y="2514600"/>
            <a:ext cx="6725920" cy="322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Have L&amp;D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xecutives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nvolved in Your Chapter!</a:t>
            </a:r>
          </a:p>
        </p:txBody>
      </p:sp>
      <p:pic>
        <p:nvPicPr>
          <p:cNvPr id="3" name="Picture 4" descr="C:\Work\ASTD\Conferences\ALC\ASTD ALC 2013\ASTD Houston Presentation\graphics\ASTD_LC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Work\ASTD\Conferences\ALC\ASTD ALC 2013\ASTD Houston Presentation\graphics\ASTD_LC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429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Application Exercise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Analyze your membership and your regional market.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What is your ratio of consultants to corporate members? 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Are you attracting corporate leaders?</a:t>
            </a:r>
          </a:p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What are the major companies in your region? How do you find them?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057400" y="4452937"/>
            <a:ext cx="4800600" cy="830263"/>
          </a:xfrm>
          <a:prstGeom prst="rect">
            <a:avLst/>
          </a:prstGeom>
          <a:solidFill>
            <a:srgbClr val="7EB53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/>
              <a:t>Work in table teams to complete #1 on the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select group of L&amp;D lead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ers who work in the corporate sector who act as advisors to our chapter in setting strategy. 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It also provides an excellent opportunity for networking/sharing of best practices among other L&amp;D leaders in the Houston market.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What is the Leadership Council?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ASTD Houston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works with local L&amp;D leaders to ensure that our programs are strategically aligned with the professional development needs of their employees.  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We get input and suggestions for improvement in the areas of membership, events, conferences and professional development. 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 cost to attend lunch meeting</a:t>
            </a:r>
          </a:p>
          <a:p>
            <a:pPr lvl="1"/>
            <a:r>
              <a:rPr lang="en-US" altLang="en-US" smtClean="0">
                <a:latin typeface="Arial" pitchFamily="34" charset="0"/>
                <a:cs typeface="Arial" pitchFamily="34" charset="0"/>
              </a:rPr>
              <a:t>Sponsors to pay for the lunch and location fees</a:t>
            </a:r>
          </a:p>
          <a:p>
            <a:pPr lvl="1"/>
            <a:r>
              <a:rPr lang="en-US" altLang="en-US" smtClean="0">
                <a:latin typeface="Arial" pitchFamily="34" charset="0"/>
                <a:cs typeface="Arial" pitchFamily="34" charset="0"/>
              </a:rPr>
              <a:t>Allow them 15 minutes for presentation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Sponsors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217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Not publicized on the calendar or mentioned at meetings.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Leaders commit time to attend the quarterly luncheons (1.5 hours ).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Sent out personal emails and called participants.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Advertisements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"/>
          <a:stretch>
            <a:fillRect/>
          </a:stretch>
        </p:blipFill>
        <p:spPr bwMode="auto">
          <a:xfrm>
            <a:off x="381000" y="1600200"/>
            <a:ext cx="8437563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New Board Position</a:t>
            </a:r>
            <a:br>
              <a:rPr lang="en-US" altLang="en-US" smtClean="0">
                <a:latin typeface="Arial" pitchFamily="34" charset="0"/>
                <a:cs typeface="Arial" pitchFamily="34" charset="0"/>
              </a:rPr>
            </a:br>
            <a:r>
              <a:rPr lang="en-US" altLang="en-US" smtClean="0">
                <a:latin typeface="Arial" pitchFamily="34" charset="0"/>
                <a:cs typeface="Arial" pitchFamily="34" charset="0"/>
              </a:rPr>
              <a:t>Special Projects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b="1" dirty="0"/>
              <a:t>Function goals: 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purpose of the Special Projects Coordinator is:</a:t>
            </a:r>
          </a:p>
          <a:p>
            <a:pPr lvl="1">
              <a:defRPr/>
            </a:pPr>
            <a:r>
              <a:rPr lang="en-US" dirty="0"/>
              <a:t>To support the other functions and committees/teams in achieving the 2013 goals of the organization</a:t>
            </a:r>
          </a:p>
          <a:p>
            <a:pPr lvl="1">
              <a:defRPr/>
            </a:pPr>
            <a:r>
              <a:rPr lang="en-US" dirty="0"/>
              <a:t>To act as a resource for the Chapter President to implement special initiatives</a:t>
            </a:r>
          </a:p>
          <a:p>
            <a:pPr lvl="1">
              <a:defRPr/>
            </a:pPr>
            <a:r>
              <a:rPr lang="en-US" dirty="0"/>
              <a:t>To plan and implement 4 Leadership Council meetings per year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New Board Position</a:t>
            </a:r>
            <a:br>
              <a:rPr lang="en-US" altLang="en-US" smtClean="0">
                <a:latin typeface="Arial" pitchFamily="34" charset="0"/>
                <a:cs typeface="Arial" pitchFamily="34" charset="0"/>
              </a:rPr>
            </a:br>
            <a:r>
              <a:rPr lang="en-US" altLang="en-US" smtClean="0">
                <a:latin typeface="Arial" pitchFamily="34" charset="0"/>
                <a:cs typeface="Arial" pitchFamily="34" charset="0"/>
              </a:rPr>
              <a:t>Special Projects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dirty="0"/>
              <a:t>Goals for 2013:</a:t>
            </a:r>
            <a:endParaRPr lang="en-US" dirty="0"/>
          </a:p>
          <a:p>
            <a:pPr lvl="1">
              <a:defRPr/>
            </a:pPr>
            <a:r>
              <a:rPr lang="en-US" dirty="0"/>
              <a:t>Increase attendance at Leadership Council members by 25%</a:t>
            </a:r>
          </a:p>
          <a:p>
            <a:pPr lvl="1">
              <a:defRPr/>
            </a:pPr>
            <a:r>
              <a:rPr lang="en-US" dirty="0"/>
              <a:t>Recruit 3 new members for the Leadership Council</a:t>
            </a:r>
          </a:p>
          <a:p>
            <a:pPr lvl="1">
              <a:defRPr/>
            </a:pPr>
            <a:r>
              <a:rPr lang="en-US" dirty="0"/>
              <a:t>Implement a process for involving 3 key Leadership Council members as a “planning team” for the group</a:t>
            </a:r>
          </a:p>
          <a:p>
            <a:pPr lvl="1">
              <a:defRPr/>
            </a:pPr>
            <a:r>
              <a:rPr lang="en-US" dirty="0"/>
              <a:t>Improve Leadership Council sponsor satisfaction ratings </a:t>
            </a:r>
          </a:p>
          <a:p>
            <a:pPr lvl="1">
              <a:defRPr/>
            </a:pPr>
            <a:r>
              <a:rPr lang="en-US" dirty="0"/>
              <a:t>Implement a process for tracking effectiveness in leveraging Leadership Council influence to increase membership and increase participation in chapter events</a:t>
            </a:r>
          </a:p>
          <a:p>
            <a:pPr lvl="1">
              <a:defRPr/>
            </a:pPr>
            <a:r>
              <a:rPr lang="en-US" dirty="0"/>
              <a:t>Establish a baseline and then improve Leadership Council satisfaction ratings</a:t>
            </a:r>
          </a:p>
          <a:p>
            <a:pPr lvl="1">
              <a:defRPr/>
            </a:pPr>
            <a:r>
              <a:rPr lang="en-US" dirty="0"/>
              <a:t>Support the chapter president and leadership team in making measurable progress towards the successful implementation of the Next Level Planning document steps/criteria.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Our Value Proposition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Here’s what our Leadership Council Members have to say about the value the receive from involvement on the council.</a:t>
            </a:r>
          </a:p>
          <a:p>
            <a:pPr marL="0" indent="0" algn="ctr">
              <a:buFontTx/>
              <a:buNone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3886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Janet True, Talent Development, Global Construction</a:t>
            </a:r>
          </a:p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Fluor Corporation</a:t>
            </a:r>
          </a:p>
          <a:p>
            <a:pPr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Winner of ASTD’s BEST award in 2012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194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https://encrypted-tbn2.gstatic.com/images?q=tbn:ANd9GcQG-VlWhjJft1oTDPEvNZZVNlYJ5Yh5oFgsaEEl5XJ-Vt7_B53h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57150"/>
            <a:ext cx="20701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Other Testimonials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300543"/>
              </p:ext>
            </p:extLst>
          </p:nvPr>
        </p:nvGraphicFramePr>
        <p:xfrm>
          <a:off x="304800" y="2155825"/>
          <a:ext cx="8534400" cy="362712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26828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The Leadership Council has been an effective way to network with other executives.  This is a cost effective method to experience information regarding  current technology, solutions to situational problems, and potential business issues in my industry. 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Expectations met: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Variety of industries represented that have similar business issues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Opportunity to share solutions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Meet other leaders with personal growth focus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Speaker that are relative to today’s market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Start and stop on time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</a:rPr>
                        <a:t>·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   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Food – always food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It’s a pleasure to be involved in the ASTD Houston Leadership Council.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_________________________________________________________________________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Sarah E. Hurst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Stewart &amp; Stevenson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Training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Manager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Other Testimonials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Put Baker Hughes quote from Kent here (coming from Tiffany)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Application Exercise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Write out value proposition for involvement in your chapter’s Leadership Council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057400" y="4648200"/>
            <a:ext cx="4800600" cy="830263"/>
          </a:xfrm>
          <a:prstGeom prst="rect">
            <a:avLst/>
          </a:prstGeom>
          <a:solidFill>
            <a:srgbClr val="7EB53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/>
              <a:t>Work in table teams to complete #2 on the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4"/>
          <p:cNvSpPr>
            <a:spLocks noGrp="1"/>
          </p:cNvSpPr>
          <p:nvPr>
            <p:ph type="body" idx="1"/>
          </p:nvPr>
        </p:nvSpPr>
        <p:spPr>
          <a:xfrm>
            <a:off x="703263" y="2906713"/>
            <a:ext cx="7772400" cy="1500187"/>
          </a:xfrm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Title 3"/>
          <p:cNvSpPr>
            <a:spLocks noGrp="1"/>
          </p:cNvSpPr>
          <p:nvPr>
            <p:ph type="title"/>
          </p:nvPr>
        </p:nvSpPr>
        <p:spPr>
          <a:xfrm>
            <a:off x="703263" y="4419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Our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First meeting was 5/23/12.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Looked to our membership/board for the first invitees.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Corporations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Over 1000 employees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Members of Houston ASTD chapter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Included board members</a:t>
            </a: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First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Companies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86000"/>
          <a:ext cx="7848600" cy="3040072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3714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Company Names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CenterPoint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Memorial Hermann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ExxonMobil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18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Waste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MD Anderson Cancer Center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Chevron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Academy Sports &amp; Outdoors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Methodist Hospital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Apache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SCI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Baker Hughes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Phillps 66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Fluor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Marathon Oil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Shell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Amegy Bank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Stewart &amp; Stevenson</a:t>
                      </a:r>
                    </a:p>
                  </a:txBody>
                  <a:tcPr marL="9525" marR="9525" marT="95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Halliburton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/>
              <a:t>Brought up that some corporate professionals in the past have been put off by feeling they were being “sold” by consultants; not so much a current problem but need to </a:t>
            </a:r>
            <a:r>
              <a:rPr lang="en-US" sz="2200" b="1" dirty="0"/>
              <a:t>reclaim those who left </a:t>
            </a:r>
            <a:r>
              <a:rPr lang="en-US" sz="2200" dirty="0"/>
              <a:t>from past </a:t>
            </a:r>
            <a:r>
              <a:rPr lang="en-US" sz="2200" dirty="0" smtClean="0"/>
              <a:t>experiences.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2200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b="1" dirty="0" smtClean="0"/>
              <a:t>Tech </a:t>
            </a:r>
            <a:r>
              <a:rPr lang="en-US" sz="2200" b="1" dirty="0"/>
              <a:t>Conference – Develop offshoot Forum</a:t>
            </a:r>
            <a:r>
              <a:rPr lang="en-US" sz="2200" dirty="0"/>
              <a:t>s…begin a Pilot Project Special Interest Group (“SIG”) that could take on a specific subject from the tech conference and develop over 2 – 4 months.  Could also start a consultant SIG for the rest of the year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Conversations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Like general meetings but also mixers where can socialize and share ideas; </a:t>
            </a: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build in more social opportunities in larger functions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en-US" sz="2000" b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Alternate meeting times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 – lunch, dinner (younger people have commitments after work)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Have reasonable priced </a:t>
            </a: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Professional Development Events in afternoons</a:t>
            </a:r>
            <a:r>
              <a:rPr lang="en-US" altLang="en-US" sz="14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1400" b="1" smtClean="0">
                <a:latin typeface="Arial" pitchFamily="34" charset="0"/>
                <a:cs typeface="Arial" pitchFamily="34" charset="0"/>
              </a:rPr>
            </a:br>
            <a:endParaRPr lang="en-US" altLang="en-US" sz="1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Other Conversations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Have a Lunch and Dinner on same topic; also broadcast as synchronous or asynchronous</a:t>
            </a:r>
            <a:br>
              <a:rPr lang="en-US" altLang="en-US" sz="2000" smtClean="0">
                <a:latin typeface="Arial" pitchFamily="34" charset="0"/>
                <a:cs typeface="Arial" pitchFamily="34" charset="0"/>
              </a:rPr>
            </a:br>
            <a:endParaRPr lang="en-US" alt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Clearer message of </a:t>
            </a: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WIIFM re. membership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 – how will it make doing my job easier, networking easier</a:t>
            </a:r>
            <a:br>
              <a:rPr lang="en-US" altLang="en-US" sz="2000" smtClean="0">
                <a:latin typeface="Arial" pitchFamily="34" charset="0"/>
                <a:cs typeface="Arial" pitchFamily="34" charset="0"/>
              </a:rPr>
            </a:br>
            <a:endParaRPr lang="en-US" altLang="en-US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HRD students- </a:t>
            </a: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ASTD could teach for a graduate program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- real world application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Other Conversations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Second meeting held 8/22/12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Attendees included: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MD Anderson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Amegy Bank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Stewart &amp; Stevenson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Phillips 66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Settlement Facility Dow Corning Trust</a:t>
            </a:r>
          </a:p>
          <a:p>
            <a:pPr lvl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Second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38862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Heather Curran, Director, Training &amp; Development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Hines, International Real Estate company with $24 billion in assets </a:t>
            </a:r>
          </a:p>
        </p:txBody>
      </p:sp>
      <p:pic>
        <p:nvPicPr>
          <p:cNvPr id="7171" name="Picture 6" descr="C:\Users\FFUser\Pictures\ASTD LC\ASTD_LC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041525"/>
            <a:ext cx="3619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2" descr="data:image/jpeg;base64,/9j/4AAQSkZJRgABAQAAAQABAAD/2wCEAAkGBhEQDhAQExQUFRAPGR4PERIUERATHxAbHycfGh8iFBUgGycfGhkjGRwbKy8sLzMpMy04ISEyNzwqODIsLCsBCQoKDgwOGg8PGi8kHh8tMDU1My81MS0sMy8yLTU1KzUxKi8wLC0wLDU0MDU1NS80KjU1NC00MSk1NTA1LC01Nf/AABEIADUAsQMBIgACEQEDEQH/xAAbAAEAAwADAQAAAAAAAAAAAAAABQYHAQIEA//EADgQAAEDAgQDBAgDCQAAAAAAAAEAAgMEEQUGEiETQVEUIjFhBzI1cXOhsbI2UrMVFiMkJmSRlNH/xAAaAQEAAwEBAQAAAAAAAAAAAAAAAQIDBAUH/8QAKREAAgIBAwIFBAMAAAAAAAAAAAECEQMEITEScSJBUWGBExSR4TKhsf/aAAwDAQACEQMRAD8AoaIi8E+thERAEREAREQBERAEREAREQBERAEREAREQBERAEREAXZjyCCPEG42B+S6ohBr+V6szYFWVUjIXTxcTQ/s9ONOloI2DLGxWU1uIPmlMr9Os29VjGDbYd1oA+S1TIUOvLlay7W6uK3U92lrbtG7jyCoP7p/3VF/tN/4urKm4x7HhaGePHmzXtUtuxoGUasz4JXVUjIXTw8Xhv7PTjTpjDm7BljZxWbUeOfz0VVO1rwxzXPY2OJgeG8tIAb4LTMqYfwMv4kziRSXbO7VDIJAP4Q2Jt47fRZ5kqotX08RbG6OeVkcgkiikuCbbFzSW+PKyZL8CK6TovUSStJ9tq3r0OuccbhrKrjQxcKPSGaLMG4vc93bmoJXj0sQMhxNgjYxgbExwa1jQL3d4ttYqzUdDDU5cM8rImPdd0sscEMZ0sk3DA1oGotbYdSRdUeNynJXujojrY4NPimo+GVLndX/AKZEuFcstZqca6ngENO2llkbCYOBE7uuIbvIW63O3ve+58tl9c/5TbHi8dNTNA7U1jmxjYMc4uabdG3bfy3VPp3HqR1fd9OX6WRVavm9lzfo/wA9ykLlXvNtIMLdFSUrAZdAlnqTGHue432ZcEMaLX26jzv6ss4EMXpKlsrGsq6exhnbGIy+9+7KAAHC48bX3/zP0n1dPmUevisSzteB+fnzV16fN0ZyuVbMFwORmHT1kcPFnbL2YAxiTs4A1Odo3BdcgXINt/Ipl3MUb6ljK9kckW9nvja0wusbEloBcy9rg3HPkoUOL8zWWp/k4K+nnff4X7Kki5d4lcLM7AiIgCIiAIiIAiIgCIuzLXF72526eSEGr5K/DNf7pvsCye6vmFZ6o6egmoWxVBjn1anmSHU3UNJt3bbWVKqzFxDw9fC2trLS7z3Ast8rTjGnwjy9DjnDLlcotKUrRqGQvw3iXun/AEmqg5N9p0Px4/uCseDZ6o6WhnomxVDo6jXqe6SG7dbQw2s22wCgMHxGkp6xk+moLYXMlibqiuS3c6zpta/RTJp9O/BjhxZIvPcX4+PxRO+mT2m34LPq5TUZ/o4+8/rKq5zzPTYhM2cRzMkAbGRrjLdIJJttfVupEZ4oxhf7N4VRwvHicSHV63E/Lbx2VuqPXJ3ymYvBl+3wQ6HcJRb44XJWMqe0aL48X3tWp47KxuaaAv2Bh0i/5jxgPmfostwKup4Kpsz2yubC9ssTWuYCS1wcA8keXJS+dc3QV8zKljJop42tjb32FoDS519hfVdyrjmow97R0avTzzahUn0uElfcnfSpmCsp8R0RTzRxmNjw1kj2jmCbA9QqnTZqxKSRkbKqoL5CGNHHfuTsOfVe/FM2QYhHEKxsjaiEaG1EIY7iN6SRuLee9wevVRseJU9Nd1MJHzEFrZpQxnBvsTHG0u79r2JO3IX3UTlcrT2LabAseFY5Y11pVwq736f37ErlnNdbhjHyhrZKeaV0bw9wN5GgF2lwNwbOG+4PnZW+j9IuGYgRDV0zWOf3Q97WyNBO3rgBzff8wqHhmaIo6A0MsPEjfKZ3u1aXNu1rQYjY2cCD43BBsvjTzUELxKO0TFh1MieyKJpI8Nbw9xLeoAF/JWjkcUknt7mebRY8spSnBqfk47X6edL5Plm7CG0lfUU7CSyN3cub2BAcATzIBsodenEa99RNJNIbySuL3HzPQcgvMueVNuj1sSlHHFTdtJX3CIig1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85725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>
                <a:latin typeface="Arial" pitchFamily="34" charset="0"/>
                <a:cs typeface="Arial" pitchFamily="34" charset="0"/>
              </a:rPr>
              <a:t>Young people don’t know how to move up in the corporate training world, and they may not think about strategic planning.</a:t>
            </a:r>
          </a:p>
          <a:p>
            <a:r>
              <a:rPr lang="en-US" altLang="en-US" sz="2000" smtClean="0">
                <a:latin typeface="Arial" pitchFamily="34" charset="0"/>
                <a:cs typeface="Arial" pitchFamily="34" charset="0"/>
              </a:rPr>
              <a:t>The panel will discuss succession planning and mentoring/ learning.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So You Want to Be the </a:t>
            </a:r>
            <a:br>
              <a:rPr lang="en-US" altLang="en-US" smtClean="0">
                <a:latin typeface="Arial" pitchFamily="34" charset="0"/>
                <a:cs typeface="Arial" pitchFamily="34" charset="0"/>
              </a:rPr>
            </a:br>
            <a:r>
              <a:rPr lang="en-US" altLang="en-US" smtClean="0">
                <a:latin typeface="Arial" pitchFamily="34" charset="0"/>
                <a:cs typeface="Arial" pitchFamily="34" charset="0"/>
              </a:rPr>
              <a:t>Director of Learning?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s://pbs.twimg.com/media/A32A_0tCQAALXf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0325"/>
            <a:ext cx="7143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Third Meeting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Third meeting held 12/12/12.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Thank you and recognition of 2012 board.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Introduction of 2013 board members and their initiatives.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At some companies, they only pay for two professional memberships.  The fact that national isn’t bundled with local is a problem.  </a:t>
            </a:r>
          </a:p>
          <a:p>
            <a:pPr marL="273050"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Advocates using stories about the value ASTD has brought to engage entire teams of L&amp;D professionals within organizations to commit to membership as individuals. </a:t>
            </a:r>
            <a:endParaRPr lang="en-US" altLang="en-US" sz="2800" smtClean="0">
              <a:latin typeface="Arial" pitchFamily="34" charset="0"/>
              <a:cs typeface="Arial" pitchFamily="34" charset="0"/>
            </a:endParaRP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Discussions -  Corporate Membership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Outcomes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Reviewed our membership policy and made changes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Charles Alvarez – got team membership for his entire staff at SCI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Started encouraging sponsors to partner up with a corporate client to make “commercial” more relevant – tell the story of how you partnered to create value for the client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5072062" cy="3451225"/>
          </a:xfrm>
        </p:spPr>
        <p:txBody>
          <a:bodyPr/>
          <a:lstStyle/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Invited L&amp;D leaders from Fluor and Jiffy Lube University.</a:t>
            </a:r>
          </a:p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March “Dress for Success” drive</a:t>
            </a:r>
          </a:p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Topics include:  Technology Conference and upcoming programs</a:t>
            </a:r>
          </a:p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Did a table discussion of Ram Charan article on Strategy </a:t>
            </a: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Spring 2013 Meeting</a:t>
            </a:r>
          </a:p>
        </p:txBody>
      </p:sp>
      <p:pic>
        <p:nvPicPr>
          <p:cNvPr id="49156" name="Picture 2" descr="Excellence in Practice A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047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August General Meeting</a:t>
            </a:r>
            <a:br>
              <a:rPr lang="en-US" altLang="en-US" smtClean="0">
                <a:latin typeface="Arial" pitchFamily="34" charset="0"/>
                <a:cs typeface="Arial" pitchFamily="34" charset="0"/>
              </a:rPr>
            </a:br>
            <a:r>
              <a:rPr lang="en-US" altLang="en-US" smtClean="0">
                <a:latin typeface="Arial" pitchFamily="34" charset="0"/>
                <a:cs typeface="Arial" pitchFamily="34" charset="0"/>
              </a:rPr>
              <a:t>Jiffy Lube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SRO – over 50 attendees!</a:t>
            </a:r>
          </a:p>
        </p:txBody>
      </p:sp>
      <p:sp>
        <p:nvSpPr>
          <p:cNvPr id="50180" name="AutoShape 2" descr="data:image/jpeg;base64,/9j/4AAQSkZJRgABAQAAAQABAAD/2wCEAAkGBhQSERUUExIRFRUWGBgXGRgYFhgZFhgVHRQWFxkYGhsXGyYhGhojHBcUIC8gIycpLCwsGB8xNTAqNSYrLCkBCQoKDgwOGg8PGi0kHyQ0MCwuKiksLCwsLCksLS8sLCwsLCwsLywqKSwsLCosNCw0LCksLSwsKSwsLCwvKSwsLP/AABEIAMIBAwMBIgACEQEDEQH/xAAcAAABBAMBAAAAAAAAAAAAAAAABAUGCAIDBwH/xABTEAABAgMDBAkODAYABgMBAAABAgMABBESITEFBkFRBxMiMlJhcZLRFBUXNVNUYnJ0gZGTobMjMzRCc4KisbTB0vAWJLLC0+FDY4Oj4vFEhMMl/8QAGgEAAgMBAQAAAAAAAAAAAAAAAAIBAwQFBv/EADsRAAIBAgIHBQYEBgIDAAAAAAABAgMREjEEEyFBUZHRMmFxgbEFFCKSocFCUlPwYnKi0uHxssIjM0P/2gAMAwEAAhEDEQA/AGHNDY2mMoSjcw2zk6xSym2pxK6oJQpSrLSgq0RW8mEucuw1OScmXXTJWWyLSkLdLirSkoSKFoC4q1/df1rYL7TMeO975cSLPXISpyTXLoVZLimgVUrZSHkKUaaSEg3a4AKt5KzEmZkKLQbKUXKWpYQgGlbNpygtUvoDWMVZjTQfMuUUeTig1BF1rEihFL6g0Md0yxsd7TLNyzBXRDpWFqClBSVpSHLYbSd0ClJF14uBrWHFzYzZnA2uZW/abaSylQo2paU2jbUkpJBNogA30SK3mA0SpwVNST2lek5izRJAbqRiBU09AgfzGmkIK1N0QBUqNaAeYRYQ7CslWu2TdfpRicTvMYBsKyQFA5N0IoRtoob637i+8A36oDOV5yZmXMTBo2EmmN5AB0DDHiEePZnPod2pQSF0JoScACSa0poPoiwTeZQyc4ksNvPMUJIuW4HL6VAs1BNm/ijXK7GSJwbZOB1CqmwlKgk0NKlVUm8kYRijXqOtga2bf9+ZtlRpqjjT27P9eRwcZgzfcuXi5bro8/gKbqBteN92FLr60wvHpGuLAjYTkeHN+tTjr3kHYTkeHN6/jU3nWdxfG0xFfXcxJtIKlN0ABJJrckCpOGFATDf1lVwke3DXhFkuwlI8Ob9am/l3EY9g+Q4U16xN/wBiACt3WVXCR9rDXhAMiq4SPtYa8MIsj2D5DhTXrE3/AGIOwfIcKa9Ym/7EAFbhkVXCR9rDXhhCqQkC2SSGl1BACrwLxuqFB1HVjFh+wfIcKa9Ym/7EHYPkOFNesT+jCACvr0uVN2A2wmp3wBtEVBxKbqUpUUuJF9SYQdZVcJH2vThhFkewfIcKa9Yn0bzCA7B8hwpr1ifRvMIAK3dZVcJH2r/ZHvWVXCR9q/2RZA7B8hwpr1icNW8wgOwfIcKa9YnDVvMIAK39ZVcJH2r/AGQdZVcJH2r+S6LIHYQkOFNesThq3kHYPkOFNesThq3kAFb+squEj7V54ro9TkJZNAUk1oKWrzqF0WP7CEhwpr1icOZGSNhORSQQuaBFKHbE3U1biACun8Kv0rZJGFQlZFeI2b4xdzadTUqAFDS8K33B3uMWMyjsdy7VkJdnFKWbIG2oFwBJwaJpyA46qmEUlseSkwQhSpsJUm2n4Zs1pZrg0L/hAagkXm+oIEXJsV/azcdVWzRVMbIUaehMePZvuIJCrKSMQbQPJvYsjI7D8mndNuTaa4EOIwvvFW9N9/HHsxsMybirS3JtSqUqXE4eriSCt6M2XjgK4YBZxAIwTjQj0xi7m+4k0VZSaA32hccPm6YsyzsTSyAAl6cAAoAHEXD1cIsp7C0s6CQ/MhylErUpKgDoqmwK+kQAcfzazGfnnkoabkUlDF9ouAKpZTbVuFDbKqBuAF3plsrsITqFLJbyWbSVpG7XubS0qCkhcupIUkAgGmBh52KJFTM+60vfNtLQq+u6S62k38ojrsAFM85FfzTw2plsoWWylutgFG4JFwxKScBjgI8jLOv5dN+UPe9VBABYzYL7TMeO975cTqbmktoUtZolIKieICsQXYL7TMeO975cOmyjMqbyW+pNKja8cL3mwYh3tsGja6xZEX/jyaccUQ82ym8pBQkjEUTUgmtNPFGz+K5u7+dluani8D90iI5HcQuXDrps0SpS1X0SkKItEAE4DAXwsyxJhltahWoQVJJw3tQSCKjRURyMNbHgctvi/wB+R3ddomHEobP5UPRz9nG3L3W3Ak3gITZVxVAB4qiMM4dlJ8vESxShsADdIBUo0BJNcKG67VXTEDyRNPPmpWhtuqUFZbKt2o0QkJTeVE0oPSRCbLLr7Dym3UtWhpsAhQwtA8G72Q0NdidPFt8WQ62h7J4PorE9cz/nQmom5c3E02tNeQXEEnljIZ+zvfktSpxbTXloEmIVkSVcmKXsNhdpLdponbHAkqIFnepABJUbhxw2zU662soW20FJNCCgY6+Tj0w8XOUnFPau9kOtoyV3DZ/KjoiNkycadTbcadQKEhKEgFJxAIAINIUZe2Un1PqEspKGhcklAJVrUbWHJqiEZLyc88gkbQFlBcbbLV7iAaFVreoTUgCuJOgXwzLyq4DQoaqKgjawDUXHkpBF1JtxjLLvB1dEVpOH0VuR0w59zt/85K8W4Tf9m6NY2Qp3vpjztJpSgONLjfSnEYiaMlPllawGS62EqWyGjaCFCqTaN1ogE2RfTjuhjbyqtRACGlEmgAbFVE4AQQc53wvLvf78wdbRo5w/pR0l/P6eSD/NSxI0BCSTcMNzx+wwsyfsruiWdDgSp8U2s2aJIJobQHBx0VrEDnMmvIY21O0OWFFDyUtGraxTc1NywKiqhcOPGGqTnXXVpQhtpSlGgAQLzq5BiTBCVSScoy2Lv6hKpouyMobfBfY6DLbIs8qtZhlFOE2m/wBA/dY3oz/mxbtTbNyCpNhpKgpQNAm8ChN3miEZUlnGmm3kll1pwb9LRTuqkWaKoaVBorTxQhkJlx1RASyAkFS1lG5QgCqiaX3DV5ohayUMSls8WEq2jXw4P6UdNyJsrupQ71QErUEEtEJs1XUCyqz82+teI6xDczskzyifhmk3E3toArqFYh2XWHZZSahpbawFIWGrNoEAgWTelV+BjzI0+lwlC0N2sRRIAPg8ox/9QOdXV407ruZZTlosqmBRs3xWzyJwnZAnSSOqmBSuLaaG4EUIBreaebTA9siTaW7QmW1LtlNkMopZFd1XUdzS7SdUR7qVHAT6BB1KjgJ5ojM9KlxfM3e50/yrkuh2XMzOXq2WDhoHEmy4BgFDSOIgg+kaIfo4CwbFbBKK42SU15aRt6sc7o5z1dMaY6ekrNHOqeyW5NxkkuB3mCODdWL7o5z1dMKWJwWd2uYtX71ZpSl2Jh1p8XuKn7JmvxfQ6Vn18nUVWQlIJSSbyuyogAXVww0xH8wEqmGlKDtlxVbZsgKsWqbwK3Oi/A33XxF1TiQbnJgil+7Iv3OHILXnpB1Yjuk1z/8AcR75Bu9h17PqqGFP6HQc7ZyYQtDbCDu7IDhUUobAUm0TQUrZKrzgEigqb9c65lBdENVSoM1UqlE2yl8CyXALRqGuMVBI0Rz85SIBCVO1tApUVkkCmBGBiUZBzjacTZesIWNJoEqGviPFFWk+1IUIqWFy/l3c7FctFqU49lbOPr4D3kx3KItIcSF7WoG0RZLgUpRKBVVk2UgXg0qtIqClULpV6etAKbbCSqqiaEpBJuAS5ugBpuINBusRFhlFVR8Jk4J3NTaUVYG0bqC82SBdQVxjdIZQFo7c7I2dG1k1JonG0aD52vRGR+36SV8EvoZXGT/CuRozMH/9qc/6/wCIRHSoj2QZNsPKcQGt2gEFKEg0Nkk2gKqrcb4kMehi7xUuKT5mEppnX8um/KHveqggzr+XTflD3vVQRIFjNgvtMx473vlwv2W+1Mxhi1j9O3CDYL7TMeO975cL9loVyU+NJUwkaqmZaA9pEDdgOO5Em6NITcQa1Ct6QVnfcUbsqP0QtO4pYNAk1QAQTd6b9Z8wEd6tLatpKHCuqgAEk2yFKBKeEKg4ao0OZfQpJG7NRqxPHfhxRSo03LWb+JZimlh3CzIs6tC6AIUlW+S5cg3GilH5lNBhNPzCluErIUd6KHc0TcAnU2NHSYTymWVNklClpJxuF+OPFebo8fyiXFFSypRNKkjGgoBxADREqFNTxpbeJGKTjh3DzkqacQ0T8CtCiQkOEiyulbYGgXC4Y+2G+fSrbDbWHFKvKgqtonj0ARhK5XW2CELUAcaAXm72XD0RqdmStRUoklRqTpJN/mEEYU4ycktrByk0ovIesmZRdDRALVU/FrWaLTS87XoIvNAcDDKTXGpr6SfPo44k+QMhzjqE7S4hKVJ2wAqpcHVo4Jpukq8xjd2MZvWxzz6N5cIVaqnJtWTeZEptpJvIbeuLpl8WgqlLdoh9SDubA1igG6xpDKlRBqCQdBFxqMAnVTXE3GY2UbFjbWrNKUtmlLNmyNxcKXQk7GE3rY56vQNxEQ1ML4bK4SqOWbGzKk86pkWiym1QOWFUdcJ3QC06BffrMNMs8pC0qQSFA3FONeCnXx64mj2YuUVpsKcaKTiLZpStaDcYVvhM3saTiSCCwCLwQs3cm4iIamEXGNrBKo5O7e0ZsuTi1BKfgUp0pZVVJWBZqeOlwGgQjyY8tLgsFIN4IN6CmlSgjSDS/wDLGJZM5hZQcAC3GiBT55uoCBTcY0NKxqY2N51BCkqZSRpCzcOLcY8cEdTGOBWsDqtyxN7Riy88tShaLQTfZS0u0lFTeB4RN5P3UpDYlRBqDQjAj5p4vCiaTex/PukFa2VEVpuzcDjTcYmmMJxsYTetjnquHMx44aEqUI4YtWIc23ib2nuSsoh1F9AtNyhx6+Q9Ihjm3kbc7tgUrdUFDSyKm6/SbtdIkMnsdzrawpJYuuptiqFOkby+uuFcxsduLUVFJBN9y0UrpN+mMUMFCo2tqfDcdWppHvVFRckpJ7bu1+8j+RZiRS+gvNOloJVaBNq8gWbkEGta6dESkZRyHSvUrtBfWw7Qf9yEXYzXqVz0enDGFrOZsyhKUpW6EpBAFtulDWvzb8TjFGk06VeeNzqR7otpcjMqLX4oc0eHKeQxjLODTeh3Tp+Mj1OUsh4dSu6947/kxgZzMmUUCVLAGi01ebhU7m/AYxkc0Jo0+EcuNRu2saEV3uNCYz+50f1avzMnVP8ANDmjAZUyF3s5r3jnt+EhSzlTIFkWpR7XWw7T3kahmnNXbty7wmq6PB4hGCMzZkKtBblfGav3ITfudQEaNGp0qE8anUl3Sba5EOi3+KHNCrrxm73o9r3rvpPwsNeceVMiqlyJWWcS8VIIJDgFkLSVVJWaVTaGEKX8yphaSlalqBob1t6DUfNhH2M16lc9F/sjoe9w4PkJ7v8Axx+ZEXkXUbcztYWm/dVO+JBvuwTopEqjOV2PHEKCgkki+9aMcK3Uhx/hp/gp5yemOdpc9bNOKZ2dAqU6FNxnOOfFHR80t419Cj+lMSOI9mw0UpbScQ0kHlCUiJDHdeUfBeh52TvKTXF+pTTOv5dN+UPe9VBBnX8um/KHveqgiCCxmwX2mY8d73y4cNlbtY59LK/jGYb9gvtMx473vlw4bK3axz6WV/GMwk+yxo5o4TP5Zabnm3CQdpDqSCkqSFl9+5Q5FA3V0QgyPl1pgu0QVBZNmraSAk0pcVihH71Q35xSakTKysblxbixQipRty0+Y1ScYdMvLyet1kSwW2iwdsNFb6gpcoG/HDG7zYqUIpRtd3XkaZ1ZJ2tYXO53sKSRtCakUtBpNrekd1xwIPFCEZVZ/wCdzEf5I0tyMnW+Zc9WfRgf36IOo5a+j6jddVBG6tJu3pus279dPPe6URFXmt4oGUmv+dzEf5Iy6va1vcxP+SNbkpKhJKX3CqhIFg0roFbI1Urx8V7aIXVx4De8VOJ1rY/+KZ8nP4t+M52cUtxRKlWQohIBIAAJGjXTGMMwPiWvJz+LfjdKSxcWUJSVKKl3DTulRq0GnCekvGk1a+3yOXps5wpN0207pbM8n0Rq2s8JfOV0xtQ1XSvnK6YkuTs1gtKFELGIWDcbQNKDUKgw6y2byUVsjHXeeTkjqyWirZgjyRz4PTHt1kvmfUhTUoTwz9ZfTCpGSTTFXOV0xMEZGAwSByCM+tfFFTWj/kjyReved9SXzPqQk5OIxt85fTGKZMeFz1dMTfrZxRH56Xo4oClK6IaNOhL8EeSFnU0iP/0l8z6jQJMeFz1dMeKlRgLVfHXd7YcS1GJaAizUUPyR5Iq940j9SXzPqN/UY1r56umNa2RgLZOq2r233Q4KaJ4h7f8AUZy8laUEi6v7JhtRQ3wjyQvvGkPKpL5n1GkSx1q5ApVPvjxbJGlfOV0xL25AJuA6fPA5k20KECnpMJg0f9OPJdBnPSf1JfM+pFZTJ5XUlSwB4Sr/AGxnNZMNklCnKi/fKofOTEqGTxqryx71FEYKF+xHkug2LSbf+yXzPqQaYye8lFsqUBxKVUV1wi29XDXzj0x0VeTwRQgEajhDflLNlLiTZSlK9BAoOQ00RbFaN+KnH5V0KKnvecasvmfUhW3q4a+cemDb1cNfOPTD/N5luADa1Beg13NOPE3QmmM0n0ioCVcSTf6CBXzRcqWiP8MeS6GV1dOWc5/M+o07erhr5yumJRm5OqcbIUSSk0qcaUrfr0xFCIkOaeDnKPujm+19HpU6MZQik77kluZu9maRVqznGpNyVr7W3txJb/Fk9yNv/qD+2HqGXI2/+oP7Yeoyy3eC9DsxyKaZ1/Lpvyh73qoIM6/l035Q971UEKMWM2C+0zHjve+XDhsrdrHPpZX8YzDfsF9pmPHe98uHDZW7WOfSyv4xmEn2WNHNHCHXmn8oIStKihnbUrFEm0dteULIJvFVJ9BhDkbJkvVxMwreqKUkOtpJpSh3ShUckI86cnluYUoqB21Tjg4htziaHm+2HDLmZhlywlD6HS6gqoBvaJCrrNaih/ejFSSSik9j/bNM52dmtouayXI0FVmt1aPs03t/z+FXzRjOZKlABtTto3VtuNAUvrg5jh6eKGtOasxSthOi62mt91cdd37MesZuvKwCcaHdYGpF+sbk3ivHSL3DvYmt/hQpGTm+E165v9cZdb0cJr1zf641ozYf4I5yePTWmiG4Qur72Nrv4VyOs5gfEteTn8W/DpkyXWPhG1UVaXQ4EbtQMNeYHxLXk5/Fvw+ZLVuPrL94qKZaRPR6uKHC23hsMdWmqlNp8V6MUnK00nF1zlu6I2Iyy+f+Kv2dEZoXGRZSdEbaXtaD2VYJd66HPlo812ZPzZm3lV7uq9Rwu9kb0ZReuq4rTXDR5o1MtDSRqv1auOFJUgAkqTQAk3i4AXn0COlrqUleNrCxjPe2YdcHqXuKwqTdcPRDU9lVq3RTrdpV9LQ06yLhEAznzvMw5Vu2lsCyE2scakgXCopdfhjDKjKJwjHPTML+CI+BvNnW3ZhCU2itAThW0KV1cZ4oanM42QbqnjqkfeY53P5Qq3ZBuKgaaKgKAPtMLF9Qja906rcErsihKiRRIrpArUm438QiVpkpK6Vjq6J7Mp1qeOTfkib/AMStalelPTHrGdLSFWgFVpS9SSPRWII+JJSvgxNWSK0olRBooUqcaUSqvGRorCJWSnFKO1NOlFdyVJoaceisUyqzlnJ+T6G1eyKC2t28V/k6mnP5PBB84/Iwob2QWfnNq8yk/mY5exmnMKxSlPjKH5Vhxl8xj899A8VJP30gjKSyv5iy0HRY51Ppf0Z0Hsgy/c3Ocj9UHZBY7m5zkdMRGXzMlk75bi/OEj2Cvth0l8iyiMGGz41Vf1ExbjmZpUdGWUm/L/I7K2QmtDavOpP5GMf42rg0vzAH841svNI3qG0+KlI+4Ru65jXCvE82zO4Q3I1nPJXcl80RknPVXcFH6v8AuMuuY1wdcxriFFre+bFwR4EdyxMB50uJaWi1SopUWtJ88OWaqabZUEXjHkhw65jXGGTXbTrp8T+gQum15yoxhJ3Sf2YtHRadOU6kVta/7Il+Rt/9Qf2w9Qy5G3/1B+UPUWy3eC9CyORTTOv5dN+UPe9VBBnX8um/KHveqghRixmwX2mY8d73y4cNlbtY59LK/jGYb9gvtMx473vlw4bK3axz6WV/GMwk+yxo5orbnRPlyYUkgDalONgit425xVTx7r2Q5ZezflmywJaZDqloJVaUmgoARfdZrfcdV1YRZ2SCW37QKvhS44rC47e6m7zJGMKMpS8kraQ0uxcbat0RZrVBVavD1LlAbmtKUEY6UlaGG9tvh5l1SLvJs8GbhBFZmXoSBcupHGa0Htj0ZCNabezgCDb3OBNCa3G4XUOIjHrTLAj+bSoVFaIIu0mp6IE5NYrTqlNKAhVnA0VVJTicEitRjGopFX8PGvyhg/X/AHphBNy21rKbSVU0pNUm6txhb1rltE0POgwimmUpWQhdtIwVSlbtUKyTqeYHxLXk5/Fvw75OVuPrL94qGjMD4lryc/i34cpFW5PjL/rVHO0ntiy7D8V6MdELjchcIkLjTN5cZZHwjiE8Vb/RGWzeRQmPIMIsqSltpxIAqpCgNAqUkCvFEcdz+Squ0NLcpio7lA5ScPPSGiYzodeNkuFRP/CYFa8RXSnNCotjRnfh+/p52HUWyKOtFJKVAgi4g4gxhHRsiZuKJLkw00m6iUUCiL6kqJrVWF5JOOGEancmS4ykhva0FJl1KKCAUWtsuIFKA0Co065XsV4NuwZ9jyTbdmFhxCFgNE0UkKFdsbFaHTefTCPLUi8iYdDbToSFGyEoUE0uwoKUjp+T5dtKlFCEJKgKlKQCaFIFaCIs3kycfdc2qYaabQojdoSSd04BQki/cGNdGSnTubtDrujd5+JDwmbGCZrmudEFJvgzXNc6IfskS8+/PPynVCQWAolQZRfRSU4aN9rh1y9m3lCVYU8ZkKCSi7aUCtpxKMa+FFmzidB6bttgX78h4zYZQJVtTyKqLYraTeFWlVtVvBpTGFyDL31S3jdcnCgu++Gp14oybbUFKWpCyoJF6il0puHIBDIhpNBUkHxQf7oicKkn8Cb87HGqzeJu2ZMG0MlChYQVWDQgJNFaDdGbEq0lNVoSatim5FArEkxGsgTFl9aKK+KJtUAG+As446eSJHnE7tcoTQq+CNwFSaJFwGkxKUlB4lZ+JEW2sgaMvfVDZvuuThQceuvpjJtDBSRYSVWVUISk0Og+a6IU0U0BJUDjSyDTi30OWQZ2kwUgKptZNqm53yRZN+OmKI6y6xRaT7wWO+RI5WUbSEqW2kgt8Eb6gNT7YwBl6nct0upcnz6Y35Vd2uUCv+UfY1WOUfxW33N30J/VFlbEn8Kb8wk2skdSlky5uKEK31KBJOmmGq6EGSEUW5yI0UvsDVEWzQzhQ5NJSELBsrNTSlyeIxLpD41zkb92Ioq31aclbb9mWU23CV+H3RLcjb/6g/th6hlyNv8A6g/KHqOjLd4L0EjkU0zr+XTflD3vVQQZ1/Lpvyh73qoIUYsZsF9pmPHe98uHDZW7WOfSyv4xmG/YL7TMeO975cOGyt2sc+llfxjMJPssaOaK1ZxTilzKws1Da3EJFw3O2rVSoGtRvMO0w7LTK2UNNFJCV1KUhJs0KkNkAi2pOFutVXYk0jZlfISXp1ptNEF7bVLVUYh5+qt0QMEgYiGrI2QHHiqwtCVIJBqqya3A0PKYx0sEoxllb/RolGd2uI9vZsMoBtCZ3IUSat0oNOm7Tx1hvbRJ1O6fpdS4WsDWt1KYaDCz+DZog/CJUKkH4XUSDviLrjDYcjqSSCpNQSDyg0i91IiKjN5IznEy9kbUp0qqK2gKUoam4Y1pCUQoGTDwkxmMnnhCE1keI2pqcDp+YHxLXk5/FvwpXM7U0pahcC4fQtRP3GE2YHxLXk5/Fvw6tSaXpdbasFFxN2IqtYqOMVjFpPb2meXYl4r0Zy/K2e77xISoto0BNxpxmMJptMshtTg2151AdCVE7WhtVbBVQ1cWaE0qEi6trQ2ZXyUuWeW0vFJx0KGIUOIi+FzGV23WkMzSVnaxZbebptiE1rYUlRAcQCTQVBGg6I2VI4VF018O+2bX38M39G0EkaWZ8vOIS84QiuFyUp4kgUSgE0FwEdcyFKMtNJ2oJvAqoYk6b45P/DC13yzjcyNTZo6BxtLovmhQ44TS2Un5ZVlKnGyMUmo9KThCThCssNOWW7Lms1yEnCT2nbXZsAEk3CGWcnWVKDgHwqRRK7N4Gquq83cZiES+yA7SjiAsfvQQfvg/i1BO9UPNh7TGdaNNbim0jpeb2U9sWoUoQmvFv0j84VZr5FamdvS8m0lLgUBWm622YofNf6Yi2YOUw644pAJCUgGtRvlAjR4BiRyjD7Slll5Tdq9VENqrVa1DfpOFo4Ruowap2LaexbSIjO1OTctTzqm1uhSlt0CgDW2hVSSPB9sLc4Nl1E4wZcSziC4psWi4kgUeQrADwaR7lHY8S+6t1x54rcUVKIsCpPEE0EaWtjBpKgrbHriD8zQa8GLMB0FOi0m8xzylNpDEqFqUG/h7dOJ9RGPHSIxlXOZpp0pQ4hKbqBaHLVKDfFBpjXCJfO5vh9lDa7VAF4XE21WjyUwhIzmZYSEoeeSlOABT+aY1QqOKsjBJXY2s5SaKG1NqUHiBaoKJocbNSSBvcYkueE+kIl6qUEUUF04g3rhrYzIQlanLSytVKkkX0w0Q6ZYyOJhCULqAAoXHG0Eg/wBPtiur/wCRNPeTB4WmQXK+crbThShaUpIFNsQorwvqUXY1hxlsqoLaFIUoOkX0ACKE/NB3WFMYdmMzNrSEoeeSkYAFP5pjxrMdAcLlpwrUKEki8ejijn09BjCSknkbammynFxazHXPCe/lWQkkYoVxjaxUffDHm3mQ1MtlaqpoqgsgGoAvN/H90P8AlHJu3NpQagJNajxQNXFGuTye80my3MvoTqSQB90dAwkREn1O8oIFlSCpNoY0w9oiZZKXVaj4LVeXak1hE9m2VqKlLWpRxJpU+yFuS27LjidVgf8AbEZdL7C8fsx49mXh90TDI2/+oP7YeoZcjb/6g/KHqNct3gvQqjkU0zr+XTflD3vVQQZ1/Lpvyh73qoIUYsZsF9pmPHe98uHDZW7WOfSyv4xmG/YL7TMeO975cOGyt2sc+llfxjMJPssaOaK25Sym43NvFKq0ccSLW6ATtijQVwFSTdSM5gzTNFLto22qxcmitBwFxFBUGhGkXwuzqly5MtIaoVkLFxA3XVD5vOg0GmEpy5MvWDS0EWrglVkrUDbWoA75VTXAX4XmuKk7qMkl38e40zvtjd93DvEyMtPd1P2eiNicsvd1P2eiFr2WJlQotlFL7i2oA1tA/OvO6UP/AFGxeXphSVJLaAFAg0bIN9STjjeY0fCVWn3iNOV3u6H0DojMZWd7ofQOiEqZZXBV6IzEurgn0RF0TafedWzA+Ja8nP4t+HjJqtx9ZfvFQz5gfEteTn8W/DnIq3J8Zf8AWqMGk9spl2H4r0Y0575sCZQlxNA4gU4lIJrQ01G+vGY5tNZIcbNFoI49B5CLo7YlUNM2hNSFJHSPzgo6TKmsOaKFNo5EJcw7NZfmAkJWpLyB815IdA5CsFSfMREymM3mFYADku+6ELuaKfmqjS69Gr21zQ8a1iOh+VX8ZKLbOth0gcx4L/qEe9aJNe9mnW+J1gn7TSlfdDq5mssYUMJ15DUMUwyjB9io153/AOVyxVYvgI/4UB+LnJJXK4ps+hxIg/gmZO9S254jzSvuXWFPWk6o860cUWYKy7M15xv6NDYo8BE5mdOJxlX/ADIKv6awkdyK8nfNPJ5UKH3iHxuQUnelQ5CR90K25iZTvX5gf9RfTBbSFvi/Jr7sn4SHqlyMbuWPNpicJyrN93dPjEK/qBgOUpg77aleMwyfvRE4q/5Y/M/7Q+Hj9P8AJCNoMG0GJv1YvSxKK5Zdv8gI828aZSTP/SUP6ViDWVVnDk+tgtHiQnaDBtBibWm9MlLeYvD7nILDOmSb8zrw+9Rg10/03zj/AHEWXH1ITtBg2gxNTLy/ehHI+v8ANJjzqOW72eHI+Pzag10/05f0/wBwWXFfXoQvaDHUdjJNJY+MfvMMPW+W7jMj/qoP/wCUSzMxpCULCAsJrcFEFWF94AHsiivUcopOLW3fbg+DYyXwy27vujoORt/9Qf2w9Qy5G3/1B/bD1HRlu8F6FEcimmdfy6b8oe96qCDOv5dN+UPe9VBCjFjNgvtMx473vlw4bK3axz6WV/GMw37BfaZjx3vfLhw2Vu1jn0sr+MZhJ9ljRzRXdU6qUn3HilYO2OqQRQXFa02hUbob4emMcl50FhTimkEW1E78XA0NN4a3x7nhNpW+kJNootpULxRXVDqqegjDXG3KOXZd4sgsEJQlQNAAoA1stiigFIQTco0OsG+1ipXai2s/pbI0zk1dJ5fcWN7IDoruTfU75OJJJPxesmERy6CSS1eTU/CaT9SNSnpMg0bmAb6GoNDTc13eg38cby/JHBt8ecU06LfJp/3ocEVKrNZM8GWE9yPrP/CM+uqe5H1n/hGmfdlyPgUOJNfnGu5obrlG+tNEIxC4I8BtdPida2Px8E15Ofxb8LJ6TfQolqyUk1odB0wgzGatMNprSssoV1fzb98Pz2R3VKJ6pcAJJNKihNKBIrQJuOPFTSTmqpOe0z4nFu3UaAuc4Dca5huaWKKbb/MeeJJLZOKFWi64q6lFEnG8nH8vyotijDHh6hrHwXyroQfrdM8BPpPRHvUEzwU+n/UTeCC0eHqGPuXyroQkSc1wU+n/AFHvUs1wE/vzRNYILR4eoY+5fKuhBzk6YOLbf75BGHWmY4CfSYncEMmll6sNY+C5LoQYZNmO5o/fmj3rbMdzR7YnEFIfWy4vmxtdLu5LoQfrbMdzR7YOtsx3NHticQQa2XF82Gul3cl0IP1tmO5o9sHW2Y7mj2xOIINbLi+bDXS7uS6EH62zHc0e2DrbMdzR7YnEEGtlxfNhrpd3JdCD9bZjuaPbB1tmO5o9sTOZesIKqVpow0gY044jKs8lKRbbaBSSAKkVVVwN3bq7dEb4CLIupPL1fUvpQrVdsEuUegiGTZjuaPbEmyJIFpF+JvMN2Tc7dsWlBaIUpRTiMUrCFYKVgVDEiuiJHCVMWUvUSvGrT+Gat4W+w+5G3/1B/bD1DLkbf/UH5Q9R1pbvBehnjkU0zr+XTflD3vVQQZ1/Lpvyh73qoIUYsZsF9pmPHe98uHDZW7WOfSyv4xmG/YL7TMeO975cOGyt2sc+llfxjMJPssaOaOANshjKJdesWCt1xIKqWgXHEC+m5NQTfqjTkZ+VbU4HQ24LRsV2ze3UNUoJ4vTywnzsnkuPhIqNrLjaiRp6odVUUN4ooaoU5RyNLVZSy+AVJVaKlJKSBUocrUWCrAtm9J16cNNu0cV9v2NUpWvhS2b/ABHMZRyea1ZRiaULoxJIB+C0Cg80IVOS9TRbYFbhYcuGgV2u+EhyCkf/ACZc3gXKGFqlRUjAX+aN6c3k99S2j540+fRp/ONDpoRVpI2AscNvmOf44y+B4bfMc/xxrbyCCkHqiXFcQVpqDUXXK49NMI9msjpQgq6oZWQBuUqBJqQKY6Bf5oXVonXy7jo2YQJZaAND1Mqh1Hqt+JQGl0uUE33DfXUpeSL779H5RGMwB8C1S7+XVf8A/bfiTCTVQAurJFd1cDeBjS7R98Y619bkZmlZ7fI8LL3dUcz/AHCpANBUgml5FwrphOJM91dwpiOO/Dj9gj0yWPwjl9NOqz0e0xBWKYI0sMFNarWrlpG6IIE60uEqoUAEGyaG0DrNbjGstPd0Rxbj/f7+4GTvhFr2xzdgClbgQKApuu+6+MlSR7q6POOiK6SaTuW1Gm1bgZFpzhjfV3vzdX+4xbadBFVpIurub8b7/wB4R4mRN/wrprrULrwbqDzeePRImnxjtddrk4qaPaYtKhVDXlmQdcKdrUBQKF61osrJTZdFgG2U0VuDQGuMKuoT3V3lqK410iFKE0AFaxGQ8JuEsSEqmXa3OJpUm9NTStw9H7vu92l2l7ia33hHFQUrqN/7uVQQXFEu0u90TxbkYV067qao3MpUBuiCa6BQU1ffGyCC5AQQQRAGmcFUEUJqCLqXXY3kRDVZMQ2kNialxQE0VYKkq20upwfFCNzrGvGgmM5PIaTaWqyK0rQm+hOjkMR2cl2HfhGXw2VXGl1xCk0NUmlyzcU3VqLIjXRmoqzXmdLQ6jgrbUnvtdX5GjI2TE9UBwPNuAVNloIoFKcDhJq8o13GGFBdhEvBw5Byi7A00w35Hyc22m0ghRVUlfCJxPHWgqamtBoAAcYrrVFN7EUaVW1s/Afcjb/6g/th6hoyOyahVLrAv9EO8dVu6XgvQzRyKaZ1/Lpvyh73qoIM6/l035Q971UEKMWM2C+0zHjve+XDhsrdrHPpZX8YzBsdZCcyfINyzpQtaFLJKCbJtLUoUtJBwOqFGeciqck1MoLaSpbKgpStxRD7bhvSDiEkDjIhZpuLRMXtK8vZASrKADqvg3VOuqNFblO2upAJTU3lIv44T5FzZDu2Bxa0FCimoQpQJHICQcD546BljYen3nQtL8oizaCaLeCrJdWvdUbx3dLrrobewNOm/qiTJ07p036Qfg8Yy0qdXCsRolOnuQyozJbIrt6xeblNLBoFEAiiTiBWnGIRHNwgkBLpvxsm/j3sSkbAs73eT5zv+KMxsEznd5PnO/4osdOXEhVYflImMgK4D3NP6Yy6xq4DvNPREtGwZOd3lOc5/jjIbB053aU5zn+OF1UuJOth+Uddj74pnyc/i34mMN+bGZD0shCVqZVZaKDZUrHb3HK3oF1FgcoMPvWdzwOcf0xTVpTcrpGR5iKCFvWdzwOcf0wdZ3PA5x/TFepnwIsIoIW9Z3PA5x/TB1nc8DnH9MGpnwCwighb1nc8DnH9MHWdzwOcf0wamfALCKCFvWdzwOcf0wdZ3PA5x/TBqZ8AsIoIW9Z3PA5x/TB1nc8DnH9MGpnwCwighb1nc8DnH9MHWdzwOcf0wamfALCKCFvWdzwOcf0wdZ3PA5x/TBqZ8AsIoIW9Z3PA5x/TB1nc8DnH9MGpnwCw3uMpVSoBpeKitDSn3EwkmskhdKKKBeSEhN5Om8fugh76zueBzj+mDrO54HOP6YFSqLcTdjAckKpQTDw1YUHmFLq+y7XVwQmgAqTQC84njhf1nc8DnH9MHWdzwOcf0xLpVHuIH/JnxaPFH3CFcNrM1tTYt2QEgAkqAGgYmMP4lZ7oz61HTHSinYYqTnX8um/KHveqgjo+VtgybmH3n0TEnYdcW4nduHcrWVDBsjA6IIkkmOU895N9BQqdaSDwX0j033jiMaVZ3yZlep+rJelgIrtiMARotcUV2rBWGxEWLHSee0m21taZ5sihAUp9JUKil191NAEGTs+ZNoECZk0g0NELQBWlCo1NSTdyUEVxrBWC4WLNdkiU77l/Wo6YOyRKd9y/rUdMVlrBWDEFizXZIlO+5f1qOmDskSnfcv61HTFZawVgxBYs12SJTvuX9ajpg7JEp33L+tR0xWWsFYMQWLNdkiU77l/Wo6YOyRKd9y/rUdMVlrBWDEFizXZIlO+5f1qOmDskSnfcv61HTFZawVgxBYs12SJTvuX9ajpg7JEp33L+tR0xWWsFYMQWLNdkiU77l/Wo6YOyRKd9y/rUdMVlrBWDEFizXZIlO+5f1qOmDskSnfcv61HTFZawVgxBYs12SJTvuX9ajpg7JEp33L+tR0xWWsFYMQWLNdkiU77l/Wo6YOyRKd9y/rUdMVlrBWDEFizXZIlO+5f1qOmDskSnfcv61HTFZawVgxBYs12SJTvuX9ajpg7JEp33L+tR0xWWsFYMQWLNdkiU77l/Wo6YOyRKd9y/rUdMVlrBWDEFixuWM+5V5lbaZyWSVUoS6mlygdB4oZV5yMmv81k2+t+2Go48dEcMrBWHjUcchXBMslk3ZAlW2kIM5LEpSATtqLyBywRW2seQjlcawQQQQpIQQQQAEEEEABBBBAAQQQQAEEEEABBBBAAQQQQAEEEEABBBBAAQQQQAEEEEABBBBAAQQQQAEEEEABBBBAAQQQQAf//Z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81" name="AutoShape 4" descr="data:image/jpeg;base64,/9j/4AAQSkZJRgABAQAAAQABAAD/2wCEAAkGBhQSEBQUEhQVFRQWFhcYFBYXFh4YHhwYHBwiGyAXGhwYHikfIRwkGhUdIC8kIycpLCwsFx4xNTAqNSYrLCkBCQoKDgwOGg8PGiwlHyAsLiwvLCwtMC8tKSwpKzUpKiwpLC0sNSwqNTU1LiwsKSksNS8pLCksKSwpLCwpLCwsLP/AABEIAIYAhAMBIgACEQEDEQH/xAAcAAACAgMBAQAAAAAAAAAAAAAABgUHAQMEAgj/xABHEAACAQMCAwQECAwEBgMAAAABAgMABBESIQUGMRMiQVEHYXGBIzJSYnORobIUFRYzNEJTcpKiscEXNYLRJUN0s8LxJJPS/8QAGQEBAAMBAQAAAAAAAAAAAAAAAAECAwQF/8QALxEAAgECAwUHAwUAAAAAAAAAAAECAxEEEiExQVFhsRNScYGhwdEykeEUIzNC8P/aAAwDAQACEQMRAD8AvGiiigMUVh+lVNZc08TvFndZ7a1ihkMTuwwQw/ez4UNadJ1LtO1i2qjuIcw20H52eJMfKcZ+rrVPX/Yt+mcbkm80t1Yj2bHH8tRgv+Ew/mbOe4b5U8oQH14UH7tRc7IYO+9vwXuyzuIemDh8WwkaQ+UaE/acCo3/ABUuZziz4bNID0dyVH2KV/mpSsOc55G7OxsbSJvABVZvcZCuT7K18f4jxkKWuXmhTHQMkfTyCtqPuqMxtHCwTs0r837Icn5v4xD3peHCRTvhH3HqOnUc+6vUHppgU6bq2nt28Qy5H24b+WqntuPXMbakuJlPj8Kxz7QSQffU3b+ky+A0yPHMvlLGG+0YqMxpLBp/1Xk2vkt3h3pHsJsablAT4P3D/NTDBdI4yjKw81IP9KoOTnG2l/SOGQNnq0TmNvu4+0UW6cKZtUM17Yv7nA96d7HtapUkc8sEua9eh9A0VUPCXu8hbPjMNweixyjBPq7xJz76ZvR5zTdXUt1FdCLNuwQsgIy+pgw69Bo+2rHLPDuKbTvYeRRWBWaHMFFFFAFFFFAYqkp7UCDjsPyJlmA/1ZzV3VU/EbT/AIpxaD9vZMw9oXb7ahnZhXZvyf2aKqpt5A5Tg4g8kUhljZFDa0ZSDkkY0su3TzpQRsgHzFWN6EP0y4+iX7xqi2ns4mTjSk0Kd1bRxcQSOIPpjuUXLsGJKyAatlAHSnH05fpNr9HJ95aT77/NG/6wf92nD04/pNr9FJ95ancYv+Wn4PoJ/KfDIbm6it5e0HasVDxuBpIUndWUgju46+NdnPXLsNjcfg8RldtCuzuy4wxPdCqo+T1zWn0ff5rZ/Sn7jVK+mD/NG+hi/wDKo3F3J9uo30tf1FrgkEUk8ccofTI6pqRwpUscZwVIO56bV1c28MitrqS3i7Q9kwVndgdRKhtgqjGNXrrj4H+l2/08P3xUn6Qf81vPpB9xajca69qlfd7nv0c2+viltn9Vmf3BT/vVjeh5Mx3sp/5l3Ifd1/qxpB9Gm13NIekVpO3v7q/3qzPQ/b6eFRk9XeRj72NXicGNekvJdWO1FFFWPHCiiigCiiigCq142ujmWDPxZ7Rk9+H/APyPrqyqrf0jN2XFeEzeHamNj+8yj+jtUM6cN9TXFPoU28WglPkkr/Ccf2qw/Qj+mXH0S/eNKHNdt2d/dJ0xM3297+9NHon4gls13czEJEkaDUfFiSQg82O23rqi2ns4h5qDtvSFy+H/ABVv+sH/AHRTh6cxie1bw7OQZ9eV2pFt+NFblrjs0djI0iiQEhSW1A4BGSKZbj0s3cgxJFayDyaIn/yqdCJU5qcJJXsuJD8mv2V1bXLECJLhUJ9bKR7NgcmmH0z2DLfRzY7ksSqG8NSE7Z88MD7jS5zDzbJeRxxvHDGkZLBYkKgkjGTknwrssPSDOkAt5o4rqEdFnUkgeA1A+HrqORMoTzqpbXZa+7xI3lOzaW+t0Xc9qrH1Kh1Fj5DA+2jmy/E1/dSrurTNpPmBhQfeFzXZNzpII2jtoILRXGHMKnUw8tbb491LoFQzWKk55mrbhq5QOiz4pL5WyRg+t2P+w+urh9HkGjhdoPOFW/i7396p23PZ8v3R8ZrqJF9ekA4/kNXxwW27O2hT5EUa/UoH9q0R5eNej8eiO2isCs1J5gUUUUBio2+nmViRJbonh2itnYZO+sDoCfdUnUDzZwdrmNUUrt2mdR+VE6f1ehKCTikinS1xZq2CcHIOB1ODJ0FRfMHDFuuz/CZrTMLJKneZNJJ7rHEnQ+GdjXleU5BFpLRuwS5UNnBIeRWTJwd9C4J338K83fK80naLrRVd1ctqUtnbrlOoA0+RGNhjNC0ZuLuiO4zyNbT3DSTy23ayElvhZEyQN8KJfAAE16u/R5A0Sxs0IijDMAHlVQRszsRJu3gSxyN6mbDlfB+EERU9tkA57skaJgZHzD9dYbl9xYi2BBf8FeMsTsZGxkk48Tk5x7qiyNViKmmuwW/8MbLBbXBgDJPbS4xtvnteneH1jzrMfots2JCtASCQQJpScgZI2l8BvUw3K83bGb4I7W/wbPkEwnO7BQMtqO+n/lR7VvtuATI6nEZAlnb85+rKG3ACdRq6EnPmOlMqJ/VVu8QA9F1nnTrgzhTjtpc4Y4Bx2vQnp515l9GNkvxngXYHeaUbE4B3l6E7e2pVeT5nQpJoUFLQZWTOGgKnIGgHPcBG+PDHjWxOV51hKExO5Ns5cPoOqLSGQZVsKdJYfvEY8aZVwH6qt3mRH+FlplgTENJAbMkw3I1AbyeRzXv/AAotM4zDn6WXzx+18yB76ZOIcHeYzAYGZonBY7FREFOPft7qihyLJlPhVyhZQ2esTOCAfnARoc+aeumVEvFVe8eF5Kga2S3D2xiSXtVAeQntM6N27TJ3bGD4nFMaX8uQons8kbDfOM6cgdp57e2oK25OlXs2zCGVgHUHIKJGgXBx1M0COfLJ6nevdrybIiopeM6QBq6H88kp23xjS3j1xUmMqkpbScTiEx6T2Z3IOATuvUfnOoyM+WalrXXp+EKlvEqCB9RJP20ijkiYqneiRk27p2YAIuo7dXVDny7vWn8GhRszRRRQgxXFPwWB2LPEjMepKgk13UUCbWwjfydtv2EX8ArVc8swMjKsSISpAYIuVJGzDIxsd6l8VjFC2aXEp60eXXNw+fsor1SWtZuzULKMbIcjG+NiPWN8UoXPMl3G7JIFR1OllaJcg+XT/wB9fGrs515LS/iGDonj70Mo6q3XB+bkf0PhVa3lm1+xtrvTBxSEaUdtluEHRT87yI/3FVdz1qFWEtbePLn4dBaTmu4JABTJIAHZpuTsB065om5ruEYq5RWUkMDGgwR4HatvBL1+HXvw8ZGjPaRMoJbAOkDVsMtjDCu+95vefiMcsKoqtoXs3RSo1EBw3TO++rrjFRc7GlfSOltpH3XMl1GIy5QdpGsiZjTdSSARt837RXn8qLnRrymjVo1dmmNWM6enXFPPP/NsMlriyaBijiKU6AWVCDgxZ/V1DGRnxpdi58A4b+C6PhtJPbdmuNWcBMY3PZ7a/A1BlTblFPJvsQv5W3Hmn/1L/tTDyrdTS6ri5dI7OHeR+zQa2ztEmRuSdjj2dah+W+VDOpnuG7CzTd5W21fMjz1J6Z9e2/Rw4FwRuLOhaPsOFwH4CEbGTG2T553yfWRv1qVcitKEU0vN+y5kpyBYvevJdzxIlsxIt4OzAyvyySMnYdRsSSemKdvydtv2EX8AruhgCgKoAVQAANgAOgFbMVc8apVcpXWiI38nbb9hF/AK7La1WNdKKFXwAGBW6sYoZttmaKKKEBRWM0UBmisUZoANLnOHJUV/GNRKSpvHKvVT5HzGfCmSsULRk4PNHaUvxkumLbjUTMg2gv4huB4aj4+wjPqPWl3i3I80adtbkXdsc4lg72B89RuD54288V9CXdokilJEV1PVWGQfcaR+I+i/Q7S8NnktHO5QHMZP7vh9vsqGj0aOLS5dPx/tCmeH8MlnfRBE8j5xhVJx7T0X3kU0xct2tiQ3EHE1x+pZQnVv4CRh4erx9fi223K3F52KXFxHbRA4YwABpPnHSBv9Xspr5b5BtLPdE1y9TNJ3nJPU58PdUKJtVxa2X+3z8Cnwvk+64iyTcR+BtlwYbNBpAHhqHht1zufm9KsuGBUUKoCqAAANgAPAVsxWaseXUqupt2cDFZoooZBRRRQBRRRQEVxPiLhhFAA0zDPezpRc41vj7B1JB8iRw8V/+PEZri9kjUEAsFjCgk4A06CevmTXLdcwLaQXFw6PI7TMgRBljp7qrt0AAz6snzpA545uuLuxVJrY2/aToIwSxLqAW1YZRsGKD30uddGg5tcOJZvCONltGsq6SjNvMoKiQYzhlPxWxv5EdPKuvmDjyWcBmlDFVIGEXUdzjoKRLLjd32r2ptWFvbRqA+CMPH3lkycZ1YxpGfPxqe9KnEZIOGSSROUcPGARjxbB60IdH9yMePMlG5tiFzDb6ZNc8faIdB0gYJ7x8D3fdt5iuKX0g24uZYcSEQKzTShe4mkZIJ8/70v3PGZ/xxw6ESsI5bXLrtuxWQ6umc5UfUKT4uDyG34s34TLiFiJF7uJvW+2R7sVDZtDDQf1cF6uxbfK3NiXyu8ccqIpGlnXSHB8V8xUve3YijeRs6UUsceQGf7VUnBbu5sI+GXDXDtZyjTNGwGmPUDpAwM4HXJPhU5y3fT3NnxC5lkZon7dbdT8UIoIyo9u3uqbmdXDqLbT0/NrD9ZXQljSRc4dQwz1wRnf11on4wiXEUBB1yo7qcbYTGcn/UKW+SeIOTMjOSkcNqY1OMKDApONs4LZO/rqE4XNLczcPLTsGdL0GQY1FRJgKpxgHCjfGcA0M+x1d93xcs7NGarviXHri0NzbrI82l7URSNgugnYqyZOFLALlS3y1znxmOArcGd43W6W3MYZXmZCyyBt1UoScEHO/TFCrpNK9xtoryoxXqhiFFFFAFFFFAJPOvLzSI4DvGjsHEkerMcoGnLBDkxuuAfIjPrC5wnkKeaaCW+vI5oYMGMK+rIBDYyQNsqM9ScVbBFcT8FgZtRhjLeZQZ/pQ6YYiUY5UcM11+EsEh3iDAyyD4pwc9mp/WJIGSNgMjOagfSTwu7vBHaQQgwyFWlmLgaNLdMHc7b7Zp4CgdBisgUMoVMklJLYQ68q25ngnZMzQR9nG+ojC4I6A4/WPUeNeV5MtQlwgjOm5OZxrbvH69vdipqs0I7SXEQudeWp5ILfh9nCotTjtJWbJiVCCANRLEn3nbw6012fBYorVbcD4JY+zIzju4wcn1+dSJqP5gQtaXAAyTDIAPXpNC0qsnFR8/M4rjlC0dkYqQVRYxpkdQyL0VwrDWB87PU+dazyjZaY0CAdmJBCFkZSuttTaMNkHUOo6dBgZFLH4zikHAAjqxLhgAd8C2cZI6jfb21EDhEX4iurrQDcRS3bxTfro0dw+nQ3ULtuBscnPU0K9pLiPnDuDQr+EWxtysRZSZJJNZmZlyWyWL5XGO9j4oxtipDhfBIrct2ZkJIGe0meTYeXaMcdeopKveHmefiTDPaQvZTxkHB1RxK+P9QBU/vGuTi90biOa+QqYZrm3gVyWC/gqHctp3CPOdyOq4zsDQhzk95Z6XKkZDKQOpBB+usNdIOrKN8bkdfL21WfMvA3htb2ZDbRR/gMqtFb5AZhpKSkdAVClc+II9VSHHOWoYIIpUit5UiidpoJyMSaguqfU2czYUjU3UMR40KjVf8AMSwdu86mOCFFftshg2c5AVSXyMeW+ds1KRThvikH2Gqj5mEc8fF5OzGn8XWUsYZd0OJipA8GUHr4VNcS7DhMyXdvHHHbzQtFKsSYUzKNcTYQYy2WXOMklfVQFhrID0IPsoqI5Q4ObWziic5kxqlbGNUr952PrLE0UBNUUUUAUUUUAUUUUAUGiigI625fto21RwRIxfWSsag6yMasgfGwSM+ut34si7Mx9mnZtnUmkaTk5OR03O9FFAe0s0BYhFBcAOQB3gBgZ88DasJYRrH2QjQR4xoCjTjy09MUUUBx2vK9pGHWO2hQOulwsajUvyWwNx6jW684HBMUMsMchT4hdA2n2ZG3T7BRRQG42EZLHs0y6hXOkd5RnCt5gZOx8zUFc8ohnhiURRWULCUQRpjXKDlc+ART3sAZJxvtglFAMhooooD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C605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01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852738"/>
            <a:ext cx="4897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2011 ASTD BEST Award Wi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49713"/>
            <a:ext cx="1082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938338"/>
            <a:ext cx="3349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Outcomes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Theme of Annual Conference: Running Your L&amp;D Organization Like a Business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Corporate executives spoke at our conference (VP level keynote plus 5 out of 13 breakout facilitators)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Better representation of L&amp;D execs as attendees.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David Bell, of Amegy Bank, brought his entire L&amp;D team to the conference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Fall 2013 Meeting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Focused on Employee Learning Week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How to leverage it within their organizations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How they could help us promote it to larger Houston business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Application Exercise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What are the issues you’d like Executive L&amp;D input on? 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2057400" y="4648200"/>
            <a:ext cx="4800600" cy="830263"/>
          </a:xfrm>
          <a:prstGeom prst="rect">
            <a:avLst/>
          </a:prstGeom>
          <a:solidFill>
            <a:srgbClr val="7EB53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/>
              <a:t>Work in table teams to complete #3 on the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38862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Kent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Nuttall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, Curriculum and Programs Manager, Client Learning Services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Baker Hughes, Oil services firm with 58,000 employees in 80 countries</a:t>
            </a:r>
          </a:p>
        </p:txBody>
      </p:sp>
      <p:pic>
        <p:nvPicPr>
          <p:cNvPr id="8195" name="Picture 2" descr="C:\Users\FFUser\Pictures\ASTD LC\ASTD_LC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2004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76200"/>
            <a:ext cx="2706687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4"/>
          <p:cNvSpPr>
            <a:spLocks noGrp="1"/>
          </p:cNvSpPr>
          <p:nvPr>
            <p:ph type="body" idx="1"/>
          </p:nvPr>
        </p:nvSpPr>
        <p:spPr>
          <a:xfrm>
            <a:off x="703263" y="2906713"/>
            <a:ext cx="7772400" cy="1500187"/>
          </a:xfrm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>
          <a:xfrm>
            <a:off x="703263" y="4419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Checklist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Page 2 of Handout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20622" r="24890" b="8269"/>
          <a:stretch>
            <a:fillRect/>
          </a:stretch>
        </p:blipFill>
        <p:spPr bwMode="auto">
          <a:xfrm>
            <a:off x="3352800" y="2667000"/>
            <a:ext cx="2408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3352800" y="2611438"/>
            <a:ext cx="2408238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Create a committee to:</a:t>
            </a:r>
          </a:p>
          <a:p>
            <a:pPr lvl="1"/>
            <a:r>
              <a:rPr lang="en-US" altLang="en-US" smtClean="0">
                <a:latin typeface="Arial" pitchFamily="34" charset="0"/>
                <a:cs typeface="Arial" pitchFamily="34" charset="0"/>
              </a:rPr>
              <a:t>Coordinate the invites and keep up with council members</a:t>
            </a:r>
          </a:p>
          <a:p>
            <a:pPr lvl="1"/>
            <a:r>
              <a:rPr lang="en-US" altLang="en-US" smtClean="0">
                <a:latin typeface="Arial" pitchFamily="34" charset="0"/>
                <a:cs typeface="Arial" pitchFamily="34" charset="0"/>
              </a:rPr>
              <a:t>Scout sponsors and locations</a:t>
            </a:r>
          </a:p>
          <a:p>
            <a:pPr lvl="1"/>
            <a:r>
              <a:rPr lang="en-US" altLang="en-US" smtClean="0">
                <a:latin typeface="Arial" pitchFamily="34" charset="0"/>
                <a:cs typeface="Arial" pitchFamily="34" charset="0"/>
              </a:rPr>
              <a:t>Set the agenda</a:t>
            </a:r>
          </a:p>
          <a:p>
            <a:pPr lvl="1"/>
            <a:r>
              <a:rPr lang="en-US" altLang="en-US" b="1" smtClean="0">
                <a:latin typeface="Arial" pitchFamily="34" charset="0"/>
                <a:cs typeface="Arial" pitchFamily="34" charset="0"/>
              </a:rPr>
              <a:t>Follow through with suggestions and report back to the council</a:t>
            </a:r>
          </a:p>
        </p:txBody>
      </p:sp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The ASTD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Ask existing sponsors first.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Look for sponsors who can’t afford a larger contribution.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Stress the fact that they will be able to have an intimate conversation with decision makers. </a:t>
            </a:r>
          </a:p>
        </p:txBody>
      </p:sp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Sponsors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What Have We Learned?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Board level position</a:t>
            </a:r>
          </a:p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Introductions – what they learn from each other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What are you most proud of?</a:t>
            </a:r>
          </a:p>
          <a:p>
            <a:pPr lvl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What is the most important competency you’d like your team members to develop? </a:t>
            </a:r>
          </a:p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Sponsor – who makes a good one; we had a corporate sponsor last meeting</a:t>
            </a:r>
          </a:p>
          <a:p>
            <a:r>
              <a:rPr lang="en-US" altLang="en-US" sz="2400" smtClean="0">
                <a:latin typeface="Arial" pitchFamily="34" charset="0"/>
                <a:cs typeface="Arial" pitchFamily="34" charset="0"/>
              </a:rPr>
              <a:t>Quality of meeting space (restaurant vs. company space)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Report back to the board.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Follow through with suggestions and ideas; report back to the council on what you have done with their suggestions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Embrace the knowledge, support and community that you will get by working with the council. </a:t>
            </a:r>
          </a:p>
        </p:txBody>
      </p:sp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And always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Moving Forward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We’ve set up a LinkedIn group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Check back in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Can help you do detective work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What are you going to do in next 30 days? And how can we help? 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2057400" y="4876800"/>
            <a:ext cx="4800600" cy="830263"/>
          </a:xfrm>
          <a:prstGeom prst="rect">
            <a:avLst/>
          </a:prstGeom>
          <a:solidFill>
            <a:srgbClr val="7EB53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/>
              <a:t>Work in table teams to complete #4 on the 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3886200"/>
          </a:xfrm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Mark Corson, Learning Center Manager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Royal Dutch Shell</a:t>
            </a:r>
          </a:p>
          <a:p>
            <a:r>
              <a:rPr lang="en-US" sz="2000" dirty="0" smtClean="0"/>
              <a:t>Developing </a:t>
            </a:r>
            <a:r>
              <a:rPr lang="en-US" sz="2000" dirty="0"/>
              <a:t>the global strategy for Shell </a:t>
            </a:r>
            <a:r>
              <a:rPr lang="en-US" sz="2000" dirty="0" smtClean="0"/>
              <a:t>Learning </a:t>
            </a:r>
            <a:r>
              <a:rPr lang="en-US" sz="2000" dirty="0"/>
              <a:t>C</a:t>
            </a:r>
            <a:r>
              <a:rPr lang="en-US" sz="2000" dirty="0" smtClean="0"/>
              <a:t>enters </a:t>
            </a:r>
          </a:p>
          <a:p>
            <a:r>
              <a:rPr lang="en-US" sz="2000" dirty="0" smtClean="0"/>
              <a:t>Designing </a:t>
            </a:r>
            <a:r>
              <a:rPr lang="en-US" sz="2000" dirty="0"/>
              <a:t>new learning centers in Canada, Brazil, and Iraq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C:\Users\FFUser\Pictures\ASTD LC\ASTD_LC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24"/>
          <a:stretch>
            <a:fillRect/>
          </a:stretch>
        </p:blipFill>
        <p:spPr bwMode="auto">
          <a:xfrm>
            <a:off x="5410200" y="2332038"/>
            <a:ext cx="2378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0"/>
            <a:ext cx="18557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38862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Jennie Flemmons, National Oilwell Varco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Madhuri Kumar, GE Oil &amp; Gas</a:t>
            </a:r>
          </a:p>
        </p:txBody>
      </p:sp>
      <p:pic>
        <p:nvPicPr>
          <p:cNvPr id="10243" name="Picture 2" descr="C:\Users\FFUser\Pictures\ASTD LC\ASTD_LC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6576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 descr="data:image/jpeg;base64,/9j/4AAQSkZJRgABAQAAAQABAAD/2wCEAAkGBxQSERQSExQVFhUVGR8ZGRgXFiAdHxsiHhohHyAjHh8dIiggIB4oIBceLTEhJiwrLi4uHB8zODMsNystMCsBCgoKDg0OGxAQGzQkICYuLzAvNS0sNC8wNy8vNy8tNy8vNzQsLDQ3NC80NDQsNCwsLCwvLCwsLCwsLCwsLCwsLP/AABEIACQBZgMBEQACEQEDEQH/xAAbAAEAAwADAQAAAAAAAAAAAAAABAUGAgMHAf/EADsQAAEDAgQEBAQCCAcBAAAAAAECAxEABAUGEiETIjFBMlFxgQdhkaEUchVSU5KxwdHhJEJigrLw8SP/xAAaAQEAAgMBAAAAAAAAAAAAAAAAAQMCBAUG/8QANBEAAQMCBQIEBQMDBQAAAAAAAQACAwQRBRIhMUETUSJhgfAUcaGx0TKR4SPB8QYVQlJi/9oADAMBAAIRAxEAPwD2DF8U4Gnl1ap7xEf+0UqvTmgSJbIHc6un2qLpZWWKYkGUJVp1BRjYx2mpRVqczTsGj+//AGqLqQ2+gVHiHxPYbOlDanT5pUNP7xG/sDWo+tY3QartU+AzyC7yG/UrjYfFFhZhxpbR7EqBT7kCR9Khlcw6HRZT4BMwXjcHfQ+/VXxzOP2fXcELEEeY26VuXuuGWFpsd1YYTinH1cunTHees/0osVBdzMkKIDZIB2Orr9qXU2VlhV8XklejSJgbzPn2qVCm0RKIlESiJREoiURKIlESiJREoiURKIlESiJREoiURKIlESiJREoiURKIlESiJREoiURKIlESiJRFnc39GvVX8qgqQs5UKVLdvdTCWz1QqR6Qf4URZPOl+UNoZSY4slZ/0gwB7mZ/KK0a2QgBoXosBpWuLp3caD58lYyuYvUJRFrslXitKmFeGCtue0GFAfIzPqDXRopD+krzmPUzS0TN3Gh9dvfZbG2vShpxA6rIHtvP8a6C8wuuxtS64lA79T5DuaIt2y0EJCU7ACBWSxXOiJREoiURKIlESiJREoiURKIlESiJREoiURKIlESiJREoiURKIlESiJREoiURKIlESiJREoiURKIs7m/o16q/lUFSFnm0FRAG5PQVClcKIst8QLVaVsOKSQhbcBXaQo7esEVzK5pzAr1uAPBgcwbgrLsNlZ0oSpaj2QCo/QVpBpJsF3HEMF3Gw89FbLwcW41XZ0q6i3Sf/or8xGzafM9fIVd0gzV/7LUFSZjaDUf9jsPl3P07qdlJSnbpbpgBDZ2AgJBhKUjyH9KupLulutDGC2KjydyPyStdXUXkFrcuWHDRrPiX9h2qQoKofiTmR+y/D8ApHE16tSZ8OmI/eNalXO6K2XldrB6GGqz9W+lrWPe6z9pn66NpcrUUcZpbenk20qVpMjzBH3qltW8sceQt+TB6cVEbRfK4HnkarQP5rcbwhF2op4ywAnbbUTHTyAFXmciHOd1z24cx9eYB+kfZUeX883Zu2G7rRw3oiEx4/AZnz296piqn5wH8req8Jp+g98N7t8+26449mjFbZS1LQlDWspQpTY3EmOh8hSWeePUjRZUuH4dOAGm7rAnX+F3YRmXFHEl5aE8DhOL1hsASltRT3nxAdqlk05GYjSxWFRQ4ew9Np8dwLX7kX47Lll7Pz34a6fuNKy1oCEpTplS5G5322pFVuLHOdwoq8Hi60ccVxe9766BQ05uxRTCrwBrgJVpPL/eSJMTWHxE5bn4Vpw3D2yinJOYjupWLfEJ5Vmy+wEoWXFNuJI1AFKQraY2IIPvWb6t3TDmqqDBYxUPjk1FgRxubLowzPl0u3uyso4rSUqRyR1VCpHfqKxZVPLXE7hWTYRTtljDQcpJB18le2WbHf0Oq8cKS7zpTtA1aylO3/elXtnPRzndaEuHR/wC4Cnb+nQn5WuVnsJz/AHgftxcaOE6R0REpUoo1Az2UPtWvHVyZhm2K6M+D0xif0r5m+fI1t+yts/5tubS7bZZKAhTaVHUiTJWoHf0SKtqZ3xvDQtTCsNgqKcySXuCRv5Ar0FB2HpW8F587qrzPjQs7Zb5TqIgJTMSTsBPYVXLII2ly2aKlNTMIwbfheeozfiamFXiQ1wEr0kafT5zG8TWh8RMW5+F6I4bQNlFOb5iL7qbivxAdVYtXDIShwulpxJGoAhGrb5HY/UVY+rPTD291RBg0YqXRSajLccc2UTGc9XbaLQpU3LzCXFyidytQ2322ArGSpe3LbkK2nwmme6UOB8LiBrxYLaZxxJ5ixL7JSFp0kymRBIB2962p3ubHmauNh8EUtT0pNjdZS7z4+MOYeSUcdxxSFcu3KT29Cn61rOqnCIOG66rMIiNY+M3yAAjXv7KLz4/+jEvgo4/GLZOnaANXT8pH0p8U7pZub2QYRF8aYtcmW+/p91Bvc64gh1pkLa1OIbO6AAC4Aes7AT1rB1TKHBveyvjwqjcxzyDYF3PAV7a4tiSEXDj67YpbYcWnhlJOpKZTIB6dava+WxLiNlovpqFzmMiDrlwBvfY7qV8N8xv3oeL5SdBTGlMdQamlmdIDmVWMUMVKW9Pm+5UDPebbm1vW2WSgIUhCjKJMqWoHf0SKwqJ3skDQr8Mw2CopnSSXuCRv2AK9BQdhW8vPndZ7PmIv21qX7cpBQoatSdXKTH2JFUVD3MZmauhhcEM8/Tl521tqs81nlw4Sq4JR+IS5wum0kyDp/IfqKoFUejn5XRdhMfxwiF8lr+/VG823KMKVeOlBdcXpZGiBGqCSJ36KPsKfEPEOc78I7DYHVwgYDlAu7X1/ChZbzxdqu2GrrRw3gCIRpMLB0GfImB71hFUyZw1/KurMJpxTvfDe7fO+24UnNWa7xrETaW5bg6AkKRO6gOp9TWU08jZcjVXQ4dSyUnXlB5vY9l12Gc71q+RaXSWlErShWgQRqAIII2MSNvWobUyCXI9TLhdLJSmeAkaEi/kvl9ni7ubo29g2mASASJJCdiozslM/y86OqZHvyxhTFhNNBAJao+zx5qXiebLyytv8Uhs3K1kIjwhIAJUY67mI2rJ874meLdVQ4dTVU39EnIBr3v2VW9m/E7dDNw8lpTT26RESImDG6THrVZqJmAOdsVtNw2gmc+KMkObv75XpWEYim4YbfR4XEhQB7fL2NdBjw9ocF5qohdDK6N24Kqs2pJDUAndXQelSVUFT4W2eM3sfEOxopUvMGHFDmpIOle+w6HvRQF0tYi+lstjYRCSW9Wnykdx8qxdciwVkbmteC4XHzssdjmI4qAUq1hB/zW7cJPukah9q50rqgafZero48Nf4m2J/9HX6rP2GXbl48rKwCd1rSUj3JG/tJrWbBI87Loz19PCLuePkNT9FuMKwkW7fDQFKJMrXpI1Htt2SOw+ZPeutDCIm2C8dX1zquTMdANh75V3gmHFxzmB0p3Mjr5CrlorZVKxXmnxlaUr8JpSpUcTwpJ/U8q59c0ktt5/2Xpf9POaOpc2/Tz81lM34e4zdvIQheh0JVypJG4Cuw/WmtadjmvIGxXVw+ZkkDHOIuLjf0+y7MZW47bWFolCzpRKuU+JaoE7dh/yqZMzmNYFjTCNk007iNT34Gvv5Luzflq8twy464Ho5EFtJOjTukQB061M8MjbEm6xw+uppi5rBl5NzvfflaP4g3SrnDLV0JVqUtJUAkyDoVMgDzq+qJfE0rm4VGIK2RhOgB58wrfBGyMDKSDP4dwRBnwq7dauYD8P6FalSQcTvf/mPuFgstYG7cWV42lCtYLa0ggjVp1SBMbxWlDE50bhyu9WVccNRE5x08QPrZfGMdcRh68NNu5rUowdJkAq1EaYmZmglcIulbVHUkb6oVYeLW7+m644zgD1vh7IWhWtx5ThSASUjhhIBjvtPvR8TmxAHupp6yKareWnQNAv31uuGa7Bxl/kQvS8w2TCCeqRI2HXUisZ2Oa7TkKaGVkkXiIu1x5990vn3P0faWqUOeNxxfIr9oQgHb1P0qXk9JrApiYz4uWYkbADXyF1KzVlW8YYZW6sOpRyIShJJbBEx06SKmaCRrQSbqqhxCmllc1gyk6m/KjZuunLhdq9w1k/hkBXIrZSXFgjp8vvUTkvLXW4VlBGyFskeYWzm2o2IC2+Vs8P3Ny2wu14aVAyrm2hM90gdq3Iqhz3BpC4ldhUUEJkbJc9tPyrrP+ELurJbbYlYIWkfraT0HzIq2pjL4yAtLCqllPUhz9tv3XmNvjbrdg5hpt3Na1mDpMgFQJGmJmR965wkcIzFbVenfSRvqm1YeLAfxuuzFcvvW+GtcRCtbtwVlABJSOHpEx3/AKipfE5kIB3usYKyKasdlOgba/c3uouY7dfDsIQsxapmEEweIrYwKxmafDYcflW0b2Z5tR+s8+QWptM1v34Niu14aXm1o183KQ2og7pA6gVtNndJ4CN1y5MOipD8S2S5aQbadx5rM5Iw9x68tm1oWG21lwhSSACACeo7lCRWrTxuMgB2C6eJTRx08j2kXIA399yo17hLoulWgSsoNxA5TG50gzEeE1Do3Z8nF1ZHUxmAT3F8vftr91ZfEG1jElS24tsJbBCUncBIkAgGDFZ1Lf6u2mi1sJkvRjxAG7t+9134ILfRdpYs7hparR4alrKgeXoBpG52qxhb4rNtoeVhU9bNEZZWuAe3YW533ULKWY37AOBFspziQTqCxEeiT51VBK6IHRXV9FFWFpdJa3y/K552u3bh+2uSyoFTCFFISogEOubTHyH1qaguc5rrcKMNjjhikhzDRx5HYLZ5Uzu/dXKGF2vDSoHm5toTPdIHatuKoc9waQuLXYVFBCZGyXPbT8rZYlZpeZcaV4XElJ9xFbTm5gQVxoZTFI17dwbrwBOHXGv8Lpc3d0+AxqnRq6eVcTpvvk8178zw5etcbd+N7LW/ENlRctcPZQooaQkSEmNSuUTAjYb/AO6tqqBJbG3hcnCXNDJKqQ6uJ/Ya+/kq7NuXby24LrrgeIhCChJOjTukbAbVXNDI0hxN1s0FbTT5mMGXk3O99DyuvMSVXd+2vQ4EvJZ1EJPLKQFbxAIM1EoMkgPeyypCKalc24u0u58zZS8PsVYfi4aSlS29QRrUiTpcSN5AgEFXUeRrNrDFPYbKmaUVlBnJs617A8grg0i4wa+W4WS42dSQd9KkkyIUAYUIGx+dRZ9PIXWuFJMGJ0wZmsdD5gjy00U3NRexS2Rdt2608FSkFG6lFJAOoconcdBNZzZp2ZwNlTQ9LD5jA54OYA32F9dNyq3Fsadv2LW0RbucRqAogE6iE6ekco7melVySOla1gGoWzBSx0ksk7nizv8APr6L1fKuGG2s2WFbqQnmjzJJP3NdKFmRgavKV04nqHyDYn+FbVatRKIlESiJREoiURKIlESiJREoiURKIlESiJREoiURKIlESiJREoiURKIlESiJREoiURKIlESiJREoiURKIlESiJREoiURKIlEX//Z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01613"/>
            <a:ext cx="3209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762000"/>
            <a:ext cx="36163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Our Partners in Building Chapter Strategy</a:t>
            </a:r>
          </a:p>
        </p:txBody>
      </p:sp>
      <p:pic>
        <p:nvPicPr>
          <p:cNvPr id="11267" name="Picture 5" descr="https://encrypted-tbn2.gstatic.com/images?q=tbn:ANd9GcQG-VlWhjJft1oTDPEvNZZVNlYJ5Yh5oFgsaEEl5XJ-Vt7_B53h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125663"/>
            <a:ext cx="13811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954213"/>
            <a:ext cx="3209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625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4365625"/>
            <a:ext cx="1270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724400"/>
            <a:ext cx="16779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99025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899025"/>
            <a:ext cx="1030287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5187950"/>
            <a:ext cx="16811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4413"/>
            <a:ext cx="20462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16313"/>
            <a:ext cx="2178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151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419475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905000"/>
            <a:ext cx="2124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12" descr="data:image/jpeg;base64,/9j/4AAQSkZJRgABAQAAAQABAAD/2wCEAAkGBhQSERUUEhQVFRQUGRoZFxUYFRQVFhkfGxwXGhsaGBwaHSceGhooHBYYHy8gJScpLC8sFx82NTAqNSYsLCoBCQoKDgwOGQ8PGjUkHSUyNC4vMCkuLCwsKiwqLCwpKSwwLCwpKTAsLSwsLywvLCotLCwsKS8sNDUpLCwsLCksNf/AABEIAD0BLAMBIgACEQEDEQH/xAAcAAACAgMBAQAAAAAAAAAAAAAGBwAFAQQIAwL/xABIEAABAgMEBgQIDgECBwEAAAABAgMABBEFBhIhBzFBUWFxEyKBkTI0UnOhsbLBFBcjMzVCU2Jyg5LC0dLhk/ElVGOCosPwJP/EABoBAAIDAQEAAAAAAAAAAAAAAAADAgQFAQb/xAAzEQABAwIEAwYFAwUAAAAAAAABAAIDBBEFEiExE0FRInGhwdHwFDJhgeGRsfEGMzRCov/aAAwDAQACEQMRAD8AML63/fk5nom0NKTgSqqgsnOu5QGyKH435r7Nj9Ln9419K/j/AOWj90fWjy6LM6Hi9j6hRTCrDrCq+oRVLnl5aCvYw09HFRNnmZfQX+/3Xt8b819mx+lz+8EFyL/PzkyWnENJTgKqpCgagjeojbG38U0l/wBX/U/xFjYNxZeUd6RrHiwlPWVUUNDq7Im1sl9Ss+pqMNdE4RMs7lp+URAxmB20L+SjDim3VqStOsFtfeMsxxEfVmX7lJhwNtu9dWoFKk14Aka+EOzC9ljfCzZc+Q262V+Yr7Rt6XYIDzyGyRUBSgCRv5R8Xgt1uUYU85qHgp2qOxI/+1VhE2naLs2+XF1U44aACvJKUj0f7wuSTL3q/huGmru5xswc/qntI3llnlhDTza1mpwpNTlrMWYgWuLdASbWJYBfX4Z14RsQOA27z2R7TukGTacU2t3rINFUSpQBGsVApEw7TtKpJTh0pZTAuA98kSRIq7FvIzNhSmCpSUmhJSpIrroKjM090V9r6QJOXUUqcxLGtKBjI5kZA8Kx24tdKbTyufkDTfpZEkSA6V0qyS1UJcRxUg09FYKpSdQ6gLbUlaValJIIPaIAQdkS08sP9xpHeveJGlatrtyzRddOFAoCaE6zQZCKqQv9JvOBtDvWNTmlSRkKmpIoMoLjZcZBK9pc1pIHOyIokCE9pRkm1YQpblNqE1T2E0rFjYd9pWbOFpdF+QoFKuyuvsjmYE2umOo52tzuYbdyvDCpn9K8y264gNs0QtaRUOVolRAr19eUNasc6Wz4y/51z21QuZxaBZauB00U73iVt7BGcrpcmCtIW2yEFQCiAuoFRUjra6Q2BHNkxLlBodoChyUKj1w/7rz/AE0mw5WpU2mp4gUPpBiMTybgpuN0cULWPhFgdD5Kmv8AXxXIhoNJQpThVXGFEAJpuIzqodxgP+N+a+zY/S5/eNbSpaHSTxRsaQlPaaqPr9ECT7BQQFaykK7Faog+R2Y2Wlh2G07qdhlbdx1T0uTb65yW6VwJCsak0TUDLmTBAIDNE/iH5i/WIL3phKElSyEpGZJIAHMmLLDdoJXlKyMMqHsYNAdF6xIEJ3SlJNqoFLcptQgkd5pHvZekeTfUEhwtqOoODCD26oM7eqDRVAbmLDbuROYDb/XxdkSyGktq6QLrjCj4OClKKHlGDELrCw0y+FLcnP8A1xyQ2aSE7DImS1TWPFx+FeXCvo7PLdDqW0hsJIwBQ1k66qO6DOFFoutVqXMyt5aUJwozPNWQ2k8BBU5pZkwaDpVDeEZekxFjxl7RVmvoH/EubAw5R07kaxhUVNiXql5sfIuAqGZQeqsdhzpxEWpMMBush7HMOV4sUp5zSxMocWkNsEJUpIqHK5EgV68MewrRU/KtPKACloCiBWme6pMLqclbG6ReN17FiVi8Olamv1d9YYtiJbEo2GCS0EDATWpGytYUzNc3K2cQbAI2cOMtPMkEXSy+N+a+zY/S5/eGpZsyXGW1qAqtCVGmrrJBy745yjoiwfFWPNN+wmOROJJurGN0kNO1hiba9/JKnSv4/wDlo/dFRdy9z0kFhkIOOlcSSdVaUoRvi30r+P8A5aP3R7aN7rMTgeL6SrAUYaKUmlQquo8IUQTIbLXjkhjw1jphdthovj42pzyWf0K/tBZo/vk9OuOpeCAEJSRhSRrJGdSY3Piwkfs1f6jn8xZWHdOXlFKUwkpKwAaqUrIZ7TDmteDqVhVVVQPiLYo7O5H2Vq3vue3PN7EvJHUX+1W9PqhKTsk5LulDgKHEHkRuIO7aDHRxhM6TLwtzD4Q0EkM1SXRrUdoB8keuIzNHzc1ZwGplL+Ba7P299FQ23eR+b6PplYujTQbK71Heo7+EH2jS5mACbfT1iPkkn6o8s8Ts4c8lbDLsXSqEyqg+KvtiiKDJzYK7iNu/ZuhcZBddy1cTimFOIqVuh3t9fequdIl8vgrfQtH5dwax9RPlfiOod8K671hOTj6Wkbc1KOYSNqj/ABtMeK1uzb9c3HnVat5OzgPUBDsufdZMkwE5FxWbi953D7o1CJAcV2uyqPczCabI3WR3v9ByQffm2BIsokZU4OrVxQPWodlfKUakndzgGsWwHpteBhGIjMnUlPEnZ69cWWkJRNov12FIHLCKe+GDooaQJGqaYi4rGduVAK9lI5bO+x5JnGNBQtlaLudYknqddUv7ZuDNyzZcWhKkDwihWLDxIyIEfNzb1rk3gST0KyA4nZTyh94fzD1cQCCDmCKEHVHN86lIcWEeCFKCeQJp6IJG8MgtRh1WcRjfFONvP0Tl0mGtnOEb0e0ISzSCohKQSVGgA1muQHbqhr3oUTYTZOvAx+2AG5SAbQlgftB6jBLq4LmDng0kp3yk+AVurRVOBvH8nipXo8XW5VpQntgRbWptYIJStByOogg+usdKUjny9aQJ2YAyHSr9cEsYYAQpYRiMtW57Jbbewnfdu1PhMo08da0gnmMj6QYQ9teMP+dc9tUOfR19HMcle0qExbXjL/nXPbVHZTdoKr4MwMqpmt2Hqri91n4W5J0D52XSDzRl6lJg80TT2KSUgn5pZHYoBQ9Z7op71yGOxZRza0EE8lDCfceyB+5lvfB25wVpjYJT+IHCKfrJ7IAcr0yVhq6EtG7XW/69Cqm1ZgzM24pOZedOHtVhT6MMb9/ZYNzq20+ChDaRyCEj3RnR9Z/S2gyKZIJWf+0ZV7aR6aSfpF7kj2RCyOwT9VoteG1bIBs1h/cDyR/oo8Q/MXANpAvYqZfU0lR6BolIA1KINCo78xQcuMGmjMkWYop14nac9kJ6JvPYAWdh9Ox9bPI4XynT731V/YVyZqbTjaQAjUFrOEH8O090a1u3XfkyA+igV4KgcSTwrv4GHvZTSEsNhumAIThpuoKRS6RWkGz3iumQBT+LEKU464kYRluq0OOTPqAwgZSbW59ELaLr2qK/gjqqgglonWKa0cqZjdSkY0y+FLcnfW3AbdJRE9LYdfSp9OR9FYMtMvhS3Jz1txwOJjN1Zkp2RYpGWf7C/wB7FL2TklurDbaStasgka/8c4JXtGM6lGLAhVPqBYKuzYT2xb6HmkF58mmMISE76EqxU7k98NWCOIObcqGJYxLTz8KMCw681zfLzC2XApBUhxByOogjh7ofF1LdE3KodyCtSwNQUMj2be2FRpLbSm0HcG0IKqeURn26oL9Dqj8HfGwOin6E190EfZeWruLNbUUbKm1jp48ksbT+ed84v2jDzuh9HseaHvhGWn8875xftGHndH6PY80PfBD8xRjv+PF3+SQcdEWD4qx5pv2ExzvHRFg+Kseab9hMdg3Kj/UPyx/fySp0r+P/AJaP3Ro3SvoqQDgS2HOkKdaiKYa8OMMm8mj5qce6VbjiThCaJw0yrvHGKv4npf7Z3uR/EBjfmLgowYjRGlbBNfbUW6Kr+ORz/l0frV/EXlz9IS52YLSmUoAQVVCiTlTeOMa/xPMfbO/+H8RaXe0etybpdbdcKikpGIJoK0z9ESaJL6qnUSYYYnCJpzct/VVeki+fQpMsyr5VQ66h9RJ2Dco+gdkAF07srnXwgZITm4vyRw+8dQ/xDCmNErS1FS33lKUSSo4KknbqgmsC77Ukz0berNSlqpUneo8BlwAgLHOdd2yZHiEFJTcOn1edzbx9FQ31ujLGTr1WTLo6i9lB9RXlA99T3puC6/8AfEzbnRtn5Bs5ffPlctdO+M3X0eLm5dbpVgyozXUojWTuRlT/AGhTxndZoWtQOdRU2eqdudAeV/dz0W/omdlw8vHlMHJsnVh2hP3vdq2w2Y5xmpVxh0oWC24g8iCNRB9IIhsXBv4JkBl8gPgZK1Bwf23iGRPt2Ss3GqFzj8VGcwPh3fRU2le7SsQm0AlNAl2myngqPCmR7N8CV2b2vSKiW6KQrwm1VoabRtB4w+loChQioORBzEBdr6KJZ1RU0pTJOxNFI7AdXYaR18ZvmalUOKQ8H4eqF29d/duSE7c0pvvtlttCWgoUUoKKlUOsA5U56+UD92bvrnH0tJBw1qtVMkp2nnsA4wfyuhxsGrj61DcEpT6amDWyLEZlUYGUBA27STvUTmTziIjc43crEmKUtLEWUY1PPz1VBpJaCbMWlIoElsAbgFACFjcj6QlvOe5UOq8Fhpm2FMrUUhRBqmlcjXbA7ZGi9mXfbeS64VNqxAHDQ5EZ0HGJPYS4EKpQV8MNJJE/5jfxFkaRz7e3x6Z86qOgTAVaeixl55bqnXAXFFRAw0FeyJSsLhokYPWRUsjnS7Ecu9WGjo/8OY5K9pUJm2vGX/Oue2qH5YVjplWEMpJUEVoVUrmSdnOBWa0TMOLWsvOgrUpRACKdYk7uMRfGXNAVmgxCGColkfs7b9brflrP6exkt6yqXFOYFR6QISQjo6zJAMMoaSSQ2kJBOs03wGvaIZdSlK6V0YiTQYKCprQZao5JGXAWUsNxOKndJxNibjx/Cq9Dtn9Z947AlsHn1lepPfA7pJ+kXuSPZENu7V3ESTPRNkqBUVFSqVJNN3AART29o3Zmn1PLccSpdKhOGmQptEBjOQNC5DicQrnzv+Uiw8F5aKB/+D8xfrhd31u2qUmVCh6JZKm1bKHMp5itOVIcd27vpk2ehQpShiKqqpXPlG1aVlNTCC28gLSdhHpB1g8REzHmaAq8OJ8CrfK3Vrj/AAlBdvSQ/KthpSUuoT4IJKVJG6u0dkad6b7vTtEqAQ2DXAmpqd6idcGk7oeaUqrTy0DyVALp25GPey9EkuhWJ1a3qfVyQntpme+FZJDotUV2GMfxmt7Xcf4Q7otu0px8TKxRtquAn6yjUZcADr3xu6ZfCluTnrbhmMS6UJCUAJSnIJAAA5RRXpuY3PFsuLWjo8VMNM8WHXX8MMMdmZQspmJCSuFRLo0eASVsi13JZ0OsqoodoI2hQ2iDJ7TA+UUSy2lflVUQOOH/ADBHK6J5VKVpUpxeKlCSApNK5pIHHbFc5oaRXqzCwNxQknvrCwyRo0WtLX4ZUvzSjUc7HyS1ddW84SSVuOK5lRMPG5NgmUlEtq8NVVr/ABHZ2AAdked3Lhy8mcaQVufaLoSPwjUPXxgjwwyOPLqVl4pibakCKIWYPFc42n8875xftGHndH6PY80PfFBMaI2FrUovOgqUVfU2kndxgvsyzQwwhlJJShISCdZjkbC0klMxTEIaiFjIzqDrp9FznHRFg+Kseab9hMCHxOsfbO9yP4g4kpQNtobBJCEpSCdZwgDPujsTC291zGK+GqawRna/LuXvSM0iRIcvPqRIkSBCwYF78SE3MNdDKhASr5xRXhJHkjLUdvdvgpMYpHCL6JkUpieHgXI6pRWToomC8n4RgDVaqwrqo8Blt3w2WWEoSEpACUgAAZAAagI9IkRawN2VmrrpqsgyHbkNkMX0uWidRVNEvpHUXsP3VcPV3wlpiXcYdKVBTbjZzGpQI2ineCOyOj6RR3gubLzhSp5JxJyCkHCojccsxEJIs2o3WhhmLGmHDl1Z+34VJcO/omQGXyA+Bkdjg4fe4bdkHAgMRosk0kKSXwQagh2hB11BpkYMWE0SBUmgpU6zxPGJszW7SoVzqd0manuAeR5dy+4kSJE1RUiUiRIEKUiUiRIELFIlIzEgQpGKRmJAhSJSJEgQsUjNIkSBClIxSMxIEKRikZiQIWKRmJEgQsUiUjMSBCkSJEgQsUjNIkSBC//Z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128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343400"/>
            <a:ext cx="2689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/>
          <p:cNvSpPr>
            <a:spLocks noGrp="1"/>
          </p:cNvSpPr>
          <p:nvPr>
            <p:ph type="body" idx="1"/>
          </p:nvPr>
        </p:nvSpPr>
        <p:spPr>
          <a:xfrm>
            <a:off x="703263" y="2906713"/>
            <a:ext cx="7772400" cy="1500187"/>
          </a:xfrm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703263" y="4419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ISPRING_RESOURCE_PATHS_HASH_2" val="772743e49d2c6f463502ed8aab998efbf97369e"/>
  <p:tag name="MMPROD_UIDATA" val="&lt;database version=&quot;8.0&quot;&gt;&lt;object type=&quot;1&quot; unique_id=&quot;10001&quot;&gt;&lt;object type=&quot;2&quot; unique_id=&quot;32897&quot;&gt;&lt;object type=&quot;3&quot; unique_id=&quot;32898&quot;&gt;&lt;property id=&quot;20148&quot; value=&quot;5&quot;/&gt;&lt;property id=&quot;20300&quot; value=&quot;Slide 1 - &amp;quot;How to Engage Senior L&amp;amp;D Corporate Leadership in Your Local Chapter: Launching a Leadership Council&amp;quot;&quot;/&gt;&lt;property id=&quot;20307&quot; value=&quot;260&quot;/&gt;&lt;/object&gt;&lt;object type=&quot;3&quot; unique_id=&quot;32985&quot;&gt;&lt;property id=&quot;20148&quot; value=&quot;5&quot;/&gt;&lt;property id=&quot;20300&quot; value=&quot;Slide 10 - &amp;quot;Strategic Goals&amp;quot;&quot;/&gt;&lt;property id=&quot;20307&quot; value=&quot;263&quot;/&gt;&lt;/object&gt;&lt;object type=&quot;3&quot; unique_id=&quot;32986&quot;&gt;&lt;property id=&quot;20148&quot; value=&quot;5&quot;/&gt;&lt;property id=&quot;20300&quot; value=&quot;Slide 11 - &amp;quot;Chapter Goals&amp;quot;&quot;/&gt;&lt;property id=&quot;20307&quot; value=&quot;264&quot;/&gt;&lt;/object&gt;&lt;object type=&quot;3&quot; unique_id=&quot;32987&quot;&gt;&lt;property id=&quot;20148&quot; value=&quot;5&quot;/&gt;&lt;property id=&quot;20300&quot; value=&quot;Slide 12 - &amp;quot;Events/Professional Development&amp;quot;&quot;/&gt;&lt;property id=&quot;20307&quot; value=&quot;265&quot;/&gt;&lt;/object&gt;&lt;object type=&quot;3&quot; unique_id=&quot;32988&quot;&gt;&lt;property id=&quot;20148&quot; value=&quot;5&quot;/&gt;&lt;property id=&quot;20300&quot; value=&quot;Slide 13 - &amp;quot;Home to the World's Fastest Growing Companies&amp;quot;&quot;/&gt;&lt;property id=&quot;20307&quot; value=&quot;266&quot;/&gt;&lt;/object&gt;&lt;object type=&quot;3&quot; unique_id=&quot;32989&quot;&gt;&lt;property id=&quot;20148&quot; value=&quot;5&quot;/&gt;&lt;property id=&quot;20300&quot; value=&quot;Slide 14&quot;/&gt;&lt;property id=&quot;20307&quot; value=&quot;267&quot;/&gt;&lt;/object&gt;&lt;object type=&quot;3&quot; unique_id=&quot;32990&quot;&gt;&lt;property id=&quot;20148&quot; value=&quot;5&quot;/&gt;&lt;property id=&quot;20300&quot; value=&quot;Slide 15&quot;/&gt;&lt;property id=&quot;20307&quot; value=&quot;268&quot;/&gt;&lt;/object&gt;&lt;object type=&quot;3&quot; unique_id=&quot;32991&quot;&gt;&lt;property id=&quot;20148&quot; value=&quot;5&quot;/&gt;&lt;property id=&quot;20300&quot; value=&quot;Slide 16&quot;/&gt;&lt;property id=&quot;20307&quot; value=&quot;269&quot;/&gt;&lt;/object&gt;&lt;object type=&quot;3&quot; unique_id=&quot;32992&quot;&gt;&lt;property id=&quot;20148&quot; value=&quot;5&quot;/&gt;&lt;property id=&quot;20300&quot; value=&quot;Slide 17 - &amp;quot;How Can We Attract These Companies?&amp;quot;&quot;/&gt;&lt;property id=&quot;20307&quot; value=&quot;270&quot;/&gt;&lt;/object&gt;&lt;object type=&quot;3&quot; unique_id=&quot;32994&quot;&gt;&lt;property id=&quot;20148&quot; value=&quot;5&quot;/&gt;&lt;property id=&quot;20300&quot; value=&quot;Slide 22 - &amp;quot;Details&amp;quot;&quot;/&gt;&lt;property id=&quot;20307&quot; value=&quot;272&quot;/&gt;&lt;/object&gt;&lt;object type=&quot;3&quot; unique_id=&quot;32995&quot;&gt;&lt;property id=&quot;20148&quot; value=&quot;5&quot;/&gt;&lt;property id=&quot;20300&quot; value=&quot;Slide 23 - &amp;quot;Sponsors&amp;quot;&quot;/&gt;&lt;property id=&quot;20307&quot; value=&quot;273&quot;/&gt;&lt;/object&gt;&lt;object type=&quot;3&quot; unique_id=&quot;32996&quot;&gt;&lt;property id=&quot;20148&quot; value=&quot;5&quot;/&gt;&lt;property id=&quot;20300&quot; value=&quot;Slide 24&quot;/&gt;&lt;property id=&quot;20307&quot; value=&quot;274&quot;/&gt;&lt;/object&gt;&lt;object type=&quot;3&quot; unique_id=&quot;32997&quot;&gt;&lt;property id=&quot;20148&quot; value=&quot;5&quot;/&gt;&lt;property id=&quot;20300&quot; value=&quot;Slide 25 - &amp;quot;Advertisements&amp;quot;&quot;/&gt;&lt;property id=&quot;20307&quot; value=&quot;275&quot;/&gt;&lt;/object&gt;&lt;object type=&quot;3&quot; unique_id=&quot;32999&quot;&gt;&lt;property id=&quot;20148&quot; value=&quot;5&quot;/&gt;&lt;property id=&quot;20300&quot; value=&quot;Slide 26&quot;/&gt;&lt;property id=&quot;20307&quot; value=&quot;277&quot;/&gt;&lt;/object&gt;&lt;object type=&quot;3&quot; unique_id=&quot;33000&quot;&gt;&lt;property id=&quot;20148&quot; value=&quot;5&quot;/&gt;&lt;property id=&quot;20300&quot; value=&quot;Slide 27 - &amp;quot;New Board Position Special Projects Coordinator&amp;quot;&quot;/&gt;&lt;property id=&quot;20307&quot; value=&quot;278&quot;/&gt;&lt;/object&gt;&lt;object type=&quot;3&quot; unique_id=&quot;33001&quot;&gt;&lt;property id=&quot;20148&quot; value=&quot;5&quot;/&gt;&lt;property id=&quot;20300&quot; value=&quot;Slide 28 - &amp;quot;New Board Position Special Projects Coordinator&amp;quot;&quot;/&gt;&lt;property id=&quot;20307&quot; value=&quot;279&quot;/&gt;&lt;/object&gt;&lt;object type=&quot;3&quot; unique_id=&quot;33004&quot;&gt;&lt;property id=&quot;20148&quot; value=&quot;5&quot;/&gt;&lt;property id=&quot;20300&quot; value=&quot;Slide 34 - &amp;quot;First Meeting&amp;quot;&quot;/&gt;&lt;property id=&quot;20307&quot; value=&quot;282&quot;/&gt;&lt;/object&gt;&lt;object type=&quot;3&quot; unique_id=&quot;33005&quot;&gt;&lt;property id=&quot;20148&quot; value=&quot;5&quot;/&gt;&lt;property id=&quot;20300&quot; value=&quot;Slide 36 - &amp;quot;Conversations&amp;quot;&quot;/&gt;&lt;property id=&quot;20307&quot; value=&quot;283&quot;/&gt;&lt;/object&gt;&lt;object type=&quot;3&quot; unique_id=&quot;33006&quot;&gt;&lt;property id=&quot;20148&quot; value=&quot;5&quot;/&gt;&lt;property id=&quot;20300&quot; value=&quot;Slide 37 - &amp;quot;Other Conversations&amp;quot;&quot;/&gt;&lt;property id=&quot;20307&quot; value=&quot;284&quot;/&gt;&lt;/object&gt;&lt;object type=&quot;3&quot; unique_id=&quot;33007&quot;&gt;&lt;property id=&quot;20148&quot; value=&quot;5&quot;/&gt;&lt;property id=&quot;20300&quot; value=&quot;Slide 38 - &amp;quot;Other Conversations&amp;quot;&quot;/&gt;&lt;property id=&quot;20307&quot; value=&quot;285&quot;/&gt;&lt;/object&gt;&lt;object type=&quot;3&quot; unique_id=&quot;33008&quot;&gt;&lt;property id=&quot;20148&quot; value=&quot;5&quot;/&gt;&lt;property id=&quot;20300&quot; value=&quot;Slide 39 - &amp;quot;Second Meeting&amp;quot;&quot;/&gt;&lt;property id=&quot;20307&quot; value=&quot;286&quot;/&gt;&lt;/object&gt;&lt;object type=&quot;3&quot; unique_id=&quot;33009&quot;&gt;&lt;property id=&quot;20148&quot; value=&quot;5&quot;/&gt;&lt;property id=&quot;20300&quot; value=&quot;Slide 40 - &amp;quot;So You Want to Be the  Director of Learning?&amp;quot;&quot;/&gt;&lt;property id=&quot;20307&quot; value=&quot;287&quot;/&gt;&lt;/object&gt;&lt;object type=&quot;3&quot; unique_id=&quot;33010&quot;&gt;&lt;property id=&quot;20148&quot; value=&quot;5&quot;/&gt;&lt;property id=&quot;20300&quot; value=&quot;Slide 41&quot;/&gt;&lt;property id=&quot;20307&quot; value=&quot;288&quot;/&gt;&lt;/object&gt;&lt;object type=&quot;3&quot; unique_id=&quot;33011&quot;&gt;&lt;property id=&quot;20148&quot; value=&quot;5&quot;/&gt;&lt;property id=&quot;20300&quot; value=&quot;Slide 42 - &amp;quot;Third Meeting&amp;quot;&quot;/&gt;&lt;property id=&quot;20307&quot; value=&quot;289&quot;/&gt;&lt;/object&gt;&lt;object type=&quot;3&quot; unique_id=&quot;33012&quot;&gt;&lt;property id=&quot;20148&quot; value=&quot;5&quot;/&gt;&lt;property id=&quot;20300&quot; value=&quot;Slide 43 - &amp;quot;Discussions -  Corporate Membership&amp;quot;&quot;/&gt;&lt;property id=&quot;20307&quot; value=&quot;290&quot;/&gt;&lt;/object&gt;&lt;object type=&quot;3&quot; unique_id=&quot;33014&quot;&gt;&lt;property id=&quot;20148&quot; value=&quot;5&quot;/&gt;&lt;property id=&quot;20300&quot; value=&quot;Slide 45 - &amp;quot;Spring 2013 Meeting&amp;quot;&quot;/&gt;&lt;property id=&quot;20307&quot; value=&quot;292&quot;/&gt;&lt;/object&gt;&lt;object type=&quot;3&quot; unique_id=&quot;33015&quot;&gt;&lt;property id=&quot;20148&quot; value=&quot;5&quot;/&gt;&lt;property id=&quot;20300&quot; value=&quot;Slide 46 - &amp;quot;August General Meeting Jiffy Lube&amp;quot;&quot;/&gt;&lt;property id=&quot;20307&quot; value=&quot;297&quot;/&gt;&lt;/object&gt;&lt;object type=&quot;3&quot; unique_id=&quot;33017&quot;&gt;&lt;property id=&quot;20148&quot; value=&quot;5&quot;/&gt;&lt;property id=&quot;20300&quot; value=&quot;Slide 52 - &amp;quot;The ASTD Team&amp;quot;&quot;/&gt;&lt;property id=&quot;20307&quot; value=&quot;294&quot;/&gt;&lt;/object&gt;&lt;object type=&quot;3&quot; unique_id=&quot;33018&quot;&gt;&lt;property id=&quot;20148&quot; value=&quot;5&quot;/&gt;&lt;property id=&quot;20300&quot; value=&quot;Slide 53 - &amp;quot;Sponsors&amp;quot;&quot;/&gt;&lt;property id=&quot;20307&quot; value=&quot;295&quot;/&gt;&lt;/object&gt;&lt;object type=&quot;3&quot; unique_id=&quot;33019&quot;&gt;&lt;property id=&quot;20148&quot; value=&quot;5&quot;/&gt;&lt;property id=&quot;20300&quot; value=&quot;Slide 55 - &amp;quot;And always ….&amp;quot;&quot;/&gt;&lt;property id=&quot;20307&quot; value=&quot;296&quot;/&gt;&lt;/object&gt;&lt;object type=&quot;3&quot; unique_id=&quot;33630&quot;&gt;&lt;property id=&quot;20148&quot; value=&quot;5&quot;/&gt;&lt;property id=&quot;20300&quot; value=&quot;Slide 9 - &amp;quot;Background&amp;quot;&quot;/&gt;&lt;property id=&quot;20307&quot; value=&quot;298&quot;/&gt;&lt;/object&gt;&lt;object type=&quot;3&quot; unique_id=&quot;33631&quot;&gt;&lt;property id=&quot;20148&quot; value=&quot;5&quot;/&gt;&lt;property id=&quot;20300&quot; value=&quot;Slide 33 - &amp;quot;Our Progress&amp;quot;&quot;/&gt;&lt;property id=&quot;20307&quot; value=&quot;300&quot;/&gt;&lt;/object&gt;&lt;object type=&quot;3&quot; unique_id=&quot;33632&quot;&gt;&lt;property id=&quot;20148&quot; value=&quot;5&quot;/&gt;&lt;property id=&quot;20300&quot; value=&quot;Slide 50 - &amp;quot;Getting Started&amp;quot;&quot;/&gt;&lt;property id=&quot;20307&quot; value=&quot;299&quot;/&gt;&lt;/object&gt;&lt;object type=&quot;3&quot; unique_id=&quot;33634&quot;&gt;&lt;property id=&quot;20148&quot; value=&quot;5&quot;/&gt;&lt;property id=&quot;20300&quot; value=&quot;Slide 2 - &amp;quot;Have L&amp;amp;D Executives Involved in Your Chapter!&amp;quot;&quot;/&gt;&lt;property id=&quot;20307&quot; value=&quot;312&quot;/&gt;&lt;/object&gt;&lt;object type=&quot;3&quot; unique_id=&quot;33635&quot;&gt;&lt;property id=&quot;20148&quot; value=&quot;5&quot;/&gt;&lt;property id=&quot;20300&quot; value=&quot;Slide 3&quot;/&gt;&lt;property id=&quot;20307&quot; value=&quot;301&quot;/&gt;&lt;/object&gt;&lt;object type=&quot;3&quot; unique_id=&quot;33636&quot;&gt;&lt;property id=&quot;20148&quot; value=&quot;5&quot;/&gt;&lt;property id=&quot;20300&quot; value=&quot;Slide 4&quot;/&gt;&lt;property id=&quot;20307&quot; value=&quot;314&quot;/&gt;&lt;/object&gt;&lt;object type=&quot;3&quot; unique_id=&quot;33637&quot;&gt;&lt;property id=&quot;20148&quot; value=&quot;5&quot;/&gt;&lt;property id=&quot;20300&quot; value=&quot;Slide 5&quot;/&gt;&lt;property id=&quot;20307&quot; value=&quot;315&quot;/&gt;&lt;/object&gt;&lt;object type=&quot;3&quot; unique_id=&quot;33638&quot;&gt;&lt;property id=&quot;20148&quot; value=&quot;5&quot;/&gt;&lt;property id=&quot;20300&quot; value=&quot;Slide 6&quot;/&gt;&lt;property id=&quot;20307&quot; value=&quot;317&quot;/&gt;&lt;/object&gt;&lt;object type=&quot;3&quot; unique_id=&quot;33639&quot;&gt;&lt;property id=&quot;20148&quot; value=&quot;5&quot;/&gt;&lt;property id=&quot;20300&quot; value=&quot;Slide 7&quot;/&gt;&lt;property id=&quot;20307&quot; value=&quot;316&quot;/&gt;&lt;/object&gt;&lt;object type=&quot;3&quot; unique_id=&quot;33640&quot;&gt;&lt;property id=&quot;20148&quot; value=&quot;5&quot;/&gt;&lt;property id=&quot;20300&quot; value=&quot;Slide 8 - &amp;quot;Our Partners in Building Chapter Strategy&amp;quot;&quot;/&gt;&lt;property id=&quot;20307&quot; value=&quot;318&quot;/&gt;&lt;/object&gt;&lt;object type=&quot;3&quot; unique_id=&quot;33641&quot;&gt;&lt;property id=&quot;20148&quot; value=&quot;5&quot;/&gt;&lt;property id=&quot;20300&quot; value=&quot;Slide 18 - &amp;quot;How We Found Them&amp;quot;&quot;/&gt;&lt;property id=&quot;20307&quot; value=&quot;319&quot;/&gt;&lt;/object&gt;&lt;object type=&quot;3&quot; unique_id=&quot;33642&quot;&gt;&lt;property id=&quot;20148&quot; value=&quot;5&quot;/&gt;&lt;property id=&quot;20300&quot; value=&quot;Slide 19 - &amp;quot;We Created a Target List &amp;quot;&quot;/&gt;&lt;property id=&quot;20307&quot; value=&quot;320&quot;/&gt;&lt;/object&gt;&lt;object type=&quot;3&quot; unique_id=&quot;33643&quot;&gt;&lt;property id=&quot;20148&quot; value=&quot;5&quot;/&gt;&lt;property id=&quot;20300&quot; value=&quot;Slide 20 - &amp;quot;Application Exercise&amp;quot;&quot;/&gt;&lt;property id=&quot;20307&quot; value=&quot;302&quot;/&gt;&lt;/object&gt;&lt;object type=&quot;3&quot; unique_id=&quot;33644&quot;&gt;&lt;property id=&quot;20148&quot; value=&quot;5&quot;/&gt;&lt;property id=&quot;20300&quot; value=&quot;Slide 21 - &amp;quot;What is the Leadership Council?&amp;quot;&quot;/&gt;&lt;property id=&quot;20307&quot; value=&quot;303&quot;/&gt;&lt;/object&gt;&lt;object type=&quot;3&quot; unique_id=&quot;33645&quot;&gt;&lt;property id=&quot;20148&quot; value=&quot;5&quot;/&gt;&lt;property id=&quot;20300&quot; value=&quot;Slide 29 - &amp;quot;Our Value Proposition&amp;quot;&quot;/&gt;&lt;property id=&quot;20307&quot; value=&quot;321&quot;/&gt;&lt;/object&gt;&lt;object type=&quot;3&quot; unique_id=&quot;33646&quot;&gt;&lt;property id=&quot;20148&quot; value=&quot;5&quot;/&gt;&lt;property id=&quot;20300&quot; value=&quot;Slide 30 - &amp;quot;Other Testimonials&amp;quot;&quot;/&gt;&lt;property id=&quot;20307&quot; value=&quot;322&quot;/&gt;&lt;/object&gt;&lt;object type=&quot;3&quot; unique_id=&quot;33647&quot;&gt;&lt;property id=&quot;20148&quot; value=&quot;5&quot;/&gt;&lt;property id=&quot;20300&quot; value=&quot;Slide 31 - &amp;quot;Other Testimonials&amp;quot;&quot;/&gt;&lt;property id=&quot;20307&quot; value=&quot;323&quot;/&gt;&lt;/object&gt;&lt;object type=&quot;3&quot; unique_id=&quot;33648&quot;&gt;&lt;property id=&quot;20148&quot; value=&quot;5&quot;/&gt;&lt;property id=&quot;20300&quot; value=&quot;Slide 32 - &amp;quot;Application Exercise&amp;quot;&quot;/&gt;&lt;property id=&quot;20307&quot; value=&quot;305&quot;/&gt;&lt;/object&gt;&lt;object type=&quot;3&quot; unique_id=&quot;33649&quot;&gt;&lt;property id=&quot;20148&quot; value=&quot;5&quot;/&gt;&lt;property id=&quot;20300&quot; value=&quot;Slide 35 - &amp;quot;Companies&amp;quot;&quot;/&gt;&lt;property id=&quot;20307&quot; value=&quot;304&quot;/&gt;&lt;/object&gt;&lt;object type=&quot;3&quot; unique_id=&quot;33650&quot;&gt;&lt;property id=&quot;20148&quot; value=&quot;5&quot;/&gt;&lt;property id=&quot;20300&quot; value=&quot;Slide 44 - &amp;quot;Outcomes&amp;quot;&quot;/&gt;&lt;property id=&quot;20307&quot; value=&quot;306&quot;/&gt;&lt;/object&gt;&lt;object type=&quot;3&quot; unique_id=&quot;33651&quot;&gt;&lt;property id=&quot;20148&quot; value=&quot;5&quot;/&gt;&lt;property id=&quot;20300&quot; value=&quot;Slide 47 - &amp;quot;Outcomes&amp;quot;&quot;/&gt;&lt;property id=&quot;20307&quot; value=&quot;308&quot;/&gt;&lt;/object&gt;&lt;object type=&quot;3&quot; unique_id=&quot;33652&quot;&gt;&lt;property id=&quot;20148&quot; value=&quot;5&quot;/&gt;&lt;property id=&quot;20300&quot; value=&quot;Slide 48 - &amp;quot;Fall 2013 Meeting&amp;quot;&quot;/&gt;&lt;property id=&quot;20307&quot; value=&quot;307&quot;/&gt;&lt;/object&gt;&lt;object type=&quot;3&quot; unique_id=&quot;33653&quot;&gt;&lt;property id=&quot;20148&quot; value=&quot;5&quot;/&gt;&lt;property id=&quot;20300&quot; value=&quot;Slide 49 - &amp;quot;Application Exercise&amp;quot;&quot;/&gt;&lt;property id=&quot;20307&quot; value=&quot;309&quot;/&gt;&lt;/object&gt;&lt;object type=&quot;3&quot; unique_id=&quot;33654&quot;&gt;&lt;property id=&quot;20148&quot; value=&quot;5&quot;/&gt;&lt;property id=&quot;20300&quot; value=&quot;Slide 51 - &amp;quot;Checklist&amp;quot;&quot;/&gt;&lt;property id=&quot;20307&quot; value=&quot;324&quot;/&gt;&lt;/object&gt;&lt;object type=&quot;3&quot; unique_id=&quot;33655&quot;&gt;&lt;property id=&quot;20148&quot; value=&quot;5&quot;/&gt;&lt;property id=&quot;20300&quot; value=&quot;Slide 54 - &amp;quot;What Have We Learned?&amp;quot;&quot;/&gt;&lt;property id=&quot;20307&quot; value=&quot;325&quot;/&gt;&lt;/object&gt;&lt;object type=&quot;3&quot; unique_id=&quot;33656&quot;&gt;&lt;property id=&quot;20148&quot; value=&quot;5&quot;/&gt;&lt;property id=&quot;20300&quot; value=&quot;Slide 56 - &amp;quot;Moving Forward&amp;quot;&quot;/&gt;&lt;property id=&quot;20307&quot; value=&quot;310&quot;/&gt;&lt;/object&gt;&lt;/object&gt;&lt;object type=&quot;8&quot; unique_id=&quot;329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ＭＳ Ｐゴシック"/>
        <a:cs typeface="ＭＳ Ｐゴシック"/>
      </a:majorFont>
      <a:minorFont>
        <a:latin typeface="Univers 57 Condense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1532</Words>
  <Application>Microsoft Office PowerPoint</Application>
  <PresentationFormat>On-screen Show (4:3)</PresentationFormat>
  <Paragraphs>228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Blank Presentation</vt:lpstr>
      <vt:lpstr>How to Engage Senior L&amp;D Corporate Leadership in Your Local Chapter: Launching a Leadership Council</vt:lpstr>
      <vt:lpstr>Have L&amp;D Executives Involved in Your Chapter!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Partners in Building Chapter Strategy</vt:lpstr>
      <vt:lpstr>Background</vt:lpstr>
      <vt:lpstr>Strategic Goals</vt:lpstr>
      <vt:lpstr>Chapter Goals</vt:lpstr>
      <vt:lpstr>Events/Professional Development</vt:lpstr>
      <vt:lpstr>Home to the World's Fastest Growing Companies</vt:lpstr>
      <vt:lpstr>PowerPoint Presentation</vt:lpstr>
      <vt:lpstr>PowerPoint Presentation</vt:lpstr>
      <vt:lpstr>PowerPoint Presentation</vt:lpstr>
      <vt:lpstr>How Can We Attract These Companies?</vt:lpstr>
      <vt:lpstr>How We Found Them</vt:lpstr>
      <vt:lpstr>We Created a Target List </vt:lpstr>
      <vt:lpstr>Application Exercise</vt:lpstr>
      <vt:lpstr>What is the Leadership Council?</vt:lpstr>
      <vt:lpstr>Details</vt:lpstr>
      <vt:lpstr>Sponsors</vt:lpstr>
      <vt:lpstr>PowerPoint Presentation</vt:lpstr>
      <vt:lpstr>Advertisements</vt:lpstr>
      <vt:lpstr>PowerPoint Presentation</vt:lpstr>
      <vt:lpstr>New Board Position Special Projects Coordinator</vt:lpstr>
      <vt:lpstr>New Board Position Special Projects Coordinator</vt:lpstr>
      <vt:lpstr>Our Value Proposition</vt:lpstr>
      <vt:lpstr>Other Testimonials</vt:lpstr>
      <vt:lpstr>Other Testimonials</vt:lpstr>
      <vt:lpstr>Application Exercise</vt:lpstr>
      <vt:lpstr>Our Progress</vt:lpstr>
      <vt:lpstr>First Meeting</vt:lpstr>
      <vt:lpstr>Companies</vt:lpstr>
      <vt:lpstr>Conversations</vt:lpstr>
      <vt:lpstr>Other Conversations</vt:lpstr>
      <vt:lpstr>Other Conversations</vt:lpstr>
      <vt:lpstr>Second Meeting</vt:lpstr>
      <vt:lpstr>So You Want to Be the  Director of Learning?</vt:lpstr>
      <vt:lpstr>PowerPoint Presentation</vt:lpstr>
      <vt:lpstr>Third Meeting</vt:lpstr>
      <vt:lpstr>Discussions -  Corporate Membership</vt:lpstr>
      <vt:lpstr>Outcomes</vt:lpstr>
      <vt:lpstr>Spring 2013 Meeting</vt:lpstr>
      <vt:lpstr>August General Meeting Jiffy Lube</vt:lpstr>
      <vt:lpstr>Outcomes</vt:lpstr>
      <vt:lpstr>Fall 2013 Meeting</vt:lpstr>
      <vt:lpstr>Application Exercise</vt:lpstr>
      <vt:lpstr>Getting Started</vt:lpstr>
      <vt:lpstr>Checklist</vt:lpstr>
      <vt:lpstr>The ASTD Team</vt:lpstr>
      <vt:lpstr>Sponsors</vt:lpstr>
      <vt:lpstr>What Have We Learned?</vt:lpstr>
      <vt:lpstr>And always ….</vt:lpstr>
      <vt:lpstr>Moving Forward</vt:lpstr>
    </vt:vector>
  </TitlesOfParts>
  <Company>ASTD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David Bell</cp:lastModifiedBy>
  <cp:revision>105</cp:revision>
  <dcterms:created xsi:type="dcterms:W3CDTF">2006-06-21T17:37:20Z</dcterms:created>
  <dcterms:modified xsi:type="dcterms:W3CDTF">2013-12-12T16:39:40Z</dcterms:modified>
</cp:coreProperties>
</file>