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2" r:id="rId6"/>
    <p:sldId id="257" r:id="rId7"/>
    <p:sldId id="265" r:id="rId8"/>
    <p:sldId id="258" r:id="rId9"/>
    <p:sldId id="259" r:id="rId10"/>
    <p:sldId id="263" r:id="rId11"/>
    <p:sldId id="260" r:id="rId12"/>
    <p:sldId id="264" r:id="rId13"/>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lie Malloy" initials="KM" lastIdx="2" clrIdx="0">
    <p:extLst>
      <p:ext uri="{19B8F6BF-5375-455C-9EA6-DF929625EA0E}">
        <p15:presenceInfo xmlns:p15="http://schemas.microsoft.com/office/powerpoint/2012/main" userId="S-1-5-21-842925246-1177238915-725345543-15654" providerId="AD"/>
      </p:ext>
    </p:extLst>
  </p:cmAuthor>
  <p:cmAuthor id="2" name="Melissa Jones" initials="MJ" lastIdx="2" clrIdx="1">
    <p:extLst>
      <p:ext uri="{19B8F6BF-5375-455C-9EA6-DF929625EA0E}">
        <p15:presenceInfo xmlns:p15="http://schemas.microsoft.com/office/powerpoint/2012/main" userId="S::mjones@td.org::e989bdf5-1344-4e4a-bcf5-a029434797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32F"/>
    <a:srgbClr val="EF4D22"/>
    <a:srgbClr val="B3B2B3"/>
    <a:srgbClr val="FBB217"/>
    <a:srgbClr val="BE1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1" d="100"/>
          <a:sy n="81" d="100"/>
        </p:scale>
        <p:origin x="314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d.org/crm"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66625" y="1752600"/>
            <a:ext cx="6284456" cy="869725"/>
          </a:xfrm>
          <a:prstGeom prst="rect">
            <a:avLst/>
          </a:prstGeom>
        </p:spPr>
        <p:txBody>
          <a:bodyPr wrap="square" lIns="0" tIns="0" rIns="0" bIns="0" rtlCol="0" anchor="t">
            <a:spAutoFit/>
          </a:bodyPr>
          <a:lstStyle/>
          <a:p>
            <a:pPr>
              <a:lnSpc>
                <a:spcPts val="3461"/>
              </a:lnSpc>
            </a:pPr>
            <a:r>
              <a:rPr lang="en-US" sz="2490" b="1" spc="423" dirty="0">
                <a:solidFill>
                  <a:srgbClr val="232321"/>
                </a:solidFill>
              </a:rPr>
              <a:t>CHAPTER ANNUAL REPORT TEMPLATE GUIDELINES AND TIPS</a:t>
            </a:r>
          </a:p>
        </p:txBody>
      </p:sp>
      <p:sp>
        <p:nvSpPr>
          <p:cNvPr id="5" name="TextBox 5"/>
          <p:cNvSpPr txBox="1"/>
          <p:nvPr/>
        </p:nvSpPr>
        <p:spPr>
          <a:xfrm>
            <a:off x="766625" y="3046172"/>
            <a:ext cx="6284455" cy="4345228"/>
          </a:xfrm>
          <a:prstGeom prst="rect">
            <a:avLst/>
          </a:prstGeom>
        </p:spPr>
        <p:txBody>
          <a:bodyPr wrap="square" lIns="0" tIns="0" rIns="0" bIns="0" rtlCol="0" anchor="t">
            <a:spAutoFit/>
          </a:bodyPr>
          <a:lstStyle/>
          <a:p>
            <a:pPr>
              <a:lnSpc>
                <a:spcPts val="2019"/>
              </a:lnSpc>
            </a:pPr>
            <a:r>
              <a:rPr lang="en-US" sz="1452" dirty="0">
                <a:solidFill>
                  <a:srgbClr val="232321"/>
                </a:solidFill>
              </a:rPr>
              <a:t>Sharing an annual report with your members educates them about how the chapter uses membership dues to maintain chapter operations and support local talent development professionals. Producing and distributing an annual report is included as part of the Chapter Affiliation Requirements (CARE). To be 100 percent CARE achieved, chapters must produce and share with members an annual report that includes, but is not limited to, information about membership numbers, financial performance, and progress toward annual goals. Although chapters are not required to submit copies of their reports, this template is available as a resource to assist your chapter in completing this requirement. Notably, this report includes optional sections that you may choose to include in your report, such as a letter from the president, a list of current board members, and section on chapter activities. The annual report does not need to include these sections to satisfy the requirement.</a:t>
            </a:r>
          </a:p>
          <a:p>
            <a:pPr>
              <a:lnSpc>
                <a:spcPts val="2019"/>
              </a:lnSpc>
            </a:pPr>
            <a:endParaRPr lang="en-US" sz="1452" dirty="0">
              <a:solidFill>
                <a:srgbClr val="232321"/>
              </a:solidFill>
            </a:endParaRPr>
          </a:p>
          <a:p>
            <a:pPr>
              <a:lnSpc>
                <a:spcPts val="2019"/>
              </a:lnSpc>
            </a:pPr>
            <a:r>
              <a:rPr lang="en-US" sz="1452" dirty="0">
                <a:solidFill>
                  <a:srgbClr val="232321"/>
                </a:solidFill>
              </a:rPr>
              <a:t>Throughout the report, please use customized logos, website URLs, and images as appropriate. Please contact your </a:t>
            </a:r>
            <a:r>
              <a:rPr lang="en-US" sz="1452" dirty="0">
                <a:solidFill>
                  <a:srgbClr val="232321"/>
                </a:solidFill>
                <a:hlinkClick r:id="rId2"/>
              </a:rPr>
              <a:t>chapter relations manager</a:t>
            </a:r>
            <a:r>
              <a:rPr lang="en-US" sz="1452" dirty="0">
                <a:solidFill>
                  <a:srgbClr val="232321"/>
                </a:solidFill>
              </a:rPr>
              <a:t> (CRM) if you need additional resources or guidance regarding this report.</a:t>
            </a:r>
          </a:p>
        </p:txBody>
      </p:sp>
      <p:pic>
        <p:nvPicPr>
          <p:cNvPr id="7" name="Picture 7"/>
          <p:cNvPicPr>
            <a:picLocks noChangeAspect="1"/>
          </p:cNvPicPr>
          <p:nvPr/>
        </p:nvPicPr>
        <p:blipFill>
          <a:blip r:embed="rId3"/>
          <a:srcRect/>
          <a:stretch>
            <a:fillRect/>
          </a:stretch>
        </p:blipFill>
        <p:spPr>
          <a:xfrm>
            <a:off x="739564" y="1493569"/>
            <a:ext cx="6311517" cy="106631"/>
          </a:xfrm>
          <a:prstGeom prst="rect">
            <a:avLst/>
          </a:prstGeom>
          <a:solidFill>
            <a:srgbClr val="FBB217"/>
          </a:solidFill>
        </p:spPr>
      </p:pic>
      <p:pic>
        <p:nvPicPr>
          <p:cNvPr id="10" name="Picture 10"/>
          <p:cNvPicPr>
            <a:picLocks noChangeAspect="1"/>
          </p:cNvPicPr>
          <p:nvPr/>
        </p:nvPicPr>
        <p:blipFill>
          <a:blip r:embed="rId4"/>
          <a:srcRect/>
          <a:stretch>
            <a:fillRect/>
          </a:stretch>
        </p:blipFill>
        <p:spPr>
          <a:xfrm>
            <a:off x="739564" y="252659"/>
            <a:ext cx="3462233" cy="11087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D6FAFC6-1B7B-41A1-B687-BEC0DA54C22F}"/>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3810000"/>
            <a:ext cx="7772400" cy="5183924"/>
          </a:xfrm>
          <a:prstGeom prst="rect">
            <a:avLst/>
          </a:prstGeom>
        </p:spPr>
      </p:pic>
      <p:sp>
        <p:nvSpPr>
          <p:cNvPr id="4" name="TextBox 4"/>
          <p:cNvSpPr txBox="1"/>
          <p:nvPr/>
        </p:nvSpPr>
        <p:spPr>
          <a:xfrm>
            <a:off x="766626" y="2832756"/>
            <a:ext cx="4635354" cy="420884"/>
          </a:xfrm>
          <a:prstGeom prst="rect">
            <a:avLst/>
          </a:prstGeom>
        </p:spPr>
        <p:txBody>
          <a:bodyPr lIns="0" tIns="0" rIns="0" bIns="0" rtlCol="0" anchor="t">
            <a:spAutoFit/>
          </a:bodyPr>
          <a:lstStyle/>
          <a:p>
            <a:pPr>
              <a:lnSpc>
                <a:spcPts val="3461"/>
              </a:lnSpc>
            </a:pPr>
            <a:r>
              <a:rPr lang="en-US" sz="2490" b="1" spc="423" dirty="0">
                <a:solidFill>
                  <a:srgbClr val="232321"/>
                </a:solidFill>
              </a:rPr>
              <a:t>ANNUAL REPORT</a:t>
            </a:r>
          </a:p>
        </p:txBody>
      </p:sp>
      <p:sp>
        <p:nvSpPr>
          <p:cNvPr id="6" name="TextBox 6"/>
          <p:cNvSpPr txBox="1"/>
          <p:nvPr/>
        </p:nvSpPr>
        <p:spPr>
          <a:xfrm>
            <a:off x="766626" y="2299205"/>
            <a:ext cx="6240767" cy="595480"/>
          </a:xfrm>
          <a:prstGeom prst="rect">
            <a:avLst/>
          </a:prstGeom>
        </p:spPr>
        <p:txBody>
          <a:bodyPr lIns="0" tIns="0" rIns="0" bIns="0" rtlCol="0" anchor="t">
            <a:spAutoFit/>
          </a:bodyPr>
          <a:lstStyle/>
          <a:p>
            <a:pPr>
              <a:lnSpc>
                <a:spcPts val="4893"/>
              </a:lnSpc>
            </a:pPr>
            <a:r>
              <a:rPr lang="en-US" sz="3735" b="1" spc="250" dirty="0">
                <a:solidFill>
                  <a:srgbClr val="232321"/>
                </a:solidFill>
              </a:rPr>
              <a:t>ATD [CHAPTER NAME]</a:t>
            </a:r>
          </a:p>
        </p:txBody>
      </p:sp>
      <p:pic>
        <p:nvPicPr>
          <p:cNvPr id="7" name="Picture 7"/>
          <p:cNvPicPr>
            <a:picLocks noChangeAspect="1"/>
          </p:cNvPicPr>
          <p:nvPr/>
        </p:nvPicPr>
        <p:blipFill>
          <a:blip r:embed="rId4"/>
          <a:srcRect/>
          <a:stretch>
            <a:fillRect/>
          </a:stretch>
        </p:blipFill>
        <p:spPr>
          <a:xfrm>
            <a:off x="739564" y="1929427"/>
            <a:ext cx="6311517" cy="106631"/>
          </a:xfrm>
          <a:prstGeom prst="rect">
            <a:avLst/>
          </a:prstGeom>
          <a:solidFill>
            <a:srgbClr val="FBB217"/>
          </a:solidFill>
        </p:spPr>
      </p:pic>
      <p:sp>
        <p:nvSpPr>
          <p:cNvPr id="8" name="TextBox 8"/>
          <p:cNvSpPr txBox="1"/>
          <p:nvPr/>
        </p:nvSpPr>
        <p:spPr>
          <a:xfrm>
            <a:off x="207365" y="8092788"/>
            <a:ext cx="6254993" cy="1652440"/>
          </a:xfrm>
          <a:prstGeom prst="rect">
            <a:avLst/>
          </a:prstGeom>
        </p:spPr>
        <p:txBody>
          <a:bodyPr lIns="0" tIns="0" rIns="0" bIns="0" rtlCol="0" anchor="t">
            <a:spAutoFit/>
          </a:bodyPr>
          <a:lstStyle/>
          <a:p>
            <a:pPr>
              <a:lnSpc>
                <a:spcPts val="12169"/>
              </a:lnSpc>
            </a:pPr>
            <a:r>
              <a:rPr lang="en-US" sz="12452" spc="124" dirty="0">
                <a:solidFill>
                  <a:srgbClr val="FBB217"/>
                </a:solidFill>
                <a:latin typeface="League Spartan"/>
              </a:rPr>
              <a:t>2024</a:t>
            </a:r>
          </a:p>
        </p:txBody>
      </p:sp>
      <p:sp>
        <p:nvSpPr>
          <p:cNvPr id="9" name="TextBox 9"/>
          <p:cNvSpPr txBox="1"/>
          <p:nvPr/>
        </p:nvSpPr>
        <p:spPr>
          <a:xfrm>
            <a:off x="813711" y="9519069"/>
            <a:ext cx="4635354" cy="169790"/>
          </a:xfrm>
          <a:prstGeom prst="rect">
            <a:avLst/>
          </a:prstGeom>
        </p:spPr>
        <p:txBody>
          <a:bodyPr lIns="0" tIns="0" rIns="0" bIns="0" rtlCol="0" anchor="t">
            <a:spAutoFit/>
          </a:bodyPr>
          <a:lstStyle/>
          <a:p>
            <a:pPr>
              <a:lnSpc>
                <a:spcPts val="1442"/>
              </a:lnSpc>
            </a:pPr>
            <a:r>
              <a:rPr lang="en-US" sz="1050" b="1" spc="145" dirty="0">
                <a:solidFill>
                  <a:srgbClr val="232321"/>
                </a:solidFill>
              </a:rPr>
              <a:t>WWW.CHAPTERWEBSITE.COM</a:t>
            </a:r>
          </a:p>
        </p:txBody>
      </p:sp>
      <p:pic>
        <p:nvPicPr>
          <p:cNvPr id="10" name="Picture 10"/>
          <p:cNvPicPr>
            <a:picLocks noChangeAspect="1"/>
          </p:cNvPicPr>
          <p:nvPr/>
        </p:nvPicPr>
        <p:blipFill>
          <a:blip r:embed="rId5"/>
          <a:srcRect/>
          <a:stretch>
            <a:fillRect/>
          </a:stretch>
        </p:blipFill>
        <p:spPr>
          <a:xfrm>
            <a:off x="1338367" y="177313"/>
            <a:ext cx="5095665" cy="1631876"/>
          </a:xfrm>
          <a:prstGeom prst="rect">
            <a:avLst/>
          </a:prstGeom>
          <a:solidFill>
            <a:srgbClr val="BE1A1F"/>
          </a:solidFill>
        </p:spPr>
      </p:pic>
    </p:spTree>
    <p:extLst>
      <p:ext uri="{BB962C8B-B14F-4D97-AF65-F5344CB8AC3E}">
        <p14:creationId xmlns:p14="http://schemas.microsoft.com/office/powerpoint/2010/main" val="13627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43" y="0"/>
            <a:ext cx="7772400" cy="2667000"/>
            <a:chOff x="0" y="0"/>
            <a:chExt cx="13659639" cy="5351361"/>
          </a:xfrm>
          <a:solidFill>
            <a:srgbClr val="F0532F"/>
          </a:solidFill>
        </p:grpSpPr>
        <p:sp>
          <p:nvSpPr>
            <p:cNvPr id="3" name="Freeform 3"/>
            <p:cNvSpPr/>
            <p:nvPr/>
          </p:nvSpPr>
          <p:spPr>
            <a:xfrm>
              <a:off x="0" y="0"/>
              <a:ext cx="13659639" cy="5351361"/>
            </a:xfrm>
            <a:custGeom>
              <a:avLst/>
              <a:gdLst/>
              <a:ahLst/>
              <a:cxnLst/>
              <a:rect l="l" t="t" r="r" b="b"/>
              <a:pathLst>
                <a:path w="13659639" h="5351361">
                  <a:moveTo>
                    <a:pt x="0" y="0"/>
                  </a:moveTo>
                  <a:lnTo>
                    <a:pt x="13659639" y="0"/>
                  </a:lnTo>
                  <a:lnTo>
                    <a:pt x="13659639" y="5351361"/>
                  </a:lnTo>
                  <a:lnTo>
                    <a:pt x="0" y="5351361"/>
                  </a:lnTo>
                  <a:close/>
                </a:path>
              </a:pathLst>
            </a:custGeom>
            <a:grpFill/>
          </p:spPr>
          <p:txBody>
            <a:bodyPr/>
            <a:lstStyle/>
            <a:p>
              <a:endParaRPr lang="en-US"/>
            </a:p>
          </p:txBody>
        </p:sp>
      </p:grpSp>
      <p:sp>
        <p:nvSpPr>
          <p:cNvPr id="4" name="TextBox 4"/>
          <p:cNvSpPr txBox="1"/>
          <p:nvPr/>
        </p:nvSpPr>
        <p:spPr>
          <a:xfrm>
            <a:off x="962383" y="647390"/>
            <a:ext cx="6810017" cy="1338380"/>
          </a:xfrm>
          <a:prstGeom prst="rect">
            <a:avLst/>
          </a:prstGeom>
        </p:spPr>
        <p:txBody>
          <a:bodyPr wrap="square" lIns="0" tIns="0" rIns="0" bIns="0" rtlCol="0" anchor="t">
            <a:spAutoFit/>
          </a:bodyPr>
          <a:lstStyle/>
          <a:p>
            <a:pPr>
              <a:lnSpc>
                <a:spcPts val="5328"/>
              </a:lnSpc>
            </a:pPr>
            <a:r>
              <a:rPr lang="en-US" sz="4400" b="1" spc="96" dirty="0">
                <a:solidFill>
                  <a:srgbClr val="FFFFFF"/>
                </a:solidFill>
              </a:rPr>
              <a:t>LETTER FROM THE PRESIDENT</a:t>
            </a:r>
          </a:p>
        </p:txBody>
      </p:sp>
      <p:grpSp>
        <p:nvGrpSpPr>
          <p:cNvPr id="5" name="Group 5"/>
          <p:cNvGrpSpPr/>
          <p:nvPr/>
        </p:nvGrpSpPr>
        <p:grpSpPr>
          <a:xfrm>
            <a:off x="962383" y="2209800"/>
            <a:ext cx="1102436" cy="101869"/>
            <a:chOff x="0" y="0"/>
            <a:chExt cx="6848222" cy="632801"/>
          </a:xfrm>
        </p:grpSpPr>
        <p:sp>
          <p:nvSpPr>
            <p:cNvPr id="6" name="Freeform 6"/>
            <p:cNvSpPr/>
            <p:nvPr/>
          </p:nvSpPr>
          <p:spPr>
            <a:xfrm>
              <a:off x="0" y="0"/>
              <a:ext cx="6848222" cy="632801"/>
            </a:xfrm>
            <a:custGeom>
              <a:avLst/>
              <a:gdLst/>
              <a:ahLst/>
              <a:cxnLst/>
              <a:rect l="l" t="t" r="r" b="b"/>
              <a:pathLst>
                <a:path w="6848222" h="632801">
                  <a:moveTo>
                    <a:pt x="0" y="0"/>
                  </a:moveTo>
                  <a:lnTo>
                    <a:pt x="6848222" y="0"/>
                  </a:lnTo>
                  <a:lnTo>
                    <a:pt x="6848222" y="632801"/>
                  </a:lnTo>
                  <a:lnTo>
                    <a:pt x="0" y="632801"/>
                  </a:lnTo>
                  <a:close/>
                </a:path>
              </a:pathLst>
            </a:custGeom>
            <a:solidFill>
              <a:srgbClr val="FFFFFF"/>
            </a:solidFill>
          </p:spPr>
          <p:txBody>
            <a:bodyPr/>
            <a:lstStyle/>
            <a:p>
              <a:endParaRPr lang="en-US"/>
            </a:p>
          </p:txBody>
        </p:sp>
      </p:grpSp>
      <p:sp>
        <p:nvSpPr>
          <p:cNvPr id="7" name="TextBox 7"/>
          <p:cNvSpPr txBox="1"/>
          <p:nvPr/>
        </p:nvSpPr>
        <p:spPr>
          <a:xfrm>
            <a:off x="609600" y="3779833"/>
            <a:ext cx="3121138" cy="2666692"/>
          </a:xfrm>
          <a:prstGeom prst="rect">
            <a:avLst/>
          </a:prstGeom>
        </p:spPr>
        <p:txBody>
          <a:bodyPr lIns="0" tIns="0" rIns="0" bIns="0" rtlCol="0" anchor="t">
            <a:spAutoFit/>
          </a:bodyPr>
          <a:lstStyle/>
          <a:p>
            <a:pPr>
              <a:lnSpc>
                <a:spcPts val="1930"/>
              </a:lnSpc>
            </a:pPr>
            <a:r>
              <a:rPr lang="en-US" sz="1400" spc="24" dirty="0">
                <a:solidFill>
                  <a:srgbClr val="383838"/>
                </a:solidFill>
              </a:rPr>
              <a:t>Include a letter from the chapter president</a:t>
            </a:r>
            <a:r>
              <a:rPr lang="en-US" sz="1400" spc="24" dirty="0">
                <a:solidFill>
                  <a:srgbClr val="383838"/>
                </a:solidFill>
                <a:cs typeface="Calibri" panose="020F0502020204030204" pitchFamily="34" charset="0"/>
              </a:rPr>
              <a:t>—</a:t>
            </a:r>
            <a:r>
              <a:rPr lang="en-US" sz="1400" spc="24" dirty="0">
                <a:solidFill>
                  <a:srgbClr val="383838"/>
                </a:solidFill>
              </a:rPr>
              <a:t>or the entire board</a:t>
            </a:r>
            <a:r>
              <a:rPr lang="en-US" sz="1400" spc="24" dirty="0">
                <a:solidFill>
                  <a:srgbClr val="383838"/>
                </a:solidFill>
                <a:cs typeface="Calibri" panose="020F0502020204030204" pitchFamily="34" charset="0"/>
              </a:rPr>
              <a:t>—</a:t>
            </a:r>
            <a:r>
              <a:rPr lang="en-US" sz="1400" spc="24" dirty="0">
                <a:solidFill>
                  <a:srgbClr val="383838"/>
                </a:solidFill>
              </a:rPr>
              <a:t>to highlight the chapter’s goals; progress toward goals, events, activities; and main achievements from the previous year. Share the chapter’s accomplishments and challenges while speaking generally about the overall direction of the chapter. </a:t>
            </a:r>
          </a:p>
          <a:p>
            <a:pPr>
              <a:lnSpc>
                <a:spcPts val="1930"/>
              </a:lnSpc>
            </a:pPr>
            <a:endParaRPr lang="en-US" sz="1400" spc="24" dirty="0">
              <a:solidFill>
                <a:srgbClr val="383838"/>
              </a:solidFill>
            </a:endParaRPr>
          </a:p>
          <a:p>
            <a:pPr>
              <a:lnSpc>
                <a:spcPts val="1930"/>
              </a:lnSpc>
            </a:pPr>
            <a:r>
              <a:rPr lang="en-US" sz="1400" spc="24" dirty="0">
                <a:solidFill>
                  <a:srgbClr val="383838"/>
                </a:solidFill>
              </a:rPr>
              <a:t>This is an optional item to include.</a:t>
            </a:r>
            <a:endParaRPr lang="en-US" sz="1200" spc="24" dirty="0">
              <a:solidFill>
                <a:srgbClr val="383838"/>
              </a:solidFill>
            </a:endParaRPr>
          </a:p>
        </p:txBody>
      </p:sp>
      <p:sp>
        <p:nvSpPr>
          <p:cNvPr id="8" name="TextBox 8"/>
          <p:cNvSpPr txBox="1"/>
          <p:nvPr/>
        </p:nvSpPr>
        <p:spPr>
          <a:xfrm>
            <a:off x="4413742" y="9703111"/>
            <a:ext cx="2832428" cy="183267"/>
          </a:xfrm>
          <a:prstGeom prst="rect">
            <a:avLst/>
          </a:prstGeom>
        </p:spPr>
        <p:txBody>
          <a:bodyPr lIns="0" tIns="0" rIns="0" bIns="0" rtlCol="0" anchor="t">
            <a:spAutoFit/>
          </a:bodyPr>
          <a:lstStyle/>
          <a:p>
            <a:pPr algn="r">
              <a:lnSpc>
                <a:spcPts val="1528"/>
              </a:lnSpc>
            </a:pPr>
            <a:r>
              <a:rPr lang="en-US" sz="1050" spc="19" dirty="0"/>
              <a:t>CHAPTER WEBSITE URL</a:t>
            </a:r>
          </a:p>
        </p:txBody>
      </p:sp>
      <p:grpSp>
        <p:nvGrpSpPr>
          <p:cNvPr id="9" name="Group 9"/>
          <p:cNvGrpSpPr/>
          <p:nvPr/>
        </p:nvGrpSpPr>
        <p:grpSpPr>
          <a:xfrm>
            <a:off x="609600" y="8705749"/>
            <a:ext cx="3121138" cy="704188"/>
            <a:chOff x="0" y="28575"/>
            <a:chExt cx="4161517" cy="938916"/>
          </a:xfrm>
        </p:grpSpPr>
        <p:sp>
          <p:nvSpPr>
            <p:cNvPr id="10" name="TextBox 10"/>
            <p:cNvSpPr txBox="1"/>
            <p:nvPr/>
          </p:nvSpPr>
          <p:spPr>
            <a:xfrm>
              <a:off x="0" y="28575"/>
              <a:ext cx="4161517" cy="608457"/>
            </a:xfrm>
            <a:prstGeom prst="rect">
              <a:avLst/>
            </a:prstGeom>
          </p:spPr>
          <p:txBody>
            <a:bodyPr lIns="0" tIns="0" rIns="0" bIns="0" rtlCol="0" anchor="t">
              <a:spAutoFit/>
            </a:bodyPr>
            <a:lstStyle/>
            <a:p>
              <a:pPr>
                <a:lnSpc>
                  <a:spcPts val="3455"/>
                </a:lnSpc>
              </a:pPr>
              <a:r>
                <a:rPr lang="en-US" sz="3200" b="1" spc="-93" dirty="0">
                  <a:solidFill>
                    <a:srgbClr val="F0532F"/>
                  </a:solidFill>
                </a:rPr>
                <a:t>Name</a:t>
              </a:r>
              <a:endParaRPr lang="en-US" sz="3113" b="1" spc="-93" dirty="0">
                <a:solidFill>
                  <a:srgbClr val="F0532F"/>
                </a:solidFill>
              </a:endParaRPr>
            </a:p>
          </p:txBody>
        </p:sp>
        <p:sp>
          <p:nvSpPr>
            <p:cNvPr id="11" name="TextBox 11"/>
            <p:cNvSpPr txBox="1"/>
            <p:nvPr/>
          </p:nvSpPr>
          <p:spPr>
            <a:xfrm>
              <a:off x="0" y="712007"/>
              <a:ext cx="4161517" cy="255484"/>
            </a:xfrm>
            <a:prstGeom prst="rect">
              <a:avLst/>
            </a:prstGeom>
          </p:spPr>
          <p:txBody>
            <a:bodyPr lIns="0" tIns="0" rIns="0" bIns="0" rtlCol="0" anchor="t">
              <a:spAutoFit/>
            </a:bodyPr>
            <a:lstStyle/>
            <a:p>
              <a:pPr>
                <a:lnSpc>
                  <a:spcPts val="1608"/>
                </a:lnSpc>
              </a:pPr>
              <a:r>
                <a:rPr lang="en-US" sz="1100" spc="145" dirty="0">
                  <a:solidFill>
                    <a:srgbClr val="383838"/>
                  </a:solidFill>
                </a:rPr>
                <a:t>CHAPTER PRESIDENT/BOARD </a:t>
              </a:r>
            </a:p>
          </p:txBody>
        </p:sp>
      </p:grpSp>
      <p:pic>
        <p:nvPicPr>
          <p:cNvPr id="17" name="Picture 16">
            <a:extLst>
              <a:ext uri="{FF2B5EF4-FFF2-40B4-BE49-F238E27FC236}">
                <a16:creationId xmlns:a16="http://schemas.microsoft.com/office/drawing/2014/main" id="{56C75700-5C35-466F-9AE4-A764D9076FC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8263" r="35294"/>
          <a:stretch/>
        </p:blipFill>
        <p:spPr>
          <a:xfrm>
            <a:off x="4060959" y="3509203"/>
            <a:ext cx="3121138" cy="57091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772400" cy="2667000"/>
            <a:chOff x="0" y="0"/>
            <a:chExt cx="13659639" cy="5351361"/>
          </a:xfrm>
          <a:solidFill>
            <a:srgbClr val="F0532F"/>
          </a:solidFill>
        </p:grpSpPr>
        <p:sp>
          <p:nvSpPr>
            <p:cNvPr id="3" name="Freeform 3"/>
            <p:cNvSpPr/>
            <p:nvPr/>
          </p:nvSpPr>
          <p:spPr>
            <a:xfrm>
              <a:off x="0" y="0"/>
              <a:ext cx="13659639" cy="5351361"/>
            </a:xfrm>
            <a:custGeom>
              <a:avLst/>
              <a:gdLst/>
              <a:ahLst/>
              <a:cxnLst/>
              <a:rect l="l" t="t" r="r" b="b"/>
              <a:pathLst>
                <a:path w="13659639" h="5351361">
                  <a:moveTo>
                    <a:pt x="0" y="0"/>
                  </a:moveTo>
                  <a:lnTo>
                    <a:pt x="13659639" y="0"/>
                  </a:lnTo>
                  <a:lnTo>
                    <a:pt x="13659639" y="5351361"/>
                  </a:lnTo>
                  <a:lnTo>
                    <a:pt x="0" y="5351361"/>
                  </a:lnTo>
                  <a:close/>
                </a:path>
              </a:pathLst>
            </a:custGeom>
            <a:grpFill/>
          </p:spPr>
          <p:txBody>
            <a:bodyPr/>
            <a:lstStyle/>
            <a:p>
              <a:endParaRPr lang="en-US"/>
            </a:p>
          </p:txBody>
        </p:sp>
      </p:grpSp>
      <p:sp>
        <p:nvSpPr>
          <p:cNvPr id="4" name="TextBox 4"/>
          <p:cNvSpPr txBox="1"/>
          <p:nvPr/>
        </p:nvSpPr>
        <p:spPr>
          <a:xfrm>
            <a:off x="962383" y="647390"/>
            <a:ext cx="6810017" cy="1338380"/>
          </a:xfrm>
          <a:prstGeom prst="rect">
            <a:avLst/>
          </a:prstGeom>
        </p:spPr>
        <p:txBody>
          <a:bodyPr wrap="square" lIns="0" tIns="0" rIns="0" bIns="0" rtlCol="0" anchor="t">
            <a:spAutoFit/>
          </a:bodyPr>
          <a:lstStyle/>
          <a:p>
            <a:pPr>
              <a:lnSpc>
                <a:spcPts val="5328"/>
              </a:lnSpc>
            </a:pPr>
            <a:r>
              <a:rPr lang="en-US" sz="4400" b="1" spc="96" dirty="0">
                <a:solidFill>
                  <a:srgbClr val="FFFFFF"/>
                </a:solidFill>
              </a:rPr>
              <a:t>2024 [CHAPTER NAME] BOARD OF DIRECTORS</a:t>
            </a:r>
          </a:p>
        </p:txBody>
      </p:sp>
      <p:grpSp>
        <p:nvGrpSpPr>
          <p:cNvPr id="5" name="Group 5"/>
          <p:cNvGrpSpPr/>
          <p:nvPr/>
        </p:nvGrpSpPr>
        <p:grpSpPr>
          <a:xfrm>
            <a:off x="962383" y="2209800"/>
            <a:ext cx="1102436" cy="101869"/>
            <a:chOff x="0" y="0"/>
            <a:chExt cx="6848222" cy="632801"/>
          </a:xfrm>
        </p:grpSpPr>
        <p:sp>
          <p:nvSpPr>
            <p:cNvPr id="6" name="Freeform 6"/>
            <p:cNvSpPr/>
            <p:nvPr/>
          </p:nvSpPr>
          <p:spPr>
            <a:xfrm>
              <a:off x="0" y="0"/>
              <a:ext cx="6848222" cy="632801"/>
            </a:xfrm>
            <a:custGeom>
              <a:avLst/>
              <a:gdLst/>
              <a:ahLst/>
              <a:cxnLst/>
              <a:rect l="l" t="t" r="r" b="b"/>
              <a:pathLst>
                <a:path w="6848222" h="632801">
                  <a:moveTo>
                    <a:pt x="0" y="0"/>
                  </a:moveTo>
                  <a:lnTo>
                    <a:pt x="6848222" y="0"/>
                  </a:lnTo>
                  <a:lnTo>
                    <a:pt x="6848222" y="632801"/>
                  </a:lnTo>
                  <a:lnTo>
                    <a:pt x="0" y="632801"/>
                  </a:lnTo>
                  <a:close/>
                </a:path>
              </a:pathLst>
            </a:custGeom>
            <a:solidFill>
              <a:srgbClr val="FFFFFF"/>
            </a:solidFill>
          </p:spPr>
          <p:txBody>
            <a:bodyPr/>
            <a:lstStyle/>
            <a:p>
              <a:endParaRPr lang="en-US"/>
            </a:p>
          </p:txBody>
        </p:sp>
      </p:grpSp>
      <p:sp>
        <p:nvSpPr>
          <p:cNvPr id="8" name="TextBox 8"/>
          <p:cNvSpPr txBox="1"/>
          <p:nvPr/>
        </p:nvSpPr>
        <p:spPr>
          <a:xfrm>
            <a:off x="4413742" y="9703111"/>
            <a:ext cx="2832428" cy="183267"/>
          </a:xfrm>
          <a:prstGeom prst="rect">
            <a:avLst/>
          </a:prstGeom>
        </p:spPr>
        <p:txBody>
          <a:bodyPr lIns="0" tIns="0" rIns="0" bIns="0" rtlCol="0" anchor="t">
            <a:spAutoFit/>
          </a:bodyPr>
          <a:lstStyle/>
          <a:p>
            <a:pPr algn="r">
              <a:lnSpc>
                <a:spcPts val="1528"/>
              </a:lnSpc>
            </a:pPr>
            <a:r>
              <a:rPr lang="en-US" sz="1050" spc="19" dirty="0"/>
              <a:t>CHAPTER WEBSITE URL</a:t>
            </a:r>
          </a:p>
        </p:txBody>
      </p:sp>
      <p:grpSp>
        <p:nvGrpSpPr>
          <p:cNvPr id="9" name="Group 9"/>
          <p:cNvGrpSpPr/>
          <p:nvPr/>
        </p:nvGrpSpPr>
        <p:grpSpPr>
          <a:xfrm>
            <a:off x="705844" y="4180055"/>
            <a:ext cx="1219200" cy="704188"/>
            <a:chOff x="0" y="28575"/>
            <a:chExt cx="4161517" cy="938916"/>
          </a:xfrm>
        </p:grpSpPr>
        <p:sp>
          <p:nvSpPr>
            <p:cNvPr id="10" name="TextBox 10"/>
            <p:cNvSpPr txBox="1"/>
            <p:nvPr/>
          </p:nvSpPr>
          <p:spPr>
            <a:xfrm>
              <a:off x="0" y="28575"/>
              <a:ext cx="4161517" cy="539121"/>
            </a:xfrm>
            <a:prstGeom prst="rect">
              <a:avLst/>
            </a:prstGeom>
          </p:spPr>
          <p:txBody>
            <a:bodyPr lIns="0" tIns="0" rIns="0" bIns="0" rtlCol="0" anchor="t">
              <a:spAutoFit/>
            </a:bodyPr>
            <a:lstStyle/>
            <a:p>
              <a:pPr>
                <a:lnSpc>
                  <a:spcPts val="3455"/>
                </a:lnSpc>
              </a:pPr>
              <a:r>
                <a:rPr lang="en-US" sz="2000" b="1" spc="-93" dirty="0">
                  <a:solidFill>
                    <a:srgbClr val="F0532F"/>
                  </a:solidFill>
                </a:rPr>
                <a:t>Name</a:t>
              </a:r>
              <a:endParaRPr lang="en-US" sz="3113" b="1" spc="-93" dirty="0">
                <a:solidFill>
                  <a:srgbClr val="F0532F"/>
                </a:solidFill>
              </a:endParaRPr>
            </a:p>
          </p:txBody>
        </p:sp>
        <p:sp>
          <p:nvSpPr>
            <p:cNvPr id="11" name="TextBox 11"/>
            <p:cNvSpPr txBox="1"/>
            <p:nvPr/>
          </p:nvSpPr>
          <p:spPr>
            <a:xfrm>
              <a:off x="0" y="712007"/>
              <a:ext cx="4161517" cy="255484"/>
            </a:xfrm>
            <a:prstGeom prst="rect">
              <a:avLst/>
            </a:prstGeom>
          </p:spPr>
          <p:txBody>
            <a:bodyPr lIns="0" tIns="0" rIns="0" bIns="0" rtlCol="0" anchor="t">
              <a:spAutoFit/>
            </a:bodyPr>
            <a:lstStyle/>
            <a:p>
              <a:pPr>
                <a:lnSpc>
                  <a:spcPts val="1608"/>
                </a:lnSpc>
              </a:pPr>
              <a:r>
                <a:rPr lang="en-US" sz="1100" spc="145" dirty="0">
                  <a:solidFill>
                    <a:srgbClr val="F0532F"/>
                  </a:solidFill>
                </a:rPr>
                <a:t>TITLE</a:t>
              </a:r>
            </a:p>
          </p:txBody>
        </p:sp>
      </p:grpSp>
      <p:pic>
        <p:nvPicPr>
          <p:cNvPr id="18" name="Graphic 17" descr="Female Profile">
            <a:extLst>
              <a:ext uri="{FF2B5EF4-FFF2-40B4-BE49-F238E27FC236}">
                <a16:creationId xmlns:a16="http://schemas.microsoft.com/office/drawing/2014/main" id="{7B3C41CA-AE49-48F1-908B-8915C7C81E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230" y="3002095"/>
            <a:ext cx="1219200" cy="1219200"/>
          </a:xfrm>
          <a:prstGeom prst="rect">
            <a:avLst/>
          </a:prstGeom>
        </p:spPr>
      </p:pic>
      <p:pic>
        <p:nvPicPr>
          <p:cNvPr id="20" name="Graphic 19" descr="Male profile">
            <a:extLst>
              <a:ext uri="{FF2B5EF4-FFF2-40B4-BE49-F238E27FC236}">
                <a16:creationId xmlns:a16="http://schemas.microsoft.com/office/drawing/2014/main" id="{BA52DD0D-B7A5-4579-B079-3A5A5287DC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76600" y="2986526"/>
            <a:ext cx="1219200" cy="1219200"/>
          </a:xfrm>
          <a:prstGeom prst="rect">
            <a:avLst/>
          </a:prstGeom>
        </p:spPr>
      </p:pic>
      <p:pic>
        <p:nvPicPr>
          <p:cNvPr id="21" name="Graphic 20" descr="Female Profile">
            <a:extLst>
              <a:ext uri="{FF2B5EF4-FFF2-40B4-BE49-F238E27FC236}">
                <a16:creationId xmlns:a16="http://schemas.microsoft.com/office/drawing/2014/main" id="{8C2FB5BB-E793-4992-9A26-3AE417886E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26970" y="3002095"/>
            <a:ext cx="1219200" cy="1219200"/>
          </a:xfrm>
          <a:prstGeom prst="rect">
            <a:avLst/>
          </a:prstGeom>
        </p:spPr>
      </p:pic>
      <p:grpSp>
        <p:nvGrpSpPr>
          <p:cNvPr id="22" name="Group 9">
            <a:extLst>
              <a:ext uri="{FF2B5EF4-FFF2-40B4-BE49-F238E27FC236}">
                <a16:creationId xmlns:a16="http://schemas.microsoft.com/office/drawing/2014/main" id="{53E22606-EFDC-4531-AC28-C1B8875B8477}"/>
              </a:ext>
            </a:extLst>
          </p:cNvPr>
          <p:cNvGrpSpPr/>
          <p:nvPr/>
        </p:nvGrpSpPr>
        <p:grpSpPr>
          <a:xfrm>
            <a:off x="3450047" y="4204296"/>
            <a:ext cx="1219200" cy="704188"/>
            <a:chOff x="0" y="28575"/>
            <a:chExt cx="4161517" cy="938916"/>
          </a:xfrm>
        </p:grpSpPr>
        <p:sp>
          <p:nvSpPr>
            <p:cNvPr id="23" name="TextBox 10">
              <a:extLst>
                <a:ext uri="{FF2B5EF4-FFF2-40B4-BE49-F238E27FC236}">
                  <a16:creationId xmlns:a16="http://schemas.microsoft.com/office/drawing/2014/main" id="{7EE2F9D4-8E8E-4AAE-98AD-F4A6B35E7725}"/>
                </a:ext>
              </a:extLst>
            </p:cNvPr>
            <p:cNvSpPr txBox="1"/>
            <p:nvPr/>
          </p:nvSpPr>
          <p:spPr>
            <a:xfrm>
              <a:off x="0" y="28575"/>
              <a:ext cx="4161517" cy="539121"/>
            </a:xfrm>
            <a:prstGeom prst="rect">
              <a:avLst/>
            </a:prstGeom>
          </p:spPr>
          <p:txBody>
            <a:bodyPr lIns="0" tIns="0" rIns="0" bIns="0" rtlCol="0" anchor="t">
              <a:spAutoFit/>
            </a:bodyPr>
            <a:lstStyle/>
            <a:p>
              <a:pPr>
                <a:lnSpc>
                  <a:spcPts val="3455"/>
                </a:lnSpc>
              </a:pPr>
              <a:r>
                <a:rPr lang="en-US" sz="2000" b="1" spc="-93" dirty="0">
                  <a:solidFill>
                    <a:srgbClr val="F0532F"/>
                  </a:solidFill>
                </a:rPr>
                <a:t>Name</a:t>
              </a:r>
              <a:endParaRPr lang="en-US" sz="3113" b="1" spc="-93" dirty="0">
                <a:solidFill>
                  <a:srgbClr val="F0532F"/>
                </a:solidFill>
              </a:endParaRPr>
            </a:p>
          </p:txBody>
        </p:sp>
        <p:sp>
          <p:nvSpPr>
            <p:cNvPr id="24" name="TextBox 11">
              <a:extLst>
                <a:ext uri="{FF2B5EF4-FFF2-40B4-BE49-F238E27FC236}">
                  <a16:creationId xmlns:a16="http://schemas.microsoft.com/office/drawing/2014/main" id="{640C04FE-C336-4750-BF1B-7CE598DE518E}"/>
                </a:ext>
              </a:extLst>
            </p:cNvPr>
            <p:cNvSpPr txBox="1"/>
            <p:nvPr/>
          </p:nvSpPr>
          <p:spPr>
            <a:xfrm>
              <a:off x="0" y="712007"/>
              <a:ext cx="4161517" cy="255484"/>
            </a:xfrm>
            <a:prstGeom prst="rect">
              <a:avLst/>
            </a:prstGeom>
          </p:spPr>
          <p:txBody>
            <a:bodyPr lIns="0" tIns="0" rIns="0" bIns="0" rtlCol="0" anchor="t">
              <a:spAutoFit/>
            </a:bodyPr>
            <a:lstStyle/>
            <a:p>
              <a:pPr>
                <a:lnSpc>
                  <a:spcPts val="1608"/>
                </a:lnSpc>
              </a:pPr>
              <a:r>
                <a:rPr lang="en-US" sz="1100" spc="145" dirty="0">
                  <a:solidFill>
                    <a:srgbClr val="F0532F"/>
                  </a:solidFill>
                </a:rPr>
                <a:t>TITLE</a:t>
              </a:r>
            </a:p>
          </p:txBody>
        </p:sp>
      </p:grpSp>
      <p:grpSp>
        <p:nvGrpSpPr>
          <p:cNvPr id="25" name="Group 9">
            <a:extLst>
              <a:ext uri="{FF2B5EF4-FFF2-40B4-BE49-F238E27FC236}">
                <a16:creationId xmlns:a16="http://schemas.microsoft.com/office/drawing/2014/main" id="{E87A9347-5DD8-4303-898A-AD16C1A1281A}"/>
              </a:ext>
            </a:extLst>
          </p:cNvPr>
          <p:cNvGrpSpPr/>
          <p:nvPr/>
        </p:nvGrpSpPr>
        <p:grpSpPr>
          <a:xfrm>
            <a:off x="6200417" y="4180055"/>
            <a:ext cx="1219200" cy="704188"/>
            <a:chOff x="0" y="28575"/>
            <a:chExt cx="4161517" cy="938916"/>
          </a:xfrm>
        </p:grpSpPr>
        <p:sp>
          <p:nvSpPr>
            <p:cNvPr id="26" name="TextBox 10">
              <a:extLst>
                <a:ext uri="{FF2B5EF4-FFF2-40B4-BE49-F238E27FC236}">
                  <a16:creationId xmlns:a16="http://schemas.microsoft.com/office/drawing/2014/main" id="{AB4480DC-85AB-4D72-B6E8-3EA4AF984C32}"/>
                </a:ext>
              </a:extLst>
            </p:cNvPr>
            <p:cNvSpPr txBox="1"/>
            <p:nvPr/>
          </p:nvSpPr>
          <p:spPr>
            <a:xfrm>
              <a:off x="0" y="28575"/>
              <a:ext cx="4161517" cy="539121"/>
            </a:xfrm>
            <a:prstGeom prst="rect">
              <a:avLst/>
            </a:prstGeom>
          </p:spPr>
          <p:txBody>
            <a:bodyPr lIns="0" tIns="0" rIns="0" bIns="0" rtlCol="0" anchor="t">
              <a:spAutoFit/>
            </a:bodyPr>
            <a:lstStyle/>
            <a:p>
              <a:pPr>
                <a:lnSpc>
                  <a:spcPts val="3455"/>
                </a:lnSpc>
              </a:pPr>
              <a:r>
                <a:rPr lang="en-US" sz="2000" b="1" spc="-93" dirty="0">
                  <a:solidFill>
                    <a:srgbClr val="F0532F"/>
                  </a:solidFill>
                </a:rPr>
                <a:t>Name</a:t>
              </a:r>
              <a:endParaRPr lang="en-US" sz="3113" b="1" spc="-93" dirty="0">
                <a:solidFill>
                  <a:srgbClr val="F0532F"/>
                </a:solidFill>
              </a:endParaRPr>
            </a:p>
          </p:txBody>
        </p:sp>
        <p:sp>
          <p:nvSpPr>
            <p:cNvPr id="27" name="TextBox 11">
              <a:extLst>
                <a:ext uri="{FF2B5EF4-FFF2-40B4-BE49-F238E27FC236}">
                  <a16:creationId xmlns:a16="http://schemas.microsoft.com/office/drawing/2014/main" id="{AD88E789-1A35-46AB-B869-178583D90598}"/>
                </a:ext>
              </a:extLst>
            </p:cNvPr>
            <p:cNvSpPr txBox="1"/>
            <p:nvPr/>
          </p:nvSpPr>
          <p:spPr>
            <a:xfrm>
              <a:off x="0" y="712007"/>
              <a:ext cx="4161517" cy="255484"/>
            </a:xfrm>
            <a:prstGeom prst="rect">
              <a:avLst/>
            </a:prstGeom>
          </p:spPr>
          <p:txBody>
            <a:bodyPr lIns="0" tIns="0" rIns="0" bIns="0" rtlCol="0" anchor="t">
              <a:spAutoFit/>
            </a:bodyPr>
            <a:lstStyle/>
            <a:p>
              <a:pPr>
                <a:lnSpc>
                  <a:spcPts val="1608"/>
                </a:lnSpc>
              </a:pPr>
              <a:r>
                <a:rPr lang="en-US" sz="1100" spc="145" dirty="0">
                  <a:solidFill>
                    <a:srgbClr val="F0532F"/>
                  </a:solidFill>
                </a:rPr>
                <a:t>TITLE</a:t>
              </a:r>
            </a:p>
          </p:txBody>
        </p:sp>
      </p:grpSp>
      <p:grpSp>
        <p:nvGrpSpPr>
          <p:cNvPr id="28" name="Group 9">
            <a:extLst>
              <a:ext uri="{FF2B5EF4-FFF2-40B4-BE49-F238E27FC236}">
                <a16:creationId xmlns:a16="http://schemas.microsoft.com/office/drawing/2014/main" id="{EDC7E24C-A450-4E0A-85B9-9F7ADAD09DFE}"/>
              </a:ext>
            </a:extLst>
          </p:cNvPr>
          <p:cNvGrpSpPr/>
          <p:nvPr/>
        </p:nvGrpSpPr>
        <p:grpSpPr>
          <a:xfrm>
            <a:off x="705844" y="6641462"/>
            <a:ext cx="1219200" cy="704188"/>
            <a:chOff x="0" y="28575"/>
            <a:chExt cx="4161517" cy="938916"/>
          </a:xfrm>
        </p:grpSpPr>
        <p:sp>
          <p:nvSpPr>
            <p:cNvPr id="29" name="TextBox 10">
              <a:extLst>
                <a:ext uri="{FF2B5EF4-FFF2-40B4-BE49-F238E27FC236}">
                  <a16:creationId xmlns:a16="http://schemas.microsoft.com/office/drawing/2014/main" id="{DB6392A0-7AD3-42CB-A1B9-32F4F5521D7F}"/>
                </a:ext>
              </a:extLst>
            </p:cNvPr>
            <p:cNvSpPr txBox="1"/>
            <p:nvPr/>
          </p:nvSpPr>
          <p:spPr>
            <a:xfrm>
              <a:off x="0" y="28575"/>
              <a:ext cx="4161517" cy="539121"/>
            </a:xfrm>
            <a:prstGeom prst="rect">
              <a:avLst/>
            </a:prstGeom>
          </p:spPr>
          <p:txBody>
            <a:bodyPr lIns="0" tIns="0" rIns="0" bIns="0" rtlCol="0" anchor="t">
              <a:spAutoFit/>
            </a:bodyPr>
            <a:lstStyle/>
            <a:p>
              <a:pPr>
                <a:lnSpc>
                  <a:spcPts val="3455"/>
                </a:lnSpc>
              </a:pPr>
              <a:r>
                <a:rPr lang="en-US" sz="2000" b="1" spc="-93" dirty="0">
                  <a:solidFill>
                    <a:srgbClr val="F0532F"/>
                  </a:solidFill>
                </a:rPr>
                <a:t>Name</a:t>
              </a:r>
              <a:endParaRPr lang="en-US" sz="3113" b="1" spc="-93" dirty="0">
                <a:solidFill>
                  <a:srgbClr val="F0532F"/>
                </a:solidFill>
              </a:endParaRPr>
            </a:p>
          </p:txBody>
        </p:sp>
        <p:sp>
          <p:nvSpPr>
            <p:cNvPr id="30" name="TextBox 11">
              <a:extLst>
                <a:ext uri="{FF2B5EF4-FFF2-40B4-BE49-F238E27FC236}">
                  <a16:creationId xmlns:a16="http://schemas.microsoft.com/office/drawing/2014/main" id="{CE651BE5-A920-44FB-8026-BACA8B9B98EE}"/>
                </a:ext>
              </a:extLst>
            </p:cNvPr>
            <p:cNvSpPr txBox="1"/>
            <p:nvPr/>
          </p:nvSpPr>
          <p:spPr>
            <a:xfrm>
              <a:off x="0" y="712007"/>
              <a:ext cx="4161517" cy="255484"/>
            </a:xfrm>
            <a:prstGeom prst="rect">
              <a:avLst/>
            </a:prstGeom>
          </p:spPr>
          <p:txBody>
            <a:bodyPr lIns="0" tIns="0" rIns="0" bIns="0" rtlCol="0" anchor="t">
              <a:spAutoFit/>
            </a:bodyPr>
            <a:lstStyle/>
            <a:p>
              <a:pPr>
                <a:lnSpc>
                  <a:spcPts val="1608"/>
                </a:lnSpc>
              </a:pPr>
              <a:r>
                <a:rPr lang="en-US" sz="1100" spc="145" dirty="0">
                  <a:solidFill>
                    <a:srgbClr val="F0532F"/>
                  </a:solidFill>
                </a:rPr>
                <a:t>TITLE</a:t>
              </a:r>
            </a:p>
          </p:txBody>
        </p:sp>
      </p:grpSp>
      <p:pic>
        <p:nvPicPr>
          <p:cNvPr id="31" name="Graphic 30" descr="Female Profile">
            <a:extLst>
              <a:ext uri="{FF2B5EF4-FFF2-40B4-BE49-F238E27FC236}">
                <a16:creationId xmlns:a16="http://schemas.microsoft.com/office/drawing/2014/main" id="{67AE35DD-B825-42BC-B8A4-BB4254EA1F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230" y="5463502"/>
            <a:ext cx="1219200" cy="1219200"/>
          </a:xfrm>
          <a:prstGeom prst="rect">
            <a:avLst/>
          </a:prstGeom>
        </p:spPr>
      </p:pic>
      <p:pic>
        <p:nvPicPr>
          <p:cNvPr id="32" name="Graphic 31" descr="Male profile">
            <a:extLst>
              <a:ext uri="{FF2B5EF4-FFF2-40B4-BE49-F238E27FC236}">
                <a16:creationId xmlns:a16="http://schemas.microsoft.com/office/drawing/2014/main" id="{C5838F02-F084-4DBD-9997-A31DF61E01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76600" y="5447933"/>
            <a:ext cx="1219200" cy="1219200"/>
          </a:xfrm>
          <a:prstGeom prst="rect">
            <a:avLst/>
          </a:prstGeom>
        </p:spPr>
      </p:pic>
      <p:pic>
        <p:nvPicPr>
          <p:cNvPr id="33" name="Graphic 32" descr="Female Profile">
            <a:extLst>
              <a:ext uri="{FF2B5EF4-FFF2-40B4-BE49-F238E27FC236}">
                <a16:creationId xmlns:a16="http://schemas.microsoft.com/office/drawing/2014/main" id="{CDF54646-F92C-4D73-BF2D-133E53625F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26970" y="5463502"/>
            <a:ext cx="1219200" cy="1219200"/>
          </a:xfrm>
          <a:prstGeom prst="rect">
            <a:avLst/>
          </a:prstGeom>
        </p:spPr>
      </p:pic>
      <p:grpSp>
        <p:nvGrpSpPr>
          <p:cNvPr id="34" name="Group 9">
            <a:extLst>
              <a:ext uri="{FF2B5EF4-FFF2-40B4-BE49-F238E27FC236}">
                <a16:creationId xmlns:a16="http://schemas.microsoft.com/office/drawing/2014/main" id="{E1E4046E-6256-403F-9CF1-22E99A5CF661}"/>
              </a:ext>
            </a:extLst>
          </p:cNvPr>
          <p:cNvGrpSpPr/>
          <p:nvPr/>
        </p:nvGrpSpPr>
        <p:grpSpPr>
          <a:xfrm>
            <a:off x="3450047" y="6665703"/>
            <a:ext cx="1219200" cy="704188"/>
            <a:chOff x="0" y="28575"/>
            <a:chExt cx="4161517" cy="938916"/>
          </a:xfrm>
        </p:grpSpPr>
        <p:sp>
          <p:nvSpPr>
            <p:cNvPr id="35" name="TextBox 10">
              <a:extLst>
                <a:ext uri="{FF2B5EF4-FFF2-40B4-BE49-F238E27FC236}">
                  <a16:creationId xmlns:a16="http://schemas.microsoft.com/office/drawing/2014/main" id="{8AF4D61A-48A8-400B-818D-7C681223BD95}"/>
                </a:ext>
              </a:extLst>
            </p:cNvPr>
            <p:cNvSpPr txBox="1"/>
            <p:nvPr/>
          </p:nvSpPr>
          <p:spPr>
            <a:xfrm>
              <a:off x="0" y="28575"/>
              <a:ext cx="4161517" cy="539121"/>
            </a:xfrm>
            <a:prstGeom prst="rect">
              <a:avLst/>
            </a:prstGeom>
          </p:spPr>
          <p:txBody>
            <a:bodyPr lIns="0" tIns="0" rIns="0" bIns="0" rtlCol="0" anchor="t">
              <a:spAutoFit/>
            </a:bodyPr>
            <a:lstStyle/>
            <a:p>
              <a:pPr>
                <a:lnSpc>
                  <a:spcPts val="3455"/>
                </a:lnSpc>
              </a:pPr>
              <a:r>
                <a:rPr lang="en-US" sz="2000" b="1" spc="-93" dirty="0">
                  <a:solidFill>
                    <a:srgbClr val="F0532F"/>
                  </a:solidFill>
                </a:rPr>
                <a:t>Name</a:t>
              </a:r>
              <a:endParaRPr lang="en-US" sz="3113" b="1" spc="-93" dirty="0">
                <a:solidFill>
                  <a:srgbClr val="F0532F"/>
                </a:solidFill>
              </a:endParaRPr>
            </a:p>
          </p:txBody>
        </p:sp>
        <p:sp>
          <p:nvSpPr>
            <p:cNvPr id="36" name="TextBox 11">
              <a:extLst>
                <a:ext uri="{FF2B5EF4-FFF2-40B4-BE49-F238E27FC236}">
                  <a16:creationId xmlns:a16="http://schemas.microsoft.com/office/drawing/2014/main" id="{9494D64D-114D-4E3B-B8D0-76D438F092AA}"/>
                </a:ext>
              </a:extLst>
            </p:cNvPr>
            <p:cNvSpPr txBox="1"/>
            <p:nvPr/>
          </p:nvSpPr>
          <p:spPr>
            <a:xfrm>
              <a:off x="0" y="712007"/>
              <a:ext cx="4161517" cy="255484"/>
            </a:xfrm>
            <a:prstGeom prst="rect">
              <a:avLst/>
            </a:prstGeom>
          </p:spPr>
          <p:txBody>
            <a:bodyPr lIns="0" tIns="0" rIns="0" bIns="0" rtlCol="0" anchor="t">
              <a:spAutoFit/>
            </a:bodyPr>
            <a:lstStyle/>
            <a:p>
              <a:pPr>
                <a:lnSpc>
                  <a:spcPts val="1608"/>
                </a:lnSpc>
              </a:pPr>
              <a:r>
                <a:rPr lang="en-US" sz="1100" spc="145" dirty="0">
                  <a:solidFill>
                    <a:srgbClr val="F0532F"/>
                  </a:solidFill>
                </a:rPr>
                <a:t>TITLE</a:t>
              </a:r>
            </a:p>
          </p:txBody>
        </p:sp>
      </p:grpSp>
      <p:grpSp>
        <p:nvGrpSpPr>
          <p:cNvPr id="37" name="Group 9">
            <a:extLst>
              <a:ext uri="{FF2B5EF4-FFF2-40B4-BE49-F238E27FC236}">
                <a16:creationId xmlns:a16="http://schemas.microsoft.com/office/drawing/2014/main" id="{0B6FB5CD-3FEF-462A-BC3D-84F9024558C4}"/>
              </a:ext>
            </a:extLst>
          </p:cNvPr>
          <p:cNvGrpSpPr/>
          <p:nvPr/>
        </p:nvGrpSpPr>
        <p:grpSpPr>
          <a:xfrm>
            <a:off x="6200417" y="6641462"/>
            <a:ext cx="1219200" cy="704188"/>
            <a:chOff x="0" y="28575"/>
            <a:chExt cx="4161517" cy="938916"/>
          </a:xfrm>
        </p:grpSpPr>
        <p:sp>
          <p:nvSpPr>
            <p:cNvPr id="38" name="TextBox 10">
              <a:extLst>
                <a:ext uri="{FF2B5EF4-FFF2-40B4-BE49-F238E27FC236}">
                  <a16:creationId xmlns:a16="http://schemas.microsoft.com/office/drawing/2014/main" id="{69B5460E-943A-4BE6-A43C-2E66E6EE0B44}"/>
                </a:ext>
              </a:extLst>
            </p:cNvPr>
            <p:cNvSpPr txBox="1"/>
            <p:nvPr/>
          </p:nvSpPr>
          <p:spPr>
            <a:xfrm>
              <a:off x="0" y="28575"/>
              <a:ext cx="4161517" cy="539121"/>
            </a:xfrm>
            <a:prstGeom prst="rect">
              <a:avLst/>
            </a:prstGeom>
          </p:spPr>
          <p:txBody>
            <a:bodyPr lIns="0" tIns="0" rIns="0" bIns="0" rtlCol="0" anchor="t">
              <a:spAutoFit/>
            </a:bodyPr>
            <a:lstStyle/>
            <a:p>
              <a:pPr>
                <a:lnSpc>
                  <a:spcPts val="3455"/>
                </a:lnSpc>
              </a:pPr>
              <a:r>
                <a:rPr lang="en-US" sz="2000" b="1" spc="-93" dirty="0">
                  <a:solidFill>
                    <a:srgbClr val="F0532F"/>
                  </a:solidFill>
                </a:rPr>
                <a:t>Name</a:t>
              </a:r>
              <a:endParaRPr lang="en-US" sz="3113" b="1" spc="-93" dirty="0">
                <a:solidFill>
                  <a:srgbClr val="F0532F"/>
                </a:solidFill>
              </a:endParaRPr>
            </a:p>
          </p:txBody>
        </p:sp>
        <p:sp>
          <p:nvSpPr>
            <p:cNvPr id="39" name="TextBox 11">
              <a:extLst>
                <a:ext uri="{FF2B5EF4-FFF2-40B4-BE49-F238E27FC236}">
                  <a16:creationId xmlns:a16="http://schemas.microsoft.com/office/drawing/2014/main" id="{5E4D47F5-D141-4805-A3BC-6982E686BD65}"/>
                </a:ext>
              </a:extLst>
            </p:cNvPr>
            <p:cNvSpPr txBox="1"/>
            <p:nvPr/>
          </p:nvSpPr>
          <p:spPr>
            <a:xfrm>
              <a:off x="0" y="712007"/>
              <a:ext cx="4161517" cy="255484"/>
            </a:xfrm>
            <a:prstGeom prst="rect">
              <a:avLst/>
            </a:prstGeom>
          </p:spPr>
          <p:txBody>
            <a:bodyPr lIns="0" tIns="0" rIns="0" bIns="0" rtlCol="0" anchor="t">
              <a:spAutoFit/>
            </a:bodyPr>
            <a:lstStyle/>
            <a:p>
              <a:pPr>
                <a:lnSpc>
                  <a:spcPts val="1608"/>
                </a:lnSpc>
              </a:pPr>
              <a:r>
                <a:rPr lang="en-US" sz="1100" spc="145" dirty="0">
                  <a:solidFill>
                    <a:srgbClr val="F0532F"/>
                  </a:solidFill>
                </a:rPr>
                <a:t>TITLE</a:t>
              </a:r>
            </a:p>
          </p:txBody>
        </p:sp>
      </p:grpSp>
      <p:grpSp>
        <p:nvGrpSpPr>
          <p:cNvPr id="40" name="Group 9">
            <a:extLst>
              <a:ext uri="{FF2B5EF4-FFF2-40B4-BE49-F238E27FC236}">
                <a16:creationId xmlns:a16="http://schemas.microsoft.com/office/drawing/2014/main" id="{7E410764-A159-4536-967A-02AEB7E56645}"/>
              </a:ext>
            </a:extLst>
          </p:cNvPr>
          <p:cNvGrpSpPr/>
          <p:nvPr/>
        </p:nvGrpSpPr>
        <p:grpSpPr>
          <a:xfrm>
            <a:off x="705844" y="8803022"/>
            <a:ext cx="1219200" cy="704188"/>
            <a:chOff x="0" y="28575"/>
            <a:chExt cx="4161517" cy="938916"/>
          </a:xfrm>
        </p:grpSpPr>
        <p:sp>
          <p:nvSpPr>
            <p:cNvPr id="41" name="TextBox 10">
              <a:extLst>
                <a:ext uri="{FF2B5EF4-FFF2-40B4-BE49-F238E27FC236}">
                  <a16:creationId xmlns:a16="http://schemas.microsoft.com/office/drawing/2014/main" id="{63127652-D1B2-419F-BC27-3A6DC3A9A977}"/>
                </a:ext>
              </a:extLst>
            </p:cNvPr>
            <p:cNvSpPr txBox="1"/>
            <p:nvPr/>
          </p:nvSpPr>
          <p:spPr>
            <a:xfrm>
              <a:off x="0" y="28575"/>
              <a:ext cx="4161517" cy="539121"/>
            </a:xfrm>
            <a:prstGeom prst="rect">
              <a:avLst/>
            </a:prstGeom>
          </p:spPr>
          <p:txBody>
            <a:bodyPr lIns="0" tIns="0" rIns="0" bIns="0" rtlCol="0" anchor="t">
              <a:spAutoFit/>
            </a:bodyPr>
            <a:lstStyle/>
            <a:p>
              <a:pPr>
                <a:lnSpc>
                  <a:spcPts val="3455"/>
                </a:lnSpc>
              </a:pPr>
              <a:r>
                <a:rPr lang="en-US" sz="2000" b="1" spc="-93" dirty="0">
                  <a:solidFill>
                    <a:srgbClr val="F0532F"/>
                  </a:solidFill>
                </a:rPr>
                <a:t>Name</a:t>
              </a:r>
              <a:endParaRPr lang="en-US" sz="3113" b="1" spc="-93" dirty="0">
                <a:solidFill>
                  <a:srgbClr val="F0532F"/>
                </a:solidFill>
              </a:endParaRPr>
            </a:p>
          </p:txBody>
        </p:sp>
        <p:sp>
          <p:nvSpPr>
            <p:cNvPr id="42" name="TextBox 11">
              <a:extLst>
                <a:ext uri="{FF2B5EF4-FFF2-40B4-BE49-F238E27FC236}">
                  <a16:creationId xmlns:a16="http://schemas.microsoft.com/office/drawing/2014/main" id="{F0453678-274D-4DFC-9A8A-7047302D6A0F}"/>
                </a:ext>
              </a:extLst>
            </p:cNvPr>
            <p:cNvSpPr txBox="1"/>
            <p:nvPr/>
          </p:nvSpPr>
          <p:spPr>
            <a:xfrm>
              <a:off x="0" y="712007"/>
              <a:ext cx="4161517" cy="255484"/>
            </a:xfrm>
            <a:prstGeom prst="rect">
              <a:avLst/>
            </a:prstGeom>
          </p:spPr>
          <p:txBody>
            <a:bodyPr lIns="0" tIns="0" rIns="0" bIns="0" rtlCol="0" anchor="t">
              <a:spAutoFit/>
            </a:bodyPr>
            <a:lstStyle/>
            <a:p>
              <a:pPr>
                <a:lnSpc>
                  <a:spcPts val="1608"/>
                </a:lnSpc>
              </a:pPr>
              <a:r>
                <a:rPr lang="en-US" sz="1100" spc="145" dirty="0">
                  <a:solidFill>
                    <a:srgbClr val="F0532F"/>
                  </a:solidFill>
                </a:rPr>
                <a:t>TITLE</a:t>
              </a:r>
            </a:p>
          </p:txBody>
        </p:sp>
      </p:grpSp>
      <p:pic>
        <p:nvPicPr>
          <p:cNvPr id="43" name="Graphic 42" descr="Female Profile">
            <a:extLst>
              <a:ext uri="{FF2B5EF4-FFF2-40B4-BE49-F238E27FC236}">
                <a16:creationId xmlns:a16="http://schemas.microsoft.com/office/drawing/2014/main" id="{8CA72E11-EBBD-4889-835E-B1DC1BDF60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230" y="7625062"/>
            <a:ext cx="1219200" cy="1219200"/>
          </a:xfrm>
          <a:prstGeom prst="rect">
            <a:avLst/>
          </a:prstGeom>
        </p:spPr>
      </p:pic>
      <p:pic>
        <p:nvPicPr>
          <p:cNvPr id="44" name="Graphic 43" descr="Male profile">
            <a:extLst>
              <a:ext uri="{FF2B5EF4-FFF2-40B4-BE49-F238E27FC236}">
                <a16:creationId xmlns:a16="http://schemas.microsoft.com/office/drawing/2014/main" id="{42122621-1914-4C92-991A-85E0E8B301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76600" y="7609493"/>
            <a:ext cx="1219200" cy="1219200"/>
          </a:xfrm>
          <a:prstGeom prst="rect">
            <a:avLst/>
          </a:prstGeom>
        </p:spPr>
      </p:pic>
      <p:pic>
        <p:nvPicPr>
          <p:cNvPr id="45" name="Graphic 44" descr="Female Profile">
            <a:extLst>
              <a:ext uri="{FF2B5EF4-FFF2-40B4-BE49-F238E27FC236}">
                <a16:creationId xmlns:a16="http://schemas.microsoft.com/office/drawing/2014/main" id="{EC583B5C-697C-4699-9C94-E2BA2171E1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26970" y="7625062"/>
            <a:ext cx="1219200" cy="1219200"/>
          </a:xfrm>
          <a:prstGeom prst="rect">
            <a:avLst/>
          </a:prstGeom>
        </p:spPr>
      </p:pic>
      <p:grpSp>
        <p:nvGrpSpPr>
          <p:cNvPr id="46" name="Group 9">
            <a:extLst>
              <a:ext uri="{FF2B5EF4-FFF2-40B4-BE49-F238E27FC236}">
                <a16:creationId xmlns:a16="http://schemas.microsoft.com/office/drawing/2014/main" id="{E0EC2FA8-578B-492B-BAE1-DC86E745CBF7}"/>
              </a:ext>
            </a:extLst>
          </p:cNvPr>
          <p:cNvGrpSpPr/>
          <p:nvPr/>
        </p:nvGrpSpPr>
        <p:grpSpPr>
          <a:xfrm>
            <a:off x="3450047" y="8827263"/>
            <a:ext cx="1219200" cy="704188"/>
            <a:chOff x="0" y="28575"/>
            <a:chExt cx="4161517" cy="938916"/>
          </a:xfrm>
        </p:grpSpPr>
        <p:sp>
          <p:nvSpPr>
            <p:cNvPr id="47" name="TextBox 10">
              <a:extLst>
                <a:ext uri="{FF2B5EF4-FFF2-40B4-BE49-F238E27FC236}">
                  <a16:creationId xmlns:a16="http://schemas.microsoft.com/office/drawing/2014/main" id="{F98FC0BA-3407-45A2-8010-3E8C268BC6CB}"/>
                </a:ext>
              </a:extLst>
            </p:cNvPr>
            <p:cNvSpPr txBox="1"/>
            <p:nvPr/>
          </p:nvSpPr>
          <p:spPr>
            <a:xfrm>
              <a:off x="0" y="28575"/>
              <a:ext cx="4161517" cy="539121"/>
            </a:xfrm>
            <a:prstGeom prst="rect">
              <a:avLst/>
            </a:prstGeom>
          </p:spPr>
          <p:txBody>
            <a:bodyPr lIns="0" tIns="0" rIns="0" bIns="0" rtlCol="0" anchor="t">
              <a:spAutoFit/>
            </a:bodyPr>
            <a:lstStyle/>
            <a:p>
              <a:pPr>
                <a:lnSpc>
                  <a:spcPts val="3455"/>
                </a:lnSpc>
              </a:pPr>
              <a:r>
                <a:rPr lang="en-US" sz="2000" b="1" spc="-93" dirty="0">
                  <a:solidFill>
                    <a:srgbClr val="F0532F"/>
                  </a:solidFill>
                </a:rPr>
                <a:t>Name</a:t>
              </a:r>
              <a:endParaRPr lang="en-US" sz="3113" b="1" spc="-93" dirty="0">
                <a:solidFill>
                  <a:srgbClr val="F0532F"/>
                </a:solidFill>
              </a:endParaRPr>
            </a:p>
          </p:txBody>
        </p:sp>
        <p:sp>
          <p:nvSpPr>
            <p:cNvPr id="48" name="TextBox 11">
              <a:extLst>
                <a:ext uri="{FF2B5EF4-FFF2-40B4-BE49-F238E27FC236}">
                  <a16:creationId xmlns:a16="http://schemas.microsoft.com/office/drawing/2014/main" id="{A9133399-2394-445C-B57E-7D8F7B3BEFA8}"/>
                </a:ext>
              </a:extLst>
            </p:cNvPr>
            <p:cNvSpPr txBox="1"/>
            <p:nvPr/>
          </p:nvSpPr>
          <p:spPr>
            <a:xfrm>
              <a:off x="0" y="712007"/>
              <a:ext cx="4161517" cy="255484"/>
            </a:xfrm>
            <a:prstGeom prst="rect">
              <a:avLst/>
            </a:prstGeom>
          </p:spPr>
          <p:txBody>
            <a:bodyPr lIns="0" tIns="0" rIns="0" bIns="0" rtlCol="0" anchor="t">
              <a:spAutoFit/>
            </a:bodyPr>
            <a:lstStyle/>
            <a:p>
              <a:pPr>
                <a:lnSpc>
                  <a:spcPts val="1608"/>
                </a:lnSpc>
              </a:pPr>
              <a:r>
                <a:rPr lang="en-US" sz="1100" spc="145" dirty="0">
                  <a:solidFill>
                    <a:srgbClr val="F0532F"/>
                  </a:solidFill>
                </a:rPr>
                <a:t>TITLE</a:t>
              </a:r>
            </a:p>
          </p:txBody>
        </p:sp>
      </p:grpSp>
      <p:grpSp>
        <p:nvGrpSpPr>
          <p:cNvPr id="49" name="Group 9">
            <a:extLst>
              <a:ext uri="{FF2B5EF4-FFF2-40B4-BE49-F238E27FC236}">
                <a16:creationId xmlns:a16="http://schemas.microsoft.com/office/drawing/2014/main" id="{15F6C274-F54F-481D-99BE-44E6B5B21C40}"/>
              </a:ext>
            </a:extLst>
          </p:cNvPr>
          <p:cNvGrpSpPr/>
          <p:nvPr/>
        </p:nvGrpSpPr>
        <p:grpSpPr>
          <a:xfrm>
            <a:off x="6200417" y="8803022"/>
            <a:ext cx="1219200" cy="704188"/>
            <a:chOff x="0" y="28575"/>
            <a:chExt cx="4161517" cy="938916"/>
          </a:xfrm>
        </p:grpSpPr>
        <p:sp>
          <p:nvSpPr>
            <p:cNvPr id="50" name="TextBox 10">
              <a:extLst>
                <a:ext uri="{FF2B5EF4-FFF2-40B4-BE49-F238E27FC236}">
                  <a16:creationId xmlns:a16="http://schemas.microsoft.com/office/drawing/2014/main" id="{475A8E8B-851E-4088-B0BC-C07C4F53285E}"/>
                </a:ext>
              </a:extLst>
            </p:cNvPr>
            <p:cNvSpPr txBox="1"/>
            <p:nvPr/>
          </p:nvSpPr>
          <p:spPr>
            <a:xfrm>
              <a:off x="0" y="28575"/>
              <a:ext cx="4161517" cy="539121"/>
            </a:xfrm>
            <a:prstGeom prst="rect">
              <a:avLst/>
            </a:prstGeom>
          </p:spPr>
          <p:txBody>
            <a:bodyPr lIns="0" tIns="0" rIns="0" bIns="0" rtlCol="0" anchor="t">
              <a:spAutoFit/>
            </a:bodyPr>
            <a:lstStyle/>
            <a:p>
              <a:pPr>
                <a:lnSpc>
                  <a:spcPts val="3455"/>
                </a:lnSpc>
              </a:pPr>
              <a:r>
                <a:rPr lang="en-US" sz="2000" b="1" spc="-93" dirty="0">
                  <a:solidFill>
                    <a:srgbClr val="F0532F"/>
                  </a:solidFill>
                </a:rPr>
                <a:t>Name</a:t>
              </a:r>
              <a:endParaRPr lang="en-US" sz="3113" b="1" spc="-93" dirty="0">
                <a:solidFill>
                  <a:srgbClr val="F0532F"/>
                </a:solidFill>
              </a:endParaRPr>
            </a:p>
          </p:txBody>
        </p:sp>
        <p:sp>
          <p:nvSpPr>
            <p:cNvPr id="51" name="TextBox 11">
              <a:extLst>
                <a:ext uri="{FF2B5EF4-FFF2-40B4-BE49-F238E27FC236}">
                  <a16:creationId xmlns:a16="http://schemas.microsoft.com/office/drawing/2014/main" id="{1C61D1E8-5031-48AB-A932-8F12598E0529}"/>
                </a:ext>
              </a:extLst>
            </p:cNvPr>
            <p:cNvSpPr txBox="1"/>
            <p:nvPr/>
          </p:nvSpPr>
          <p:spPr>
            <a:xfrm>
              <a:off x="0" y="712007"/>
              <a:ext cx="4161517" cy="255484"/>
            </a:xfrm>
            <a:prstGeom prst="rect">
              <a:avLst/>
            </a:prstGeom>
          </p:spPr>
          <p:txBody>
            <a:bodyPr lIns="0" tIns="0" rIns="0" bIns="0" rtlCol="0" anchor="t">
              <a:spAutoFit/>
            </a:bodyPr>
            <a:lstStyle/>
            <a:p>
              <a:pPr>
                <a:lnSpc>
                  <a:spcPts val="1608"/>
                </a:lnSpc>
              </a:pPr>
              <a:r>
                <a:rPr lang="en-US" sz="1100" spc="145" dirty="0">
                  <a:solidFill>
                    <a:srgbClr val="F0532F"/>
                  </a:solidFill>
                </a:rPr>
                <a:t>TITLE</a:t>
              </a:r>
            </a:p>
          </p:txBody>
        </p:sp>
      </p:grpSp>
    </p:spTree>
    <p:extLst>
      <p:ext uri="{BB962C8B-B14F-4D97-AF65-F5344CB8AC3E}">
        <p14:creationId xmlns:p14="http://schemas.microsoft.com/office/powerpoint/2010/main" val="6584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76200"/>
            <a:ext cx="7772401" cy="2651178"/>
            <a:chOff x="0" y="0"/>
            <a:chExt cx="13659639" cy="4563192"/>
          </a:xfrm>
          <a:solidFill>
            <a:srgbClr val="F0532F"/>
          </a:solidFill>
        </p:grpSpPr>
        <p:sp>
          <p:nvSpPr>
            <p:cNvPr id="3" name="Freeform 3"/>
            <p:cNvSpPr/>
            <p:nvPr/>
          </p:nvSpPr>
          <p:spPr>
            <a:xfrm>
              <a:off x="0" y="0"/>
              <a:ext cx="13659639" cy="4563192"/>
            </a:xfrm>
            <a:custGeom>
              <a:avLst/>
              <a:gdLst/>
              <a:ahLst/>
              <a:cxnLst/>
              <a:rect l="l" t="t" r="r" b="b"/>
              <a:pathLst>
                <a:path w="13659639" h="4563192">
                  <a:moveTo>
                    <a:pt x="0" y="0"/>
                  </a:moveTo>
                  <a:lnTo>
                    <a:pt x="13659639" y="0"/>
                  </a:lnTo>
                  <a:lnTo>
                    <a:pt x="13659639" y="4563192"/>
                  </a:lnTo>
                  <a:lnTo>
                    <a:pt x="0" y="4563192"/>
                  </a:lnTo>
                  <a:close/>
                </a:path>
              </a:pathLst>
            </a:custGeom>
            <a:grpFill/>
          </p:spPr>
          <p:txBody>
            <a:bodyPr/>
            <a:lstStyle/>
            <a:p>
              <a:endParaRPr lang="en-US"/>
            </a:p>
          </p:txBody>
        </p:sp>
      </p:grpSp>
      <p:sp>
        <p:nvSpPr>
          <p:cNvPr id="4" name="TextBox 4"/>
          <p:cNvSpPr txBox="1"/>
          <p:nvPr/>
        </p:nvSpPr>
        <p:spPr>
          <a:xfrm>
            <a:off x="962383" y="631817"/>
            <a:ext cx="6462229" cy="1359346"/>
          </a:xfrm>
          <a:prstGeom prst="rect">
            <a:avLst/>
          </a:prstGeom>
        </p:spPr>
        <p:txBody>
          <a:bodyPr lIns="0" tIns="0" rIns="0" bIns="0" rtlCol="0" anchor="t">
            <a:spAutoFit/>
          </a:bodyPr>
          <a:lstStyle/>
          <a:p>
            <a:pPr>
              <a:lnSpc>
                <a:spcPts val="5328"/>
              </a:lnSpc>
            </a:pPr>
            <a:r>
              <a:rPr lang="en-US" sz="4400" b="1" spc="96" dirty="0">
                <a:solidFill>
                  <a:srgbClr val="FFFFFF"/>
                </a:solidFill>
              </a:rPr>
              <a:t>FINANCIAL</a:t>
            </a:r>
          </a:p>
          <a:p>
            <a:pPr>
              <a:lnSpc>
                <a:spcPts val="5328"/>
              </a:lnSpc>
            </a:pPr>
            <a:r>
              <a:rPr lang="en-US" sz="4400" b="1" spc="96" dirty="0">
                <a:solidFill>
                  <a:srgbClr val="FFFFFF"/>
                </a:solidFill>
              </a:rPr>
              <a:t>REPORT</a:t>
            </a:r>
            <a:endParaRPr lang="en-US" sz="4800" b="1" spc="96" dirty="0">
              <a:solidFill>
                <a:srgbClr val="FFFFFF"/>
              </a:solidFill>
            </a:endParaRPr>
          </a:p>
        </p:txBody>
      </p:sp>
      <p:grpSp>
        <p:nvGrpSpPr>
          <p:cNvPr id="5" name="Group 5"/>
          <p:cNvGrpSpPr/>
          <p:nvPr/>
        </p:nvGrpSpPr>
        <p:grpSpPr>
          <a:xfrm>
            <a:off x="962383" y="2150052"/>
            <a:ext cx="1102436" cy="101869"/>
            <a:chOff x="0" y="0"/>
            <a:chExt cx="6848222" cy="632801"/>
          </a:xfrm>
        </p:grpSpPr>
        <p:sp>
          <p:nvSpPr>
            <p:cNvPr id="6" name="Freeform 6"/>
            <p:cNvSpPr/>
            <p:nvPr/>
          </p:nvSpPr>
          <p:spPr>
            <a:xfrm>
              <a:off x="0" y="0"/>
              <a:ext cx="6848222" cy="632801"/>
            </a:xfrm>
            <a:custGeom>
              <a:avLst/>
              <a:gdLst/>
              <a:ahLst/>
              <a:cxnLst/>
              <a:rect l="l" t="t" r="r" b="b"/>
              <a:pathLst>
                <a:path w="6848222" h="632801">
                  <a:moveTo>
                    <a:pt x="0" y="0"/>
                  </a:moveTo>
                  <a:lnTo>
                    <a:pt x="6848222" y="0"/>
                  </a:lnTo>
                  <a:lnTo>
                    <a:pt x="6848222" y="632801"/>
                  </a:lnTo>
                  <a:lnTo>
                    <a:pt x="0" y="632801"/>
                  </a:lnTo>
                  <a:close/>
                </a:path>
              </a:pathLst>
            </a:custGeom>
            <a:solidFill>
              <a:srgbClr val="FFFFFF"/>
            </a:solidFill>
          </p:spPr>
          <p:txBody>
            <a:bodyPr/>
            <a:lstStyle/>
            <a:p>
              <a:endParaRPr lang="en-US"/>
            </a:p>
          </p:txBody>
        </p:sp>
      </p:grpSp>
      <p:sp>
        <p:nvSpPr>
          <p:cNvPr id="7" name="TextBox 7"/>
          <p:cNvSpPr txBox="1"/>
          <p:nvPr/>
        </p:nvSpPr>
        <p:spPr>
          <a:xfrm>
            <a:off x="4413742" y="9703111"/>
            <a:ext cx="2832428" cy="183267"/>
          </a:xfrm>
          <a:prstGeom prst="rect">
            <a:avLst/>
          </a:prstGeom>
        </p:spPr>
        <p:txBody>
          <a:bodyPr lIns="0" tIns="0" rIns="0" bIns="0" rtlCol="0" anchor="t">
            <a:spAutoFit/>
          </a:bodyPr>
          <a:lstStyle/>
          <a:p>
            <a:pPr algn="r">
              <a:lnSpc>
                <a:spcPts val="1528"/>
              </a:lnSpc>
            </a:pPr>
            <a:r>
              <a:rPr lang="en-US" sz="1050" spc="19" dirty="0"/>
              <a:t>CHAPTER WEBSITE URL</a:t>
            </a:r>
          </a:p>
        </p:txBody>
      </p:sp>
      <p:sp>
        <p:nvSpPr>
          <p:cNvPr id="36" name="TextBox 8">
            <a:extLst>
              <a:ext uri="{FF2B5EF4-FFF2-40B4-BE49-F238E27FC236}">
                <a16:creationId xmlns:a16="http://schemas.microsoft.com/office/drawing/2014/main" id="{80BE6D83-4E1C-40AC-BEE4-1F0229254690}"/>
              </a:ext>
            </a:extLst>
          </p:cNvPr>
          <p:cNvSpPr txBox="1"/>
          <p:nvPr/>
        </p:nvSpPr>
        <p:spPr>
          <a:xfrm>
            <a:off x="381000" y="2888556"/>
            <a:ext cx="6934198" cy="1448410"/>
          </a:xfrm>
          <a:prstGeom prst="rect">
            <a:avLst/>
          </a:prstGeom>
        </p:spPr>
        <p:txBody>
          <a:bodyPr wrap="square" lIns="0" tIns="0" rIns="0" bIns="0" rtlCol="0" anchor="t">
            <a:spAutoFit/>
          </a:bodyPr>
          <a:lstStyle/>
          <a:p>
            <a:pPr>
              <a:lnSpc>
                <a:spcPts val="1884"/>
              </a:lnSpc>
            </a:pPr>
            <a:r>
              <a:rPr lang="en-US" sz="1400" spc="20" dirty="0">
                <a:solidFill>
                  <a:srgbClr val="000000"/>
                </a:solidFill>
              </a:rPr>
              <a:t>Share information about the chapter’s current financial standing as well as the chapter’s income and expenses throughout the year. Use this section to educate members about how their dues support chapter operations, the impact of the chapter’s relationships with sponsors and strategic partners, and how the chapter uses its funds to better serve local talent development professionals. Consider displaying this information in a graph or table to make it visually interesting and easier to read.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7772401" cy="2574978"/>
            <a:chOff x="0" y="0"/>
            <a:chExt cx="13659639" cy="4563192"/>
          </a:xfrm>
          <a:solidFill>
            <a:srgbClr val="F0532F"/>
          </a:solidFill>
        </p:grpSpPr>
        <p:sp>
          <p:nvSpPr>
            <p:cNvPr id="3" name="Freeform 3"/>
            <p:cNvSpPr/>
            <p:nvPr/>
          </p:nvSpPr>
          <p:spPr>
            <a:xfrm>
              <a:off x="0" y="0"/>
              <a:ext cx="13659639" cy="4563192"/>
            </a:xfrm>
            <a:custGeom>
              <a:avLst/>
              <a:gdLst/>
              <a:ahLst/>
              <a:cxnLst/>
              <a:rect l="l" t="t" r="r" b="b"/>
              <a:pathLst>
                <a:path w="13659639" h="4563192">
                  <a:moveTo>
                    <a:pt x="0" y="0"/>
                  </a:moveTo>
                  <a:lnTo>
                    <a:pt x="13659639" y="0"/>
                  </a:lnTo>
                  <a:lnTo>
                    <a:pt x="13659639" y="4563192"/>
                  </a:lnTo>
                  <a:lnTo>
                    <a:pt x="0" y="4563192"/>
                  </a:lnTo>
                  <a:close/>
                </a:path>
              </a:pathLst>
            </a:custGeom>
            <a:grpFill/>
          </p:spPr>
          <p:txBody>
            <a:bodyPr/>
            <a:lstStyle/>
            <a:p>
              <a:endParaRPr lang="en-US"/>
            </a:p>
          </p:txBody>
        </p:sp>
      </p:grpSp>
      <p:sp>
        <p:nvSpPr>
          <p:cNvPr id="4" name="TextBox 4"/>
          <p:cNvSpPr txBox="1"/>
          <p:nvPr/>
        </p:nvSpPr>
        <p:spPr>
          <a:xfrm>
            <a:off x="962383" y="647390"/>
            <a:ext cx="6462229" cy="1359218"/>
          </a:xfrm>
          <a:prstGeom prst="rect">
            <a:avLst/>
          </a:prstGeom>
        </p:spPr>
        <p:txBody>
          <a:bodyPr lIns="0" tIns="0" rIns="0" bIns="0" rtlCol="0" anchor="t">
            <a:spAutoFit/>
          </a:bodyPr>
          <a:lstStyle/>
          <a:p>
            <a:pPr>
              <a:lnSpc>
                <a:spcPts val="5328"/>
              </a:lnSpc>
            </a:pPr>
            <a:r>
              <a:rPr lang="en-US" sz="4400" b="1" spc="96" dirty="0">
                <a:solidFill>
                  <a:srgbClr val="FFFFFF"/>
                </a:solidFill>
              </a:rPr>
              <a:t>ANNUAL </a:t>
            </a:r>
          </a:p>
          <a:p>
            <a:pPr>
              <a:lnSpc>
                <a:spcPts val="5328"/>
              </a:lnSpc>
            </a:pPr>
            <a:r>
              <a:rPr lang="en-US" sz="4400" b="1" spc="96" dirty="0">
                <a:solidFill>
                  <a:srgbClr val="FFFFFF"/>
                </a:solidFill>
              </a:rPr>
              <a:t>GOALS</a:t>
            </a:r>
          </a:p>
        </p:txBody>
      </p:sp>
      <p:grpSp>
        <p:nvGrpSpPr>
          <p:cNvPr id="5" name="Group 5"/>
          <p:cNvGrpSpPr/>
          <p:nvPr/>
        </p:nvGrpSpPr>
        <p:grpSpPr>
          <a:xfrm>
            <a:off x="962383" y="2150052"/>
            <a:ext cx="1102436" cy="101869"/>
            <a:chOff x="0" y="0"/>
            <a:chExt cx="6848222" cy="632801"/>
          </a:xfrm>
        </p:grpSpPr>
        <p:sp>
          <p:nvSpPr>
            <p:cNvPr id="6" name="Freeform 6"/>
            <p:cNvSpPr/>
            <p:nvPr/>
          </p:nvSpPr>
          <p:spPr>
            <a:xfrm>
              <a:off x="0" y="0"/>
              <a:ext cx="6848222" cy="632801"/>
            </a:xfrm>
            <a:custGeom>
              <a:avLst/>
              <a:gdLst/>
              <a:ahLst/>
              <a:cxnLst/>
              <a:rect l="l" t="t" r="r" b="b"/>
              <a:pathLst>
                <a:path w="6848222" h="632801">
                  <a:moveTo>
                    <a:pt x="0" y="0"/>
                  </a:moveTo>
                  <a:lnTo>
                    <a:pt x="6848222" y="0"/>
                  </a:lnTo>
                  <a:lnTo>
                    <a:pt x="6848222" y="632801"/>
                  </a:lnTo>
                  <a:lnTo>
                    <a:pt x="0" y="632801"/>
                  </a:lnTo>
                  <a:close/>
                </a:path>
              </a:pathLst>
            </a:custGeom>
            <a:solidFill>
              <a:srgbClr val="FFFFFF"/>
            </a:solidFill>
          </p:spPr>
          <p:txBody>
            <a:bodyPr/>
            <a:lstStyle/>
            <a:p>
              <a:endParaRPr lang="en-US"/>
            </a:p>
          </p:txBody>
        </p:sp>
      </p:grpSp>
      <p:sp>
        <p:nvSpPr>
          <p:cNvPr id="8" name="TextBox 8"/>
          <p:cNvSpPr txBox="1"/>
          <p:nvPr/>
        </p:nvSpPr>
        <p:spPr>
          <a:xfrm>
            <a:off x="381000" y="2888556"/>
            <a:ext cx="6934198" cy="1448410"/>
          </a:xfrm>
          <a:prstGeom prst="rect">
            <a:avLst/>
          </a:prstGeom>
        </p:spPr>
        <p:txBody>
          <a:bodyPr wrap="square" lIns="0" tIns="0" rIns="0" bIns="0" rtlCol="0" anchor="t">
            <a:spAutoFit/>
          </a:bodyPr>
          <a:lstStyle/>
          <a:p>
            <a:pPr>
              <a:lnSpc>
                <a:spcPts val="1884"/>
              </a:lnSpc>
            </a:pPr>
            <a:r>
              <a:rPr lang="en-US" sz="1400" spc="20" dirty="0">
                <a:solidFill>
                  <a:srgbClr val="000000"/>
                </a:solidFill>
              </a:rPr>
              <a:t>Include an introduction that explains how the chapter’s goals align with its broader strategy, mission, and vision. List the chapter’s goals for the year and summarize the board’s progress toward meeting those goals. Highlight goals achieved and address any challenges that prevented or inhibited the chapter from achieving certain objectives. Consider sharing this information with members at an in-person event to further educate them about the strategic direction of the chapter.</a:t>
            </a:r>
          </a:p>
        </p:txBody>
      </p:sp>
      <p:graphicFrame>
        <p:nvGraphicFramePr>
          <p:cNvPr id="10" name="Table 9">
            <a:extLst>
              <a:ext uri="{FF2B5EF4-FFF2-40B4-BE49-F238E27FC236}">
                <a16:creationId xmlns:a16="http://schemas.microsoft.com/office/drawing/2014/main" id="{B3C07461-6DE2-4070-9519-B2B17EFE97E7}"/>
              </a:ext>
            </a:extLst>
          </p:cNvPr>
          <p:cNvGraphicFramePr>
            <a:graphicFrameLocks noGrp="1"/>
          </p:cNvGraphicFramePr>
          <p:nvPr>
            <p:extLst>
              <p:ext uri="{D42A27DB-BD31-4B8C-83A1-F6EECF244321}">
                <p14:modId xmlns:p14="http://schemas.microsoft.com/office/powerpoint/2010/main" val="3300656221"/>
              </p:ext>
            </p:extLst>
          </p:nvPr>
        </p:nvGraphicFramePr>
        <p:xfrm>
          <a:off x="375556" y="4612444"/>
          <a:ext cx="6934199" cy="4045848"/>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549332571"/>
                    </a:ext>
                  </a:extLst>
                </a:gridCol>
                <a:gridCol w="3048000">
                  <a:extLst>
                    <a:ext uri="{9D8B030D-6E8A-4147-A177-3AD203B41FA5}">
                      <a16:colId xmlns:a16="http://schemas.microsoft.com/office/drawing/2014/main" val="4125335492"/>
                    </a:ext>
                  </a:extLst>
                </a:gridCol>
                <a:gridCol w="1204602">
                  <a:extLst>
                    <a:ext uri="{9D8B030D-6E8A-4147-A177-3AD203B41FA5}">
                      <a16:colId xmlns:a16="http://schemas.microsoft.com/office/drawing/2014/main" val="2064499369"/>
                    </a:ext>
                  </a:extLst>
                </a:gridCol>
                <a:gridCol w="1157597">
                  <a:extLst>
                    <a:ext uri="{9D8B030D-6E8A-4147-A177-3AD203B41FA5}">
                      <a16:colId xmlns:a16="http://schemas.microsoft.com/office/drawing/2014/main" val="3313227430"/>
                    </a:ext>
                  </a:extLst>
                </a:gridCol>
              </a:tblGrid>
              <a:tr h="278668">
                <a:tc>
                  <a:txBody>
                    <a:bodyPr/>
                    <a:lstStyle/>
                    <a:p>
                      <a:pPr algn="ctr" fontAlgn="b"/>
                      <a:r>
                        <a:rPr lang="en-US" sz="1300" b="1" u="none" strike="noStrike" dirty="0">
                          <a:effectLst/>
                          <a:latin typeface="Whitney HTF"/>
                        </a:rPr>
                        <a:t>Area</a:t>
                      </a:r>
                      <a:endParaRPr lang="en-US" sz="1300" b="1" i="0" u="none" strike="noStrike" dirty="0">
                        <a:solidFill>
                          <a:srgbClr val="FFFFFF"/>
                        </a:solidFill>
                        <a:effectLst/>
                        <a:latin typeface="Whitney HTF"/>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0532F"/>
                    </a:solidFill>
                  </a:tcPr>
                </a:tc>
                <a:tc>
                  <a:txBody>
                    <a:bodyPr/>
                    <a:lstStyle/>
                    <a:p>
                      <a:pPr algn="ctr" fontAlgn="b"/>
                      <a:r>
                        <a:rPr lang="en-US" sz="1300" b="1" u="none" strike="noStrike" dirty="0">
                          <a:effectLst/>
                          <a:latin typeface="Whitney HTF"/>
                        </a:rPr>
                        <a:t>Goal Description</a:t>
                      </a:r>
                      <a:endParaRPr lang="en-US" sz="1300" b="1" i="0" u="none" strike="noStrike" dirty="0">
                        <a:solidFill>
                          <a:srgbClr val="FFFFFF"/>
                        </a:solidFill>
                        <a:effectLst/>
                        <a:latin typeface="Whitney HTF"/>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532F"/>
                    </a:solidFill>
                  </a:tcPr>
                </a:tc>
                <a:tc>
                  <a:txBody>
                    <a:bodyPr/>
                    <a:lstStyle/>
                    <a:p>
                      <a:pPr algn="ctr" fontAlgn="b"/>
                      <a:r>
                        <a:rPr lang="en-US" sz="1300" b="1" u="none" strike="noStrike" dirty="0">
                          <a:effectLst/>
                          <a:latin typeface="Whitney HTF"/>
                        </a:rPr>
                        <a:t>Owner</a:t>
                      </a:r>
                      <a:endParaRPr lang="en-US" sz="1300" b="1" i="0" u="none" strike="noStrike" dirty="0">
                        <a:solidFill>
                          <a:srgbClr val="FFFFFF"/>
                        </a:solidFill>
                        <a:effectLst/>
                        <a:latin typeface="Whitney HTF"/>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532F"/>
                    </a:solidFill>
                  </a:tcPr>
                </a:tc>
                <a:tc>
                  <a:txBody>
                    <a:bodyPr/>
                    <a:lstStyle/>
                    <a:p>
                      <a:pPr algn="ctr" fontAlgn="b"/>
                      <a:r>
                        <a:rPr lang="en-US" sz="1300" b="1" u="none" strike="noStrike" dirty="0">
                          <a:effectLst/>
                          <a:latin typeface="Whitney HTF"/>
                        </a:rPr>
                        <a:t>Status</a:t>
                      </a:r>
                      <a:endParaRPr lang="en-US" sz="1300" b="1" i="0" u="none" strike="noStrike" dirty="0">
                        <a:solidFill>
                          <a:srgbClr val="FFFFFF"/>
                        </a:solidFill>
                        <a:effectLst/>
                        <a:latin typeface="Whitney HTF"/>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532F"/>
                    </a:solidFill>
                  </a:tcPr>
                </a:tc>
                <a:extLst>
                  <a:ext uri="{0D108BD9-81ED-4DB2-BD59-A6C34878D82A}">
                    <a16:rowId xmlns:a16="http://schemas.microsoft.com/office/drawing/2014/main" val="4056182043"/>
                  </a:ext>
                </a:extLst>
              </a:tr>
              <a:tr h="247705">
                <a:tc rowSpan="3">
                  <a:txBody>
                    <a:bodyPr/>
                    <a:lstStyle/>
                    <a:p>
                      <a:pPr algn="ctr" fontAlgn="b"/>
                      <a:r>
                        <a:rPr lang="en-US" sz="1100" b="1" u="none" strike="noStrike" dirty="0">
                          <a:effectLst/>
                          <a:latin typeface="Whitney HTF"/>
                        </a:rPr>
                        <a:t> Membership </a:t>
                      </a:r>
                      <a:endParaRPr lang="en-US" sz="1100" b="1" i="0" u="none" strike="noStrike" dirty="0">
                        <a:solidFill>
                          <a:srgbClr val="000000"/>
                        </a:solidFill>
                        <a:effectLst/>
                        <a:latin typeface="Whitney HTF"/>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3B2B3"/>
                    </a:solidFill>
                  </a:tcPr>
                </a:tc>
                <a:tc>
                  <a:txBody>
                    <a:bodyPr/>
                    <a:lstStyle/>
                    <a:p>
                      <a:pPr algn="l" fontAlgn="b"/>
                      <a:r>
                        <a:rPr lang="en-US" sz="1100" u="none" strike="noStrike" kern="1200" dirty="0">
                          <a:solidFill>
                            <a:schemeClr val="dk1"/>
                          </a:solidFill>
                          <a:effectLst/>
                          <a:latin typeface="Whitney HTF"/>
                          <a:ea typeface="+mn-ea"/>
                          <a:cs typeface="+mn-cs"/>
                        </a:rPr>
                        <a:t>Goal  1</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180930"/>
                  </a:ext>
                </a:extLst>
              </a:tr>
              <a:tr h="247705">
                <a:tc vMerge="1">
                  <a:txBody>
                    <a:bodyPr/>
                    <a:lstStyle/>
                    <a:p>
                      <a:pPr algn="ctr" fontAlgn="b"/>
                      <a:endParaRPr lang="en-US" sz="1100" b="0" i="0" u="none" strike="noStrike" dirty="0">
                        <a:solidFill>
                          <a:srgbClr val="000000"/>
                        </a:solidFill>
                        <a:effectLst/>
                        <a:latin typeface="Whitney HTF"/>
                      </a:endParaRPr>
                    </a:p>
                  </a:txBody>
                  <a:tcPr marL="7620" marR="7620" marT="7620" marB="0" anchor="b"/>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2</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013958"/>
                  </a:ext>
                </a:extLst>
              </a:tr>
              <a:tr h="258026">
                <a:tc vMerge="1">
                  <a:txBody>
                    <a:bodyPr/>
                    <a:lstStyle/>
                    <a:p>
                      <a:pPr algn="ctr" fontAlgn="b"/>
                      <a:endParaRPr lang="en-US" sz="1100" b="0" i="0" u="none" strike="noStrike" dirty="0">
                        <a:solidFill>
                          <a:srgbClr val="000000"/>
                        </a:solidFill>
                        <a:effectLst/>
                        <a:latin typeface="Whitney HTF"/>
                      </a:endParaRPr>
                    </a:p>
                  </a:txBody>
                  <a:tcPr marL="7620" marR="7620" marT="7620" marB="0" anchor="b"/>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3</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6607007"/>
                  </a:ext>
                </a:extLst>
              </a:tr>
              <a:tr h="247705">
                <a:tc row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u="none" strike="noStrike" dirty="0">
                          <a:effectLst/>
                          <a:latin typeface="Whitney HTF"/>
                        </a:rPr>
                        <a:t> Programming and Professional Development </a:t>
                      </a:r>
                      <a:endParaRPr lang="en-US" sz="1100" b="1" i="0" u="none" strike="noStrike" dirty="0">
                        <a:solidFill>
                          <a:srgbClr val="000000"/>
                        </a:solidFill>
                        <a:effectLst/>
                        <a:latin typeface="Whitney HTF"/>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3B2B3"/>
                    </a:solidFill>
                  </a:tcPr>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1</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Whitney HTF"/>
                        </a:rPr>
                        <a:t> </a:t>
                      </a:r>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3087990"/>
                  </a:ext>
                </a:extLst>
              </a:tr>
              <a:tr h="247705">
                <a:tc vMerge="1">
                  <a:txBody>
                    <a:bodyPr/>
                    <a:lstStyle/>
                    <a:p>
                      <a:pPr algn="ctr" fontAlgn="b"/>
                      <a:endParaRPr lang="en-US" sz="1100" b="0" i="0" u="none" strike="noStrike" dirty="0">
                        <a:solidFill>
                          <a:srgbClr val="000000"/>
                        </a:solidFill>
                        <a:effectLst/>
                        <a:latin typeface="Whitney HTF"/>
                      </a:endParaRPr>
                    </a:p>
                  </a:txBody>
                  <a:tcPr marL="7620" marR="7620" marT="7620" marB="0" anchor="b"/>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2</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098308"/>
                  </a:ext>
                </a:extLst>
              </a:tr>
              <a:tr h="258026">
                <a:tc vMerge="1">
                  <a:txBody>
                    <a:bodyPr/>
                    <a:lstStyle/>
                    <a:p>
                      <a:pPr algn="ctr" fontAlgn="b"/>
                      <a:endParaRPr lang="en-US" sz="1100" b="0" i="0" u="none" strike="noStrike" dirty="0">
                        <a:solidFill>
                          <a:srgbClr val="000000"/>
                        </a:solidFill>
                        <a:effectLst/>
                        <a:latin typeface="Whitney HTF"/>
                      </a:endParaRPr>
                    </a:p>
                  </a:txBody>
                  <a:tcPr marL="7620" marR="7620" marT="7620" marB="0" anchor="b"/>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3</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4177086"/>
                  </a:ext>
                </a:extLst>
              </a:tr>
              <a:tr h="247705">
                <a:tc row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u="none" strike="noStrike" dirty="0">
                          <a:effectLst/>
                          <a:latin typeface="Whitney HTF"/>
                        </a:rPr>
                        <a:t>Operations and </a:t>
                      </a:r>
                      <a:br>
                        <a:rPr lang="en-US" sz="1100" b="1" u="none" strike="noStrike" dirty="0">
                          <a:effectLst/>
                          <a:latin typeface="Whitney HTF"/>
                        </a:rPr>
                      </a:br>
                      <a:r>
                        <a:rPr lang="en-US" sz="1100" b="1" u="none" strike="noStrike" dirty="0">
                          <a:effectLst/>
                          <a:latin typeface="Whitney HTF"/>
                        </a:rPr>
                        <a:t>Finance </a:t>
                      </a:r>
                      <a:endParaRPr lang="en-US" sz="1100" b="1" i="0" u="none" strike="noStrike" dirty="0">
                        <a:solidFill>
                          <a:srgbClr val="000000"/>
                        </a:solidFill>
                        <a:effectLst/>
                        <a:latin typeface="Whitney HTF"/>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3B2B3"/>
                    </a:solidFill>
                  </a:tcPr>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1</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2582092"/>
                  </a:ext>
                </a:extLst>
              </a:tr>
              <a:tr h="247705">
                <a:tc vMerge="1">
                  <a:txBody>
                    <a:bodyPr/>
                    <a:lstStyle/>
                    <a:p>
                      <a:pPr algn="ctr" fontAlgn="b"/>
                      <a:endParaRPr lang="en-US" sz="1100" b="0" i="0" u="none" strike="noStrike" dirty="0">
                        <a:solidFill>
                          <a:srgbClr val="000000"/>
                        </a:solidFill>
                        <a:effectLst/>
                        <a:latin typeface="Whitney HTF"/>
                      </a:endParaRPr>
                    </a:p>
                  </a:txBody>
                  <a:tcPr marL="7620" marR="7620" marT="7620" marB="0" anchor="b"/>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2</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151892"/>
                  </a:ext>
                </a:extLst>
              </a:tr>
              <a:tr h="258026">
                <a:tc vMerge="1">
                  <a:txBody>
                    <a:bodyPr/>
                    <a:lstStyle/>
                    <a:p>
                      <a:pPr algn="ctr" fontAlgn="b"/>
                      <a:endParaRPr lang="en-US" sz="1100" b="0" i="0" u="none" strike="noStrike" dirty="0">
                        <a:solidFill>
                          <a:srgbClr val="000000"/>
                        </a:solidFill>
                        <a:effectLst/>
                        <a:latin typeface="Whitney HTF"/>
                      </a:endParaRPr>
                    </a:p>
                  </a:txBody>
                  <a:tcPr marL="7620" marR="7620" marT="7620" marB="0" anchor="b"/>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3</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Whitney HTF"/>
                        </a:rPr>
                        <a:t> </a:t>
                      </a:r>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161015"/>
                  </a:ext>
                </a:extLst>
              </a:tr>
              <a:tr h="247705">
                <a:tc row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u="none" strike="noStrike" dirty="0">
                          <a:effectLst/>
                          <a:latin typeface="Whitney HTF"/>
                        </a:rPr>
                        <a:t>Marketing and Communication </a:t>
                      </a:r>
                      <a:endParaRPr lang="en-US" sz="1100" b="1" i="0" u="none" strike="noStrike" dirty="0">
                        <a:solidFill>
                          <a:srgbClr val="000000"/>
                        </a:solidFill>
                        <a:effectLst/>
                        <a:latin typeface="Whitney HTF"/>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3B2B3"/>
                    </a:solidFill>
                  </a:tcPr>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1</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Whitney HTF"/>
                        </a:rPr>
                        <a:t> </a:t>
                      </a:r>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1759882"/>
                  </a:ext>
                </a:extLst>
              </a:tr>
              <a:tr h="247705">
                <a:tc vMerge="1">
                  <a:txBody>
                    <a:bodyPr/>
                    <a:lstStyle/>
                    <a:p>
                      <a:pPr algn="ctr" fontAlgn="b"/>
                      <a:endParaRPr lang="en-US" sz="1100" b="0" i="0" u="none" strike="noStrike" dirty="0">
                        <a:solidFill>
                          <a:srgbClr val="000000"/>
                        </a:solidFill>
                        <a:effectLst/>
                        <a:latin typeface="Whitney HTF"/>
                      </a:endParaRPr>
                    </a:p>
                  </a:txBody>
                  <a:tcPr marL="7620" marR="7620" marT="7620" marB="0" anchor="b"/>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2</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8206432"/>
                  </a:ext>
                </a:extLst>
              </a:tr>
              <a:tr h="258026">
                <a:tc vMerge="1">
                  <a:txBody>
                    <a:bodyPr/>
                    <a:lstStyle/>
                    <a:p>
                      <a:pPr algn="ctr" fontAlgn="b"/>
                      <a:endParaRPr lang="en-US" sz="1100" b="0" i="0" u="none" strike="noStrike" dirty="0">
                        <a:solidFill>
                          <a:srgbClr val="000000"/>
                        </a:solidFill>
                        <a:effectLst/>
                        <a:latin typeface="Whitney HTF"/>
                      </a:endParaRPr>
                    </a:p>
                  </a:txBody>
                  <a:tcPr marL="7620" marR="7620" marT="7620" marB="0" anchor="b"/>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3</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Whitney HTF"/>
                        </a:rPr>
                        <a:t> </a:t>
                      </a:r>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Whitney HTF"/>
                        </a:rPr>
                        <a:t> </a:t>
                      </a:r>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520383"/>
                  </a:ext>
                </a:extLst>
              </a:tr>
              <a:tr h="247705">
                <a:tc row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u="none" strike="noStrike" dirty="0">
                          <a:effectLst/>
                          <a:latin typeface="Whitney HTF"/>
                        </a:rPr>
                        <a:t> Succession Planning</a:t>
                      </a:r>
                      <a:endParaRPr lang="en-US" sz="1100" b="1" i="0" u="none" strike="noStrike" dirty="0">
                        <a:solidFill>
                          <a:srgbClr val="000000"/>
                        </a:solidFill>
                        <a:effectLst/>
                        <a:latin typeface="Whitney HTF"/>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3B2B3"/>
                    </a:solidFill>
                  </a:tcPr>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1</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Whitney HTF"/>
                        </a:rPr>
                        <a:t> </a:t>
                      </a:r>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8805811"/>
                  </a:ext>
                </a:extLst>
              </a:tr>
              <a:tr h="247705">
                <a:tc vMerge="1">
                  <a:txBody>
                    <a:bodyPr/>
                    <a:lstStyle/>
                    <a:p>
                      <a:pPr algn="ctr" fontAlgn="b"/>
                      <a:endParaRPr lang="en-US" sz="1100" b="0" i="0" u="none" strike="noStrike" dirty="0">
                        <a:solidFill>
                          <a:srgbClr val="000000"/>
                        </a:solidFill>
                        <a:effectLst/>
                        <a:latin typeface="Whitney HTF"/>
                      </a:endParaRPr>
                    </a:p>
                  </a:txBody>
                  <a:tcPr marL="7620" marR="7620" marT="7620" marB="0" anchor="b"/>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2</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Whitney HTF"/>
                        </a:rPr>
                        <a:t> </a:t>
                      </a:r>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4107992"/>
                  </a:ext>
                </a:extLst>
              </a:tr>
              <a:tr h="258026">
                <a:tc vMerge="1">
                  <a:txBody>
                    <a:bodyPr/>
                    <a:lstStyle/>
                    <a:p>
                      <a:pPr algn="ctr" fontAlgn="b"/>
                      <a:endParaRPr lang="en-US" sz="1100" b="0" i="0" u="none" strike="noStrike" dirty="0">
                        <a:solidFill>
                          <a:srgbClr val="000000"/>
                        </a:solidFill>
                        <a:effectLst/>
                        <a:latin typeface="Whitney HTF"/>
                      </a:endParaRPr>
                    </a:p>
                  </a:txBody>
                  <a:tcPr marL="7620" marR="7620" marT="7620" marB="0" anchor="b"/>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3</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Whitney HTF"/>
                        </a:rPr>
                        <a:t> </a:t>
                      </a:r>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4707651"/>
                  </a:ext>
                </a:extLst>
              </a:tr>
            </a:tbl>
          </a:graphicData>
        </a:graphic>
      </p:graphicFrame>
      <p:sp>
        <p:nvSpPr>
          <p:cNvPr id="11" name="TextBox 7">
            <a:extLst>
              <a:ext uri="{FF2B5EF4-FFF2-40B4-BE49-F238E27FC236}">
                <a16:creationId xmlns:a16="http://schemas.microsoft.com/office/drawing/2014/main" id="{98FB7FCD-0F27-4E21-85F7-D0C6A96DA144}"/>
              </a:ext>
            </a:extLst>
          </p:cNvPr>
          <p:cNvSpPr txBox="1"/>
          <p:nvPr/>
        </p:nvSpPr>
        <p:spPr>
          <a:xfrm>
            <a:off x="4482770" y="9677400"/>
            <a:ext cx="2832428" cy="183267"/>
          </a:xfrm>
          <a:prstGeom prst="rect">
            <a:avLst/>
          </a:prstGeom>
        </p:spPr>
        <p:txBody>
          <a:bodyPr lIns="0" tIns="0" rIns="0" bIns="0" rtlCol="0" anchor="t">
            <a:spAutoFit/>
          </a:bodyPr>
          <a:lstStyle/>
          <a:p>
            <a:pPr algn="r">
              <a:lnSpc>
                <a:spcPts val="1528"/>
              </a:lnSpc>
            </a:pPr>
            <a:r>
              <a:rPr lang="en-US" sz="1050" spc="19" dirty="0"/>
              <a:t>CHAPTER WEBSITE URL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7772401" cy="2574978"/>
            <a:chOff x="0" y="0"/>
            <a:chExt cx="13659639" cy="4563192"/>
          </a:xfrm>
          <a:solidFill>
            <a:srgbClr val="F0532F"/>
          </a:solidFill>
        </p:grpSpPr>
        <p:sp>
          <p:nvSpPr>
            <p:cNvPr id="3" name="Freeform 3"/>
            <p:cNvSpPr/>
            <p:nvPr/>
          </p:nvSpPr>
          <p:spPr>
            <a:xfrm>
              <a:off x="0" y="0"/>
              <a:ext cx="13659639" cy="4563192"/>
            </a:xfrm>
            <a:custGeom>
              <a:avLst/>
              <a:gdLst/>
              <a:ahLst/>
              <a:cxnLst/>
              <a:rect l="l" t="t" r="r" b="b"/>
              <a:pathLst>
                <a:path w="13659639" h="4563192">
                  <a:moveTo>
                    <a:pt x="0" y="0"/>
                  </a:moveTo>
                  <a:lnTo>
                    <a:pt x="13659639" y="0"/>
                  </a:lnTo>
                  <a:lnTo>
                    <a:pt x="13659639" y="4563192"/>
                  </a:lnTo>
                  <a:lnTo>
                    <a:pt x="0" y="4563192"/>
                  </a:lnTo>
                  <a:close/>
                </a:path>
              </a:pathLst>
            </a:custGeom>
            <a:grpFill/>
          </p:spPr>
          <p:txBody>
            <a:bodyPr/>
            <a:lstStyle/>
            <a:p>
              <a:endParaRPr lang="en-US"/>
            </a:p>
          </p:txBody>
        </p:sp>
      </p:grpSp>
      <p:sp>
        <p:nvSpPr>
          <p:cNvPr id="4" name="TextBox 4"/>
          <p:cNvSpPr txBox="1"/>
          <p:nvPr/>
        </p:nvSpPr>
        <p:spPr>
          <a:xfrm>
            <a:off x="962383" y="1229056"/>
            <a:ext cx="6462229" cy="658706"/>
          </a:xfrm>
          <a:prstGeom prst="rect">
            <a:avLst/>
          </a:prstGeom>
        </p:spPr>
        <p:txBody>
          <a:bodyPr lIns="0" tIns="0" rIns="0" bIns="0" rtlCol="0" anchor="t">
            <a:spAutoFit/>
          </a:bodyPr>
          <a:lstStyle/>
          <a:p>
            <a:pPr>
              <a:lnSpc>
                <a:spcPts val="5328"/>
              </a:lnSpc>
            </a:pPr>
            <a:r>
              <a:rPr lang="en-US" sz="4400" b="1" spc="96" dirty="0">
                <a:solidFill>
                  <a:srgbClr val="FFFFFF"/>
                </a:solidFill>
              </a:rPr>
              <a:t>MEMBERSHIP</a:t>
            </a:r>
          </a:p>
        </p:txBody>
      </p:sp>
      <p:grpSp>
        <p:nvGrpSpPr>
          <p:cNvPr id="5" name="Group 5"/>
          <p:cNvGrpSpPr/>
          <p:nvPr/>
        </p:nvGrpSpPr>
        <p:grpSpPr>
          <a:xfrm>
            <a:off x="962383" y="2150052"/>
            <a:ext cx="1102436" cy="101869"/>
            <a:chOff x="0" y="0"/>
            <a:chExt cx="6848222" cy="632801"/>
          </a:xfrm>
        </p:grpSpPr>
        <p:sp>
          <p:nvSpPr>
            <p:cNvPr id="6" name="Freeform 6"/>
            <p:cNvSpPr/>
            <p:nvPr/>
          </p:nvSpPr>
          <p:spPr>
            <a:xfrm>
              <a:off x="0" y="0"/>
              <a:ext cx="6848222" cy="632801"/>
            </a:xfrm>
            <a:custGeom>
              <a:avLst/>
              <a:gdLst/>
              <a:ahLst/>
              <a:cxnLst/>
              <a:rect l="l" t="t" r="r" b="b"/>
              <a:pathLst>
                <a:path w="6848222" h="632801">
                  <a:moveTo>
                    <a:pt x="0" y="0"/>
                  </a:moveTo>
                  <a:lnTo>
                    <a:pt x="6848222" y="0"/>
                  </a:lnTo>
                  <a:lnTo>
                    <a:pt x="6848222" y="632801"/>
                  </a:lnTo>
                  <a:lnTo>
                    <a:pt x="0" y="632801"/>
                  </a:lnTo>
                  <a:close/>
                </a:path>
              </a:pathLst>
            </a:custGeom>
            <a:solidFill>
              <a:srgbClr val="FFFFFF"/>
            </a:solidFill>
          </p:spPr>
          <p:txBody>
            <a:bodyPr/>
            <a:lstStyle/>
            <a:p>
              <a:endParaRPr lang="en-US"/>
            </a:p>
          </p:txBody>
        </p:sp>
      </p:grpSp>
      <p:sp>
        <p:nvSpPr>
          <p:cNvPr id="8" name="TextBox 8"/>
          <p:cNvSpPr txBox="1"/>
          <p:nvPr/>
        </p:nvSpPr>
        <p:spPr>
          <a:xfrm>
            <a:off x="381000" y="2888556"/>
            <a:ext cx="6934198" cy="1448410"/>
          </a:xfrm>
          <a:prstGeom prst="rect">
            <a:avLst/>
          </a:prstGeom>
        </p:spPr>
        <p:txBody>
          <a:bodyPr wrap="square" lIns="0" tIns="0" rIns="0" bIns="0" rtlCol="0" anchor="t">
            <a:spAutoFit/>
          </a:bodyPr>
          <a:lstStyle/>
          <a:p>
            <a:pPr>
              <a:lnSpc>
                <a:spcPts val="1884"/>
              </a:lnSpc>
            </a:pPr>
            <a:r>
              <a:rPr lang="en-US" sz="1400" spc="20" dirty="0">
                <a:solidFill>
                  <a:srgbClr val="000000"/>
                </a:solidFill>
              </a:rPr>
              <a:t>Share information about the chapter’s overall membership numbers and joint membership percentage as well as recruitment and retention strategies. Summarize trends in membership over the past year—did membership increase, decrease, or remain consistent? Think about providing information about member demographics, engagement, and satisfaction. Consider highlighting members’ memories and experiences with the chapter in the past year through testimonials. Call out key metrics on the following page.</a:t>
            </a:r>
          </a:p>
        </p:txBody>
      </p:sp>
      <p:sp>
        <p:nvSpPr>
          <p:cNvPr id="11" name="TextBox 7">
            <a:extLst>
              <a:ext uri="{FF2B5EF4-FFF2-40B4-BE49-F238E27FC236}">
                <a16:creationId xmlns:a16="http://schemas.microsoft.com/office/drawing/2014/main" id="{0B4EE317-F3FE-4CA7-94C9-36309015707E}"/>
              </a:ext>
            </a:extLst>
          </p:cNvPr>
          <p:cNvSpPr txBox="1"/>
          <p:nvPr/>
        </p:nvSpPr>
        <p:spPr>
          <a:xfrm>
            <a:off x="4482770" y="9677400"/>
            <a:ext cx="2832428" cy="183267"/>
          </a:xfrm>
          <a:prstGeom prst="rect">
            <a:avLst/>
          </a:prstGeom>
        </p:spPr>
        <p:txBody>
          <a:bodyPr lIns="0" tIns="0" rIns="0" bIns="0" rtlCol="0" anchor="t">
            <a:spAutoFit/>
          </a:bodyPr>
          <a:lstStyle/>
          <a:p>
            <a:pPr algn="r">
              <a:lnSpc>
                <a:spcPts val="1528"/>
              </a:lnSpc>
            </a:pPr>
            <a:r>
              <a:rPr lang="en-US" sz="1050" spc="19" dirty="0"/>
              <a:t>CHAPTER WEBSITE URL</a:t>
            </a:r>
          </a:p>
        </p:txBody>
      </p:sp>
    </p:spTree>
    <p:extLst>
      <p:ext uri="{BB962C8B-B14F-4D97-AF65-F5344CB8AC3E}">
        <p14:creationId xmlns:p14="http://schemas.microsoft.com/office/powerpoint/2010/main" val="1142886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D24F"/>
        </a:solidFill>
        <a:effectLst/>
      </p:bgPr>
    </p:bg>
    <p:spTree>
      <p:nvGrpSpPr>
        <p:cNvPr id="1" name=""/>
        <p:cNvGrpSpPr/>
        <p:nvPr/>
      </p:nvGrpSpPr>
      <p:grpSpPr>
        <a:xfrm>
          <a:off x="0" y="0"/>
          <a:ext cx="0" cy="0"/>
          <a:chOff x="0" y="0"/>
          <a:chExt cx="0" cy="0"/>
        </a:xfrm>
      </p:grpSpPr>
      <p:pic>
        <p:nvPicPr>
          <p:cNvPr id="18" name="Picture 5">
            <a:extLst>
              <a:ext uri="{FF2B5EF4-FFF2-40B4-BE49-F238E27FC236}">
                <a16:creationId xmlns:a16="http://schemas.microsoft.com/office/drawing/2014/main" id="{717E4266-3D34-45D9-AB84-A4E2290A3D75}"/>
              </a:ext>
            </a:extLst>
          </p:cNvPr>
          <p:cNvPicPr>
            <a:picLocks noChangeAspect="1"/>
          </p:cNvPicPr>
          <p:nvPr/>
        </p:nvPicPr>
        <p:blipFill>
          <a:blip r:embed="rId2"/>
          <a:srcRect/>
          <a:stretch>
            <a:fillRect/>
          </a:stretch>
        </p:blipFill>
        <p:spPr>
          <a:xfrm>
            <a:off x="4549190" y="6071966"/>
            <a:ext cx="1596536" cy="1596538"/>
          </a:xfrm>
          <a:prstGeom prst="rect">
            <a:avLst/>
          </a:prstGeom>
        </p:spPr>
      </p:pic>
      <p:pic>
        <p:nvPicPr>
          <p:cNvPr id="17" name="Picture 5">
            <a:extLst>
              <a:ext uri="{FF2B5EF4-FFF2-40B4-BE49-F238E27FC236}">
                <a16:creationId xmlns:a16="http://schemas.microsoft.com/office/drawing/2014/main" id="{C39D9B06-63AE-4C65-8357-E90EE59230D0}"/>
              </a:ext>
            </a:extLst>
          </p:cNvPr>
          <p:cNvPicPr>
            <a:picLocks noChangeAspect="1"/>
          </p:cNvPicPr>
          <p:nvPr/>
        </p:nvPicPr>
        <p:blipFill>
          <a:blip r:embed="rId2"/>
          <a:srcRect/>
          <a:stretch>
            <a:fillRect/>
          </a:stretch>
        </p:blipFill>
        <p:spPr>
          <a:xfrm>
            <a:off x="1581793" y="6071966"/>
            <a:ext cx="1596536" cy="1596538"/>
          </a:xfrm>
          <a:prstGeom prst="rect">
            <a:avLst/>
          </a:prstGeom>
        </p:spPr>
      </p:pic>
      <p:pic>
        <p:nvPicPr>
          <p:cNvPr id="16" name="Picture 5">
            <a:extLst>
              <a:ext uri="{FF2B5EF4-FFF2-40B4-BE49-F238E27FC236}">
                <a16:creationId xmlns:a16="http://schemas.microsoft.com/office/drawing/2014/main" id="{64ED349A-3F3F-49B6-9A63-4D12F7142AEC}"/>
              </a:ext>
            </a:extLst>
          </p:cNvPr>
          <p:cNvPicPr>
            <a:picLocks noChangeAspect="1"/>
          </p:cNvPicPr>
          <p:nvPr/>
        </p:nvPicPr>
        <p:blipFill>
          <a:blip r:embed="rId2"/>
          <a:srcRect/>
          <a:stretch>
            <a:fillRect/>
          </a:stretch>
        </p:blipFill>
        <p:spPr>
          <a:xfrm>
            <a:off x="4549190" y="2256824"/>
            <a:ext cx="1596536" cy="1596538"/>
          </a:xfrm>
          <a:prstGeom prst="rect">
            <a:avLst/>
          </a:prstGeom>
        </p:spPr>
      </p:pic>
      <p:pic>
        <p:nvPicPr>
          <p:cNvPr id="2" name="Picture 2"/>
          <p:cNvPicPr>
            <a:picLocks noChangeAspect="1"/>
          </p:cNvPicPr>
          <p:nvPr/>
        </p:nvPicPr>
        <p:blipFill>
          <a:blip r:embed="rId3"/>
          <a:srcRect t="17231" b="14819"/>
          <a:stretch>
            <a:fillRect/>
          </a:stretch>
        </p:blipFill>
        <p:spPr>
          <a:xfrm>
            <a:off x="1634882" y="0"/>
            <a:ext cx="4490196" cy="1454906"/>
          </a:xfrm>
          <a:prstGeom prst="rect">
            <a:avLst/>
          </a:prstGeom>
        </p:spPr>
      </p:pic>
      <p:sp>
        <p:nvSpPr>
          <p:cNvPr id="3" name="TextBox 3"/>
          <p:cNvSpPr txBox="1"/>
          <p:nvPr/>
        </p:nvSpPr>
        <p:spPr>
          <a:xfrm>
            <a:off x="2151167" y="325420"/>
            <a:ext cx="3457625" cy="804066"/>
          </a:xfrm>
          <a:prstGeom prst="rect">
            <a:avLst/>
          </a:prstGeom>
        </p:spPr>
        <p:txBody>
          <a:bodyPr wrap="square" lIns="0" tIns="0" rIns="0" bIns="0" rtlCol="0" anchor="t">
            <a:spAutoFit/>
          </a:bodyPr>
          <a:lstStyle/>
          <a:p>
            <a:pPr algn="ctr">
              <a:lnSpc>
                <a:spcPts val="3113"/>
              </a:lnSpc>
            </a:pPr>
            <a:r>
              <a:rPr lang="en-US" sz="3200" b="1" spc="323" dirty="0">
                <a:solidFill>
                  <a:srgbClr val="FFFFFF"/>
                </a:solidFill>
              </a:rPr>
              <a:t>MEMBERSHIP BY</a:t>
            </a:r>
          </a:p>
          <a:p>
            <a:pPr algn="ctr">
              <a:lnSpc>
                <a:spcPts val="3113"/>
              </a:lnSpc>
            </a:pPr>
            <a:r>
              <a:rPr lang="en-US" sz="3200" b="1" spc="323" dirty="0">
                <a:solidFill>
                  <a:srgbClr val="FFFFFF"/>
                </a:solidFill>
              </a:rPr>
              <a:t>THE NUMBERS</a:t>
            </a:r>
          </a:p>
        </p:txBody>
      </p:sp>
      <p:sp>
        <p:nvSpPr>
          <p:cNvPr id="4" name="TextBox 4"/>
          <p:cNvSpPr txBox="1"/>
          <p:nvPr/>
        </p:nvSpPr>
        <p:spPr>
          <a:xfrm>
            <a:off x="1362861" y="3927250"/>
            <a:ext cx="2304798" cy="371768"/>
          </a:xfrm>
          <a:prstGeom prst="rect">
            <a:avLst/>
          </a:prstGeom>
        </p:spPr>
        <p:txBody>
          <a:bodyPr lIns="0" tIns="0" rIns="0" bIns="0" rtlCol="0" anchor="t">
            <a:spAutoFit/>
          </a:bodyPr>
          <a:lstStyle/>
          <a:p>
            <a:pPr>
              <a:lnSpc>
                <a:spcPts val="1546"/>
              </a:lnSpc>
            </a:pPr>
            <a:r>
              <a:rPr lang="en-US" sz="1037" b="1" dirty="0">
                <a:solidFill>
                  <a:srgbClr val="000000"/>
                </a:solidFill>
                <a:latin typeface="Montserrat Light"/>
              </a:rPr>
              <a:t>Total number of chapter members as of the last day of the reporting period.</a:t>
            </a:r>
          </a:p>
        </p:txBody>
      </p:sp>
      <p:pic>
        <p:nvPicPr>
          <p:cNvPr id="5" name="Picture 5"/>
          <p:cNvPicPr>
            <a:picLocks noChangeAspect="1"/>
          </p:cNvPicPr>
          <p:nvPr/>
        </p:nvPicPr>
        <p:blipFill>
          <a:blip r:embed="rId2"/>
          <a:srcRect/>
          <a:stretch>
            <a:fillRect/>
          </a:stretch>
        </p:blipFill>
        <p:spPr>
          <a:xfrm>
            <a:off x="1626674" y="2231506"/>
            <a:ext cx="1596536" cy="1596538"/>
          </a:xfrm>
          <a:prstGeom prst="rect">
            <a:avLst/>
          </a:prstGeom>
        </p:spPr>
      </p:pic>
      <p:sp>
        <p:nvSpPr>
          <p:cNvPr id="6" name="TextBox 6"/>
          <p:cNvSpPr txBox="1"/>
          <p:nvPr/>
        </p:nvSpPr>
        <p:spPr>
          <a:xfrm>
            <a:off x="1759656" y="2639594"/>
            <a:ext cx="1299371" cy="830997"/>
          </a:xfrm>
          <a:prstGeom prst="rect">
            <a:avLst/>
          </a:prstGeom>
        </p:spPr>
        <p:txBody>
          <a:bodyPr wrap="square" lIns="0" tIns="0" rIns="0" bIns="0" rtlCol="0" anchor="t">
            <a:spAutoFit/>
          </a:bodyPr>
          <a:lstStyle/>
          <a:p>
            <a:pPr algn="ctr"/>
            <a:r>
              <a:rPr lang="en-US" sz="5400" b="1" spc="-300" dirty="0">
                <a:solidFill>
                  <a:srgbClr val="000000"/>
                </a:solidFill>
                <a:latin typeface="Montserrat"/>
              </a:rPr>
              <a:t>200</a:t>
            </a:r>
          </a:p>
        </p:txBody>
      </p:sp>
      <p:sp>
        <p:nvSpPr>
          <p:cNvPr id="10" name="TextBox 10"/>
          <p:cNvSpPr txBox="1"/>
          <p:nvPr/>
        </p:nvSpPr>
        <p:spPr>
          <a:xfrm>
            <a:off x="4690563" y="2685760"/>
            <a:ext cx="1299371" cy="738664"/>
          </a:xfrm>
          <a:prstGeom prst="rect">
            <a:avLst/>
          </a:prstGeom>
        </p:spPr>
        <p:txBody>
          <a:bodyPr wrap="square" lIns="0" tIns="0" rIns="0" bIns="0" rtlCol="0" anchor="t">
            <a:spAutoFit/>
          </a:bodyPr>
          <a:lstStyle/>
          <a:p>
            <a:pPr algn="ctr"/>
            <a:r>
              <a:rPr lang="en-US" sz="4800" b="1" spc="-300" dirty="0">
                <a:solidFill>
                  <a:srgbClr val="000000"/>
                </a:solidFill>
                <a:latin typeface="Montserrat"/>
              </a:rPr>
              <a:t>53%</a:t>
            </a:r>
          </a:p>
        </p:txBody>
      </p:sp>
      <p:sp>
        <p:nvSpPr>
          <p:cNvPr id="11" name="TextBox 11"/>
          <p:cNvSpPr txBox="1"/>
          <p:nvPr/>
        </p:nvSpPr>
        <p:spPr>
          <a:xfrm>
            <a:off x="1730375" y="6500903"/>
            <a:ext cx="1299371" cy="738664"/>
          </a:xfrm>
          <a:prstGeom prst="rect">
            <a:avLst/>
          </a:prstGeom>
        </p:spPr>
        <p:txBody>
          <a:bodyPr wrap="square" lIns="0" tIns="0" rIns="0" bIns="0" rtlCol="0" anchor="t">
            <a:spAutoFit/>
          </a:bodyPr>
          <a:lstStyle/>
          <a:p>
            <a:pPr algn="ctr"/>
            <a:r>
              <a:rPr lang="en-US" sz="4800" b="1" spc="-300" dirty="0">
                <a:solidFill>
                  <a:srgbClr val="000000"/>
                </a:solidFill>
                <a:latin typeface="Montserrat"/>
              </a:rPr>
              <a:t>87%</a:t>
            </a:r>
          </a:p>
        </p:txBody>
      </p:sp>
      <p:sp>
        <p:nvSpPr>
          <p:cNvPr id="12" name="TextBox 12"/>
          <p:cNvSpPr txBox="1"/>
          <p:nvPr/>
        </p:nvSpPr>
        <p:spPr>
          <a:xfrm>
            <a:off x="4690562" y="6500903"/>
            <a:ext cx="1299371" cy="738664"/>
          </a:xfrm>
          <a:prstGeom prst="rect">
            <a:avLst/>
          </a:prstGeom>
        </p:spPr>
        <p:txBody>
          <a:bodyPr wrap="square" lIns="0" tIns="0" rIns="0" bIns="0" rtlCol="0" anchor="t">
            <a:spAutoFit/>
          </a:bodyPr>
          <a:lstStyle/>
          <a:p>
            <a:pPr algn="ctr"/>
            <a:r>
              <a:rPr lang="en-US" sz="4800" b="1" spc="-300" dirty="0">
                <a:solidFill>
                  <a:srgbClr val="000000"/>
                </a:solidFill>
                <a:latin typeface="Montserrat"/>
              </a:rPr>
              <a:t>92%</a:t>
            </a:r>
          </a:p>
        </p:txBody>
      </p:sp>
      <p:sp>
        <p:nvSpPr>
          <p:cNvPr id="13" name="TextBox 13"/>
          <p:cNvSpPr txBox="1"/>
          <p:nvPr/>
        </p:nvSpPr>
        <p:spPr>
          <a:xfrm>
            <a:off x="4140509" y="3927250"/>
            <a:ext cx="2258157" cy="948849"/>
          </a:xfrm>
          <a:prstGeom prst="rect">
            <a:avLst/>
          </a:prstGeom>
        </p:spPr>
        <p:txBody>
          <a:bodyPr lIns="0" tIns="0" rIns="0" bIns="0" rtlCol="0" anchor="t">
            <a:spAutoFit/>
          </a:bodyPr>
          <a:lstStyle/>
          <a:p>
            <a:pPr>
              <a:lnSpc>
                <a:spcPts val="1546"/>
              </a:lnSpc>
            </a:pPr>
            <a:r>
              <a:rPr lang="en-US" sz="1037" b="1" dirty="0">
                <a:solidFill>
                  <a:srgbClr val="000000"/>
                </a:solidFill>
                <a:latin typeface="Montserrat Light"/>
              </a:rPr>
              <a:t>Percentage of total chapter members who are Power Members, as of the last day of the reporting period. Power Members are those who are members of both the [Chapter Name] and ATD. </a:t>
            </a:r>
          </a:p>
        </p:txBody>
      </p:sp>
      <p:sp>
        <p:nvSpPr>
          <p:cNvPr id="14" name="TextBox 14"/>
          <p:cNvSpPr txBox="1"/>
          <p:nvPr/>
        </p:nvSpPr>
        <p:spPr>
          <a:xfrm>
            <a:off x="1368028" y="7875451"/>
            <a:ext cx="2304798" cy="564129"/>
          </a:xfrm>
          <a:prstGeom prst="rect">
            <a:avLst/>
          </a:prstGeom>
        </p:spPr>
        <p:txBody>
          <a:bodyPr lIns="0" tIns="0" rIns="0" bIns="0" rtlCol="0" anchor="t">
            <a:spAutoFit/>
          </a:bodyPr>
          <a:lstStyle/>
          <a:p>
            <a:pPr>
              <a:lnSpc>
                <a:spcPts val="1546"/>
              </a:lnSpc>
            </a:pPr>
            <a:r>
              <a:rPr lang="en-US" sz="1037" b="1" dirty="0">
                <a:solidFill>
                  <a:srgbClr val="000000"/>
                </a:solidFill>
                <a:latin typeface="Montserrat Light"/>
              </a:rPr>
              <a:t>The percentage of members who indicated on our annual survey that they would recommend our chapter to others.</a:t>
            </a:r>
          </a:p>
        </p:txBody>
      </p:sp>
      <p:sp>
        <p:nvSpPr>
          <p:cNvPr id="15" name="TextBox 15"/>
          <p:cNvSpPr txBox="1"/>
          <p:nvPr/>
        </p:nvSpPr>
        <p:spPr>
          <a:xfrm>
            <a:off x="4145677" y="7875451"/>
            <a:ext cx="2258157" cy="564129"/>
          </a:xfrm>
          <a:prstGeom prst="rect">
            <a:avLst/>
          </a:prstGeom>
        </p:spPr>
        <p:txBody>
          <a:bodyPr lIns="0" tIns="0" rIns="0" bIns="0" rtlCol="0" anchor="t">
            <a:spAutoFit/>
          </a:bodyPr>
          <a:lstStyle/>
          <a:p>
            <a:pPr>
              <a:lnSpc>
                <a:spcPts val="1546"/>
              </a:lnSpc>
            </a:pPr>
            <a:r>
              <a:rPr lang="en-US" sz="1037" b="1" dirty="0">
                <a:solidFill>
                  <a:srgbClr val="000000"/>
                </a:solidFill>
                <a:latin typeface="Montserrat Light"/>
              </a:rPr>
              <a:t>Percentage of total members who renewed their membership during the reporting period.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7772401" cy="2574978"/>
            <a:chOff x="0" y="0"/>
            <a:chExt cx="13659639" cy="4563192"/>
          </a:xfrm>
          <a:solidFill>
            <a:srgbClr val="F0532F"/>
          </a:solidFill>
        </p:grpSpPr>
        <p:sp>
          <p:nvSpPr>
            <p:cNvPr id="3" name="Freeform 3"/>
            <p:cNvSpPr/>
            <p:nvPr/>
          </p:nvSpPr>
          <p:spPr>
            <a:xfrm>
              <a:off x="0" y="0"/>
              <a:ext cx="13659639" cy="4563192"/>
            </a:xfrm>
            <a:custGeom>
              <a:avLst/>
              <a:gdLst/>
              <a:ahLst/>
              <a:cxnLst/>
              <a:rect l="l" t="t" r="r" b="b"/>
              <a:pathLst>
                <a:path w="13659639" h="4563192">
                  <a:moveTo>
                    <a:pt x="0" y="0"/>
                  </a:moveTo>
                  <a:lnTo>
                    <a:pt x="13659639" y="0"/>
                  </a:lnTo>
                  <a:lnTo>
                    <a:pt x="13659639" y="4563192"/>
                  </a:lnTo>
                  <a:lnTo>
                    <a:pt x="0" y="4563192"/>
                  </a:lnTo>
                  <a:close/>
                </a:path>
              </a:pathLst>
            </a:custGeom>
            <a:grpFill/>
          </p:spPr>
          <p:txBody>
            <a:bodyPr/>
            <a:lstStyle/>
            <a:p>
              <a:endParaRPr lang="en-US"/>
            </a:p>
          </p:txBody>
        </p:sp>
      </p:grpSp>
      <p:sp>
        <p:nvSpPr>
          <p:cNvPr id="4" name="TextBox 4"/>
          <p:cNvSpPr txBox="1"/>
          <p:nvPr/>
        </p:nvSpPr>
        <p:spPr>
          <a:xfrm>
            <a:off x="962383" y="647390"/>
            <a:ext cx="6462229" cy="1338380"/>
          </a:xfrm>
          <a:prstGeom prst="rect">
            <a:avLst/>
          </a:prstGeom>
        </p:spPr>
        <p:txBody>
          <a:bodyPr lIns="0" tIns="0" rIns="0" bIns="0" rtlCol="0" anchor="t">
            <a:spAutoFit/>
          </a:bodyPr>
          <a:lstStyle/>
          <a:p>
            <a:pPr>
              <a:lnSpc>
                <a:spcPts val="5328"/>
              </a:lnSpc>
            </a:pPr>
            <a:r>
              <a:rPr lang="en-US" sz="4400" b="1" spc="96" dirty="0">
                <a:solidFill>
                  <a:srgbClr val="FFFFFF"/>
                </a:solidFill>
              </a:rPr>
              <a:t>CHAPTER </a:t>
            </a:r>
          </a:p>
          <a:p>
            <a:pPr>
              <a:lnSpc>
                <a:spcPts val="5328"/>
              </a:lnSpc>
            </a:pPr>
            <a:r>
              <a:rPr lang="en-US" sz="4400" b="1" spc="96" dirty="0">
                <a:solidFill>
                  <a:srgbClr val="FFFFFF"/>
                </a:solidFill>
              </a:rPr>
              <a:t>ACTIVITIES</a:t>
            </a:r>
          </a:p>
        </p:txBody>
      </p:sp>
      <p:grpSp>
        <p:nvGrpSpPr>
          <p:cNvPr id="5" name="Group 5"/>
          <p:cNvGrpSpPr/>
          <p:nvPr/>
        </p:nvGrpSpPr>
        <p:grpSpPr>
          <a:xfrm>
            <a:off x="962383" y="2150052"/>
            <a:ext cx="1102436" cy="101869"/>
            <a:chOff x="0" y="0"/>
            <a:chExt cx="6848222" cy="632801"/>
          </a:xfrm>
        </p:grpSpPr>
        <p:sp>
          <p:nvSpPr>
            <p:cNvPr id="6" name="Freeform 6"/>
            <p:cNvSpPr/>
            <p:nvPr/>
          </p:nvSpPr>
          <p:spPr>
            <a:xfrm>
              <a:off x="0" y="0"/>
              <a:ext cx="6848222" cy="632801"/>
            </a:xfrm>
            <a:custGeom>
              <a:avLst/>
              <a:gdLst/>
              <a:ahLst/>
              <a:cxnLst/>
              <a:rect l="l" t="t" r="r" b="b"/>
              <a:pathLst>
                <a:path w="6848222" h="632801">
                  <a:moveTo>
                    <a:pt x="0" y="0"/>
                  </a:moveTo>
                  <a:lnTo>
                    <a:pt x="6848222" y="0"/>
                  </a:lnTo>
                  <a:lnTo>
                    <a:pt x="6848222" y="632801"/>
                  </a:lnTo>
                  <a:lnTo>
                    <a:pt x="0" y="632801"/>
                  </a:lnTo>
                  <a:close/>
                </a:path>
              </a:pathLst>
            </a:custGeom>
            <a:solidFill>
              <a:srgbClr val="FFFFFF"/>
            </a:solidFill>
          </p:spPr>
          <p:txBody>
            <a:bodyPr/>
            <a:lstStyle/>
            <a:p>
              <a:endParaRPr lang="en-US"/>
            </a:p>
          </p:txBody>
        </p:sp>
      </p:grpSp>
      <p:sp>
        <p:nvSpPr>
          <p:cNvPr id="8" name="TextBox 8"/>
          <p:cNvSpPr txBox="1"/>
          <p:nvPr/>
        </p:nvSpPr>
        <p:spPr>
          <a:xfrm>
            <a:off x="381000" y="2888556"/>
            <a:ext cx="6934198" cy="717440"/>
          </a:xfrm>
          <a:prstGeom prst="rect">
            <a:avLst/>
          </a:prstGeom>
        </p:spPr>
        <p:txBody>
          <a:bodyPr wrap="square" lIns="0" tIns="0" rIns="0" bIns="0" rtlCol="0" anchor="t">
            <a:spAutoFit/>
          </a:bodyPr>
          <a:lstStyle/>
          <a:p>
            <a:pPr>
              <a:lnSpc>
                <a:spcPts val="1884"/>
              </a:lnSpc>
            </a:pPr>
            <a:r>
              <a:rPr lang="en-US" sz="1400" spc="20" dirty="0">
                <a:solidFill>
                  <a:srgbClr val="000000"/>
                </a:solidFill>
              </a:rPr>
              <a:t>Include a section about additional projects and activities that the chapter completed throughout the year. Consider sharing information about the chapter’s most popular events, the annual conference, community partnerships, member benefits, or milestones.</a:t>
            </a:r>
          </a:p>
        </p:txBody>
      </p:sp>
      <p:sp>
        <p:nvSpPr>
          <p:cNvPr id="11" name="TextBox 7">
            <a:extLst>
              <a:ext uri="{FF2B5EF4-FFF2-40B4-BE49-F238E27FC236}">
                <a16:creationId xmlns:a16="http://schemas.microsoft.com/office/drawing/2014/main" id="{D9B648EC-5056-476C-9D58-60CAC2FE9050}"/>
              </a:ext>
            </a:extLst>
          </p:cNvPr>
          <p:cNvSpPr txBox="1"/>
          <p:nvPr/>
        </p:nvSpPr>
        <p:spPr>
          <a:xfrm>
            <a:off x="4482770" y="9677400"/>
            <a:ext cx="2832428" cy="183267"/>
          </a:xfrm>
          <a:prstGeom prst="rect">
            <a:avLst/>
          </a:prstGeom>
        </p:spPr>
        <p:txBody>
          <a:bodyPr lIns="0" tIns="0" rIns="0" bIns="0" rtlCol="0" anchor="t">
            <a:spAutoFit/>
          </a:bodyPr>
          <a:lstStyle/>
          <a:p>
            <a:pPr algn="r">
              <a:lnSpc>
                <a:spcPts val="1528"/>
              </a:lnSpc>
            </a:pPr>
            <a:r>
              <a:rPr lang="en-US" sz="1050" spc="19" dirty="0"/>
              <a:t>CHAPTER WEBSITE URL</a:t>
            </a:r>
          </a:p>
        </p:txBody>
      </p:sp>
    </p:spTree>
    <p:extLst>
      <p:ext uri="{BB962C8B-B14F-4D97-AF65-F5344CB8AC3E}">
        <p14:creationId xmlns:p14="http://schemas.microsoft.com/office/powerpoint/2010/main" val="1777430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9D913FB64B9F4F9EA69F6C57B16F8E" ma:contentTypeVersion="11" ma:contentTypeDescription="Create a new document." ma:contentTypeScope="" ma:versionID="c809a1517cbbe9b29546054959aa2250">
  <xsd:schema xmlns:xsd="http://www.w3.org/2001/XMLSchema" xmlns:xs="http://www.w3.org/2001/XMLSchema" xmlns:p="http://schemas.microsoft.com/office/2006/metadata/properties" xmlns:ns3="073b5fc2-fc28-4ac8-b572-e38f7f325387" xmlns:ns4="6ae56663-6400-4340-9024-ca9d00a7d9c9" targetNamespace="http://schemas.microsoft.com/office/2006/metadata/properties" ma:root="true" ma:fieldsID="96a76b96c48b7da310a83c6e530bc7c0" ns3:_="" ns4:_="">
    <xsd:import namespace="073b5fc2-fc28-4ac8-b572-e38f7f325387"/>
    <xsd:import namespace="6ae56663-6400-4340-9024-ca9d00a7d9c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3b5fc2-fc28-4ac8-b572-e38f7f325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e56663-6400-4340-9024-ca9d00a7d9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A6DBF9-93AE-4B8B-BDC7-3C6C077752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3b5fc2-fc28-4ac8-b572-e38f7f325387"/>
    <ds:schemaRef ds:uri="6ae56663-6400-4340-9024-ca9d00a7d9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B8A054-7E1E-4C1F-87B4-49DE8D484D3B}">
  <ds:schemaRefs>
    <ds:schemaRef ds:uri="http://schemas.microsoft.com/sharepoint/v3/contenttype/forms"/>
  </ds:schemaRefs>
</ds:datastoreItem>
</file>

<file path=customXml/itemProps3.xml><?xml version="1.0" encoding="utf-8"?>
<ds:datastoreItem xmlns:ds="http://schemas.openxmlformats.org/officeDocument/2006/customXml" ds:itemID="{D2979956-015C-4BC1-9055-692F5E2B3CE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251</TotalTime>
  <Words>787</Words>
  <Application>Microsoft Office PowerPoint</Application>
  <PresentationFormat>Custom</PresentationFormat>
  <Paragraphs>107</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League Spartan</vt:lpstr>
      <vt:lpstr>Montserrat</vt:lpstr>
      <vt:lpstr>Montserrat Light</vt:lpstr>
      <vt:lpstr>Whitney HTF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ATD [Chapter name]</dc:title>
  <dc:creator>Kylie Malloy</dc:creator>
  <cp:lastModifiedBy>Chasity Cook</cp:lastModifiedBy>
  <cp:revision>31</cp:revision>
  <dcterms:created xsi:type="dcterms:W3CDTF">2006-08-16T00:00:00Z</dcterms:created>
  <dcterms:modified xsi:type="dcterms:W3CDTF">2024-08-16T14:16:24Z</dcterms:modified>
  <dc:identifier>DADdy778VOc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0x010100279D913FB64B9F4F9EA69F6C57B16F8E</vt:lpwstr>
  </property>
</Properties>
</file>