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 Sans" panose="020B0502050000020003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myP0LmhSrVPFBHcsxA7kpdNQm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2022 Chapter Recruiting Guidelines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1" y="762001"/>
            <a:ext cx="2795207" cy="2367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"/>
          <p:cNvCxnSpPr/>
          <p:nvPr/>
        </p:nvCxnSpPr>
        <p:spPr>
          <a:xfrm flipH="1">
            <a:off x="10797440" y="4588993"/>
            <a:ext cx="4232" cy="99060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96" name="Google Shape;96;p2"/>
          <p:cNvCxnSpPr/>
          <p:nvPr/>
        </p:nvCxnSpPr>
        <p:spPr>
          <a:xfrm flipH="1">
            <a:off x="1019062" y="3458278"/>
            <a:ext cx="10186702" cy="16104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7" name="Google Shape;97;p2"/>
          <p:cNvSpPr txBox="1"/>
          <p:nvPr/>
        </p:nvSpPr>
        <p:spPr>
          <a:xfrm>
            <a:off x="10001245" y="4500683"/>
            <a:ext cx="1719542" cy="68579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Programming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rot="10800000" flipH="1">
            <a:off x="1041530" y="3484655"/>
            <a:ext cx="1" cy="685799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99" name="Google Shape;99;p2"/>
          <p:cNvCxnSpPr/>
          <p:nvPr/>
        </p:nvCxnSpPr>
        <p:spPr>
          <a:xfrm>
            <a:off x="8850060" y="4466463"/>
            <a:ext cx="0" cy="1430215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0" name="Google Shape;100;p2"/>
          <p:cNvCxnSpPr/>
          <p:nvPr/>
        </p:nvCxnSpPr>
        <p:spPr>
          <a:xfrm rot="5400000">
            <a:off x="8364838" y="3818249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1" name="Google Shape;101;p2"/>
          <p:cNvCxnSpPr/>
          <p:nvPr/>
        </p:nvCxnSpPr>
        <p:spPr>
          <a:xfrm rot="5400000">
            <a:off x="10308488" y="5395206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2" name="Google Shape;102;p2"/>
          <p:cNvCxnSpPr/>
          <p:nvPr/>
        </p:nvCxnSpPr>
        <p:spPr>
          <a:xfrm>
            <a:off x="4262030" y="3772868"/>
            <a:ext cx="0" cy="2584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8510580" y="643429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cxnSp>
        <p:nvCxnSpPr>
          <p:cNvPr id="104" name="Google Shape;104;p2"/>
          <p:cNvCxnSpPr/>
          <p:nvPr/>
        </p:nvCxnSpPr>
        <p:spPr>
          <a:xfrm>
            <a:off x="10786379" y="3557611"/>
            <a:ext cx="0" cy="103138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5" name="Google Shape;105;p2"/>
          <p:cNvCxnSpPr/>
          <p:nvPr/>
        </p:nvCxnSpPr>
        <p:spPr>
          <a:xfrm>
            <a:off x="6163250" y="1547850"/>
            <a:ext cx="0" cy="1936805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6" name="Google Shape;106;p2"/>
          <p:cNvCxnSpPr/>
          <p:nvPr/>
        </p:nvCxnSpPr>
        <p:spPr>
          <a:xfrm>
            <a:off x="4811135" y="2135225"/>
            <a:ext cx="2571842" cy="1587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07" name="Google Shape;107;p2"/>
          <p:cNvCxnSpPr>
            <a:stCxn id="108" idx="3"/>
            <a:endCxn id="109" idx="1"/>
          </p:cNvCxnSpPr>
          <p:nvPr/>
        </p:nvCxnSpPr>
        <p:spPr>
          <a:xfrm>
            <a:off x="4818571" y="2989355"/>
            <a:ext cx="2563500" cy="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10" name="Google Shape;110;p2"/>
          <p:cNvSpPr/>
          <p:nvPr/>
        </p:nvSpPr>
        <p:spPr>
          <a:xfrm>
            <a:off x="5045940" y="1310235"/>
            <a:ext cx="2133044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President </a:t>
            </a:r>
            <a:endParaRPr sz="1800" b="0" i="0" u="none" strike="noStrike" cap="none">
              <a:solidFill>
                <a:srgbClr val="8296B0"/>
              </a:solidFill>
              <a:highlight>
                <a:srgbClr val="565559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382132" y="1832005"/>
            <a:ext cx="213304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Past President</a:t>
            </a:r>
            <a:b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2685527" y="2646455"/>
            <a:ext cx="213304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Secretary </a:t>
            </a:r>
            <a:br>
              <a:rPr lang="en-US" sz="18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884418" y="3623845"/>
            <a:ext cx="1932440" cy="69901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C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Membership </a:t>
            </a:r>
            <a:endParaRPr sz="1600" b="0" i="0" u="none" strike="noStrike" cap="non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8001001" y="3637055"/>
            <a:ext cx="188632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Professional Development </a:t>
            </a:r>
            <a:b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0041081" y="2912234"/>
            <a:ext cx="1726750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C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Programming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rgbClr val="9CC2E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948788" y="4475255"/>
            <a:ext cx="1730982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Technology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5884418" y="4399055"/>
            <a:ext cx="1932440" cy="92730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Member Experience / CARE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0038965" y="3704419"/>
            <a:ext cx="1730982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Programming </a:t>
            </a:r>
            <a:r>
              <a:rPr lang="en-US" sz="1500" b="1" i="0" u="none" strike="noStrike" cap="non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8001001" y="4422507"/>
            <a:ext cx="1886326" cy="89094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Professional Development</a:t>
            </a:r>
            <a:b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8001000" y="5464199"/>
            <a:ext cx="1886400" cy="891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Resources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0038975" y="5244751"/>
            <a:ext cx="1717200" cy="1031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Speaker Connections</a:t>
            </a:r>
            <a:b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382132" y="2646455"/>
            <a:ext cx="2133044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Admin Assistant</a:t>
            </a:r>
            <a:b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26073" y="3626781"/>
            <a:ext cx="164148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Finance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22" name="Google Shape;122;p2"/>
          <p:cNvCxnSpPr/>
          <p:nvPr/>
        </p:nvCxnSpPr>
        <p:spPr>
          <a:xfrm>
            <a:off x="4648200" y="4318035"/>
            <a:ext cx="0" cy="152401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"/>
          <p:cNvCxnSpPr/>
          <p:nvPr/>
        </p:nvCxnSpPr>
        <p:spPr>
          <a:xfrm>
            <a:off x="1049816" y="4294600"/>
            <a:ext cx="0" cy="2584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24" name="Google Shape;124;p2"/>
          <p:cNvSpPr/>
          <p:nvPr/>
        </p:nvSpPr>
        <p:spPr>
          <a:xfrm>
            <a:off x="137151" y="4504367"/>
            <a:ext cx="1625279" cy="67843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Partnership</a:t>
            </a:r>
            <a:b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3916345" y="4464993"/>
            <a:ext cx="1747613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Brand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Meray Kim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2685531" y="1832005"/>
            <a:ext cx="2133045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President-Elect </a:t>
            </a:r>
            <a:endParaRPr sz="1800" b="0" i="0" u="none" strike="noStrike" cap="none">
              <a:solidFill>
                <a:srgbClr val="8296B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NAME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 rot="5400000">
            <a:off x="2897782" y="3488184"/>
            <a:ext cx="996300" cy="968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28" name="Google Shape;128;p2"/>
          <p:cNvSpPr/>
          <p:nvPr/>
        </p:nvSpPr>
        <p:spPr>
          <a:xfrm>
            <a:off x="2720805" y="3637043"/>
            <a:ext cx="2396283" cy="75719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Brand &amp; Technology </a:t>
            </a:r>
            <a:endParaRPr sz="1500" b="0" i="0" u="none" strike="noStrike" cap="none">
              <a:solidFill>
                <a:srgbClr val="8296B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398018" y="541073"/>
            <a:ext cx="10972800" cy="64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2021 ATD Board of Directors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3"/>
          <p:cNvCxnSpPr/>
          <p:nvPr/>
        </p:nvCxnSpPr>
        <p:spPr>
          <a:xfrm>
            <a:off x="8833598" y="3871973"/>
            <a:ext cx="0" cy="1430215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36" name="Google Shape;136;p3"/>
          <p:cNvCxnSpPr/>
          <p:nvPr/>
        </p:nvCxnSpPr>
        <p:spPr>
          <a:xfrm rot="5400000">
            <a:off x="8364838" y="3818249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37" name="Google Shape;137;p3"/>
          <p:cNvCxnSpPr/>
          <p:nvPr/>
        </p:nvCxnSpPr>
        <p:spPr>
          <a:xfrm rot="5400000">
            <a:off x="10308488" y="5395206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38" name="Google Shape;138;p3"/>
          <p:cNvCxnSpPr/>
          <p:nvPr/>
        </p:nvCxnSpPr>
        <p:spPr>
          <a:xfrm>
            <a:off x="4262030" y="3772868"/>
            <a:ext cx="0" cy="2584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39" name="Google Shape;139;p3"/>
          <p:cNvCxnSpPr/>
          <p:nvPr/>
        </p:nvCxnSpPr>
        <p:spPr>
          <a:xfrm rot="5400000">
            <a:off x="10308488" y="4363824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40" name="Google Shape;140;p3"/>
          <p:cNvCxnSpPr/>
          <p:nvPr/>
        </p:nvCxnSpPr>
        <p:spPr>
          <a:xfrm>
            <a:off x="6146788" y="953360"/>
            <a:ext cx="0" cy="1936805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41" name="Google Shape;141;p3"/>
          <p:cNvCxnSpPr/>
          <p:nvPr/>
        </p:nvCxnSpPr>
        <p:spPr>
          <a:xfrm>
            <a:off x="4794673" y="1540735"/>
            <a:ext cx="2571842" cy="1587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42" name="Google Shape;142;p3"/>
          <p:cNvCxnSpPr>
            <a:stCxn id="143" idx="3"/>
            <a:endCxn id="144" idx="1"/>
          </p:cNvCxnSpPr>
          <p:nvPr/>
        </p:nvCxnSpPr>
        <p:spPr>
          <a:xfrm>
            <a:off x="4802109" y="2394865"/>
            <a:ext cx="2563500" cy="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45" name="Google Shape;145;p3"/>
          <p:cNvSpPr/>
          <p:nvPr/>
        </p:nvSpPr>
        <p:spPr>
          <a:xfrm>
            <a:off x="5029478" y="715745"/>
            <a:ext cx="2133044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President </a:t>
            </a:r>
            <a:endParaRPr sz="1800" b="0" i="0" u="none" strike="noStrike" cap="none">
              <a:solidFill>
                <a:srgbClr val="8296B0"/>
              </a:solidFill>
              <a:highlight>
                <a:srgbClr val="565559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7365670" y="1237515"/>
            <a:ext cx="213304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Past President</a:t>
            </a:r>
            <a:br>
              <a:rPr lang="en-US"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69065" y="2051965"/>
            <a:ext cx="213304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Secretary </a:t>
            </a:r>
            <a:br>
              <a:rPr lang="en-US" sz="18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5867956" y="3029355"/>
            <a:ext cx="1932440" cy="69901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C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Membership </a:t>
            </a:r>
            <a:endParaRPr sz="1600" b="0" i="0" u="none" strike="noStrike" cap="none">
              <a:solidFill>
                <a:srgbClr val="8296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7984539" y="3042565"/>
            <a:ext cx="1886324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Professional Development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0024619" y="2317744"/>
            <a:ext cx="1726750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C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Programming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9CC2E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932326" y="3880765"/>
            <a:ext cx="1730982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Technology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867956" y="3804565"/>
            <a:ext cx="1932440" cy="92730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Member Experience / CARE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0020387" y="3345518"/>
            <a:ext cx="1730982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Programming </a:t>
            </a:r>
            <a:r>
              <a:rPr lang="en-US" sz="1500" b="1" i="0" u="none" strike="noStrike" cap="non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5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7984539" y="3828017"/>
            <a:ext cx="1886326" cy="890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Professional Development</a:t>
            </a:r>
            <a:b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7984538" y="4869709"/>
            <a:ext cx="1886325" cy="89094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Career Resources 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10009660" y="5034032"/>
            <a:ext cx="1717207" cy="859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Speaker Connections</a:t>
            </a:r>
            <a:b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0020387" y="4204110"/>
            <a:ext cx="1719542" cy="68579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Programming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7365670" y="2051965"/>
            <a:ext cx="2133044" cy="685800"/>
          </a:xfrm>
          <a:prstGeom prst="rect">
            <a:avLst/>
          </a:prstGeom>
          <a:solidFill>
            <a:srgbClr val="5656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Admin Assistant</a:t>
            </a:r>
            <a:br>
              <a:rPr lang="en-US" sz="18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109611" y="3032291"/>
            <a:ext cx="164148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Finance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</a:t>
            </a:r>
            <a:endParaRPr sz="15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58" name="Google Shape;158;p3"/>
          <p:cNvCxnSpPr/>
          <p:nvPr/>
        </p:nvCxnSpPr>
        <p:spPr>
          <a:xfrm flipH="1">
            <a:off x="1002600" y="2863788"/>
            <a:ext cx="10186702" cy="16104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59" name="Google Shape;159;p3"/>
          <p:cNvCxnSpPr/>
          <p:nvPr/>
        </p:nvCxnSpPr>
        <p:spPr>
          <a:xfrm>
            <a:off x="1002602" y="2890164"/>
            <a:ext cx="0" cy="152401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3"/>
          <p:cNvCxnSpPr/>
          <p:nvPr/>
        </p:nvCxnSpPr>
        <p:spPr>
          <a:xfrm>
            <a:off x="1033354" y="3700110"/>
            <a:ext cx="0" cy="2584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61" name="Google Shape;161;p3"/>
          <p:cNvSpPr/>
          <p:nvPr/>
        </p:nvSpPr>
        <p:spPr>
          <a:xfrm>
            <a:off x="120689" y="3909877"/>
            <a:ext cx="1625279" cy="678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Partnership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3899883" y="3870503"/>
            <a:ext cx="1747613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Director of Brand</a:t>
            </a:r>
            <a:br>
              <a:rPr lang="en-US"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15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OPEN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669069" y="1237515"/>
            <a:ext cx="2133045" cy="685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C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President-Elect </a:t>
            </a:r>
            <a:endParaRPr sz="1800" b="0" i="0" u="none" strike="noStrike" cap="none">
              <a:solidFill>
                <a:srgbClr val="8296B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3"/>
          <p:cNvCxnSpPr/>
          <p:nvPr/>
        </p:nvCxnSpPr>
        <p:spPr>
          <a:xfrm rot="5400000">
            <a:off x="2881320" y="2893693"/>
            <a:ext cx="996300" cy="968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65" name="Google Shape;165;p3"/>
          <p:cNvSpPr/>
          <p:nvPr/>
        </p:nvSpPr>
        <p:spPr>
          <a:xfrm>
            <a:off x="2704343" y="3042553"/>
            <a:ext cx="2396283" cy="75719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120525" tIns="60250" rIns="120525" bIns="602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B7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VP Brand &amp; Technology </a:t>
            </a:r>
            <a:endParaRPr sz="1500" b="0" i="0" u="none" strike="noStrike" cap="none">
              <a:solidFill>
                <a:srgbClr val="8296B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highlight>
                  <a:srgbClr val="565559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481576" y="100204"/>
            <a:ext cx="10972800" cy="64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2022 ATD Board of Directors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481576" y="6305550"/>
            <a:ext cx="22227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Revised 0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0.00.20XX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 rot="5400000">
            <a:off x="10365798" y="3436326"/>
            <a:ext cx="990600" cy="4232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grpSp>
        <p:nvGrpSpPr>
          <p:cNvPr id="169" name="Google Shape;169;p3"/>
          <p:cNvGrpSpPr/>
          <p:nvPr/>
        </p:nvGrpSpPr>
        <p:grpSpPr>
          <a:xfrm>
            <a:off x="381000" y="5034032"/>
            <a:ext cx="3144085" cy="433319"/>
            <a:chOff x="381000" y="5034032"/>
            <a:chExt cx="3144085" cy="433319"/>
          </a:xfrm>
        </p:grpSpPr>
        <p:sp>
          <p:nvSpPr>
            <p:cNvPr id="170" name="Google Shape;170;p3"/>
            <p:cNvSpPr/>
            <p:nvPr/>
          </p:nvSpPr>
          <p:spPr>
            <a:xfrm>
              <a:off x="381000" y="5034032"/>
              <a:ext cx="838200" cy="433319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883601" y="5063969"/>
              <a:ext cx="164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 position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2" name="Google Shape;172;p3"/>
            <p:cNvCxnSpPr/>
            <p:nvPr/>
          </p:nvCxnSpPr>
          <p:spPr>
            <a:xfrm>
              <a:off x="1219200" y="5248635"/>
              <a:ext cx="5607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173" name="Google Shape;173;p3"/>
          <p:cNvGrpSpPr/>
          <p:nvPr/>
        </p:nvGrpSpPr>
        <p:grpSpPr>
          <a:xfrm>
            <a:off x="609317" y="5658716"/>
            <a:ext cx="4034651" cy="433315"/>
            <a:chOff x="609317" y="5658716"/>
            <a:chExt cx="4034651" cy="433315"/>
          </a:xfrm>
        </p:grpSpPr>
        <p:sp>
          <p:nvSpPr>
            <p:cNvPr id="174" name="Google Shape;174;p3"/>
            <p:cNvSpPr/>
            <p:nvPr/>
          </p:nvSpPr>
          <p:spPr>
            <a:xfrm>
              <a:off x="609317" y="5658716"/>
              <a:ext cx="560726" cy="433315"/>
            </a:xfrm>
            <a:prstGeom prst="heart">
              <a:avLst/>
            </a:prstGeom>
            <a:solidFill>
              <a:srgbClr val="FA5F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3"/>
            <p:cNvCxnSpPr/>
            <p:nvPr/>
          </p:nvCxnSpPr>
          <p:spPr>
            <a:xfrm>
              <a:off x="1185242" y="5879176"/>
              <a:ext cx="5607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76" name="Google Shape;176;p3"/>
            <p:cNvSpPr txBox="1"/>
            <p:nvPr/>
          </p:nvSpPr>
          <p:spPr>
            <a:xfrm>
              <a:off x="1899966" y="5689921"/>
              <a:ext cx="27440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to their role or team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</a:pPr>
            <a:r>
              <a:rPr lang="en-US" b="1">
                <a:solidFill>
                  <a:schemeClr val="accent2"/>
                </a:solidFill>
              </a:rPr>
              <a:t>Why does this matter?</a:t>
            </a: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3133"/>
              </a:buClr>
              <a:buSzPct val="100000"/>
              <a:buChar char="•"/>
            </a:pPr>
            <a:r>
              <a:rPr lang="en-US" b="0" i="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The turnover of volunteers (in any organization) </a:t>
            </a:r>
            <a:r>
              <a:rPr lang="en-US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b="0" i="0">
                <a:solidFill>
                  <a:srgbClr val="313133"/>
                </a:solidFill>
                <a:latin typeface="Arial"/>
                <a:ea typeface="Arial"/>
                <a:cs typeface="Arial"/>
                <a:sym typeface="Arial"/>
              </a:rPr>
              <a:t> about 50 percent on average, which means there are always openings.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b="0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Our board saw a </a:t>
            </a:r>
            <a:r>
              <a:rPr lang="en-US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b="0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 turnover in 20</a:t>
            </a:r>
            <a:r>
              <a:rPr lang="en-US" i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Char char="•"/>
            </a:pPr>
            <a:r>
              <a:rPr lang="en-US" i="1">
                <a:solidFill>
                  <a:srgbClr val="C00000"/>
                </a:solidFill>
              </a:rPr>
              <a:t>Only </a:t>
            </a:r>
            <a:r>
              <a:rPr lang="en-US" b="1" i="1">
                <a:solidFill>
                  <a:srgbClr val="C00000"/>
                </a:solidFill>
              </a:rPr>
              <a:t>X% were retained </a:t>
            </a:r>
            <a:r>
              <a:rPr lang="en-US" i="1">
                <a:solidFill>
                  <a:srgbClr val="C00000"/>
                </a:solidFill>
              </a:rPr>
              <a:t>for 20XX</a:t>
            </a:r>
            <a:br>
              <a:rPr lang="en-US"/>
            </a:b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Every position that saw turnover in 20XX is either open or filled by a brand-new board member in 20XX. #recruitingmatters.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i="1">
                <a:solidFill>
                  <a:schemeClr val="accent2"/>
                </a:solidFill>
              </a:rPr>
              <a:t>The average time of service from new members (##) in 20XX was, </a:t>
            </a:r>
            <a:r>
              <a:rPr lang="en-US" b="1" i="1">
                <a:solidFill>
                  <a:srgbClr val="C00000"/>
                </a:solidFill>
              </a:rPr>
              <a:t>X months</a:t>
            </a:r>
            <a:br>
              <a:rPr lang="en-US"/>
            </a:b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Every VP in 20XX felt the pressure to take on their team’s duties instead of focusing on leadership and strategy.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i="1">
                <a:solidFill>
                  <a:schemeClr val="accent2"/>
                </a:solidFill>
              </a:rPr>
              <a:t>#1 reason given for lack of participation was, </a:t>
            </a:r>
            <a:r>
              <a:rPr lang="en-US" b="1" i="1">
                <a:solidFill>
                  <a:srgbClr val="C00000"/>
                </a:solidFill>
              </a:rPr>
              <a:t>BLANK.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Board meeting attendance averaged XX% in 20XX.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100000"/>
              <a:buChar char="•"/>
            </a:pPr>
            <a:r>
              <a:rPr lang="en-US" i="1">
                <a:solidFill>
                  <a:schemeClr val="accent2"/>
                </a:solidFill>
              </a:rPr>
              <a:t>X% of those not in attendance were our </a:t>
            </a:r>
            <a:r>
              <a:rPr lang="en-US" b="1" i="1">
                <a:solidFill>
                  <a:srgbClr val="C00000"/>
                </a:solidFill>
              </a:rPr>
              <a:t>newest board members (OR OTHER STAT)</a:t>
            </a:r>
            <a:r>
              <a:rPr lang="en-US" i="1">
                <a:solidFill>
                  <a:srgbClr val="C00000"/>
                </a:solidFill>
              </a:rPr>
              <a:t>.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0" y="990600"/>
            <a:ext cx="12192000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Engagement is everyone’s business.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6837" y="2666999"/>
            <a:ext cx="5975163" cy="3162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38528" y="-23973"/>
            <a:ext cx="11201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F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5F00"/>
                </a:solidFill>
              </a:rPr>
              <a:t>It’s not my Chapter, it’s YOUR chapter</a:t>
            </a:r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63785" y="2438400"/>
            <a:ext cx="702281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None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With busy lives, it can be hard to find time to volunteer.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 b="0" i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None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However, the benefits of volunteering can be enormous. </a:t>
            </a:r>
            <a:endParaRPr sz="7200"/>
          </a:p>
        </p:txBody>
      </p:sp>
      <p:sp>
        <p:nvSpPr>
          <p:cNvPr id="191" name="Google Shape;191;p5"/>
          <p:cNvSpPr txBox="1"/>
          <p:nvPr/>
        </p:nvSpPr>
        <p:spPr>
          <a:xfrm>
            <a:off x="0" y="990600"/>
            <a:ext cx="12153472" cy="800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engagement is a direct reflection of our board engagement.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11130" y="228601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F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5F00"/>
                </a:solidFill>
              </a:rPr>
              <a:t>Benefits of Volunteering</a:t>
            </a: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body" idx="1"/>
          </p:nvPr>
        </p:nvSpPr>
        <p:spPr>
          <a:xfrm>
            <a:off x="-32535" y="2057400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Volunteering allows you to connect to your community and make it a better place.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It’s good for your mind and body.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 can benefit you and your organization as much as it does your chapter.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Can advance your career.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Helps you make friends, expand your network, and boost your social skills.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-2569" y="1138912"/>
            <a:ext cx="12153472" cy="800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your story and successes! #alwaysrecruiting</a:t>
            </a:r>
            <a:endParaRPr sz="2800" b="0" i="1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6" descr="May be an image of 5 people, including Jen Scheid Wichern, Amber Watts, Katie Kuhl and Jessica Jones and people smil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919" y="0"/>
            <a:ext cx="2591932" cy="259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3207" y="2293898"/>
            <a:ext cx="2678793" cy="267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8962" y="2129365"/>
            <a:ext cx="2190750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6530" y="4431679"/>
            <a:ext cx="2426321" cy="242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38528" y="-23973"/>
            <a:ext cx="11201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F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5F00"/>
                </a:solidFill>
              </a:rPr>
              <a:t>What do we look for in a volunteer?</a:t>
            </a: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5562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3171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Commitment</a:t>
            </a:r>
            <a:endParaRPr/>
          </a:p>
          <a:p>
            <a:pPr marL="228600" lvl="0" indent="-3171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Time</a:t>
            </a:r>
            <a:endParaRPr/>
          </a:p>
          <a:p>
            <a:pPr marL="228600" lvl="0" indent="-3171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/>
          </a:p>
          <a:p>
            <a:pPr marL="228600" lvl="0" indent="-3171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Reliability</a:t>
            </a:r>
            <a:endParaRPr/>
          </a:p>
          <a:p>
            <a:pPr marL="228600" lvl="0" indent="-3171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Engagement</a:t>
            </a:r>
            <a:endParaRPr sz="5400" b="0" i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 b="0" i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0" y="990600"/>
            <a:ext cx="12153472" cy="800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Being in the Talent Development field isn’t all that matters.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7" descr="employee engagement defini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399" y="2568954"/>
            <a:ext cx="7467601" cy="428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title"/>
          </p:nvPr>
        </p:nvSpPr>
        <p:spPr>
          <a:xfrm>
            <a:off x="38528" y="-23973"/>
            <a:ext cx="11201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5F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A5F00"/>
                </a:solidFill>
              </a:rPr>
              <a:t>Final Thoughts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108966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Meet the P</a:t>
            </a: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resident &amp; President-Elect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Confirm support from their employer.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 b="0" i="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Fill out </a:t>
            </a: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Board Application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Fill out Bio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VPs must be National Members, Directors do not.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en-US" sz="54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Attend monthly board meetings</a:t>
            </a:r>
            <a:endParaRPr/>
          </a:p>
          <a:p>
            <a:pPr marL="228600" lvl="0" indent="-142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1428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 b="0" i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400" b="0" i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0" y="990600"/>
            <a:ext cx="12153472" cy="8002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they can begin their service, we have to ensure they’re set up for success.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111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Quattrocento Sans</vt:lpstr>
      <vt:lpstr>Roboto</vt:lpstr>
      <vt:lpstr>Office Theme</vt:lpstr>
      <vt:lpstr>PowerPoint Presentation</vt:lpstr>
      <vt:lpstr>PowerPoint Presentation</vt:lpstr>
      <vt:lpstr>PowerPoint Presentation</vt:lpstr>
      <vt:lpstr>Why does this matter?</vt:lpstr>
      <vt:lpstr>It’s not my Chapter, it’s YOUR chapter</vt:lpstr>
      <vt:lpstr>Benefits of Volunteering</vt:lpstr>
      <vt:lpstr>What do we look for in a volunteer?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Clay, Krishna</dc:creator>
  <cp:lastModifiedBy>Bianca Clark</cp:lastModifiedBy>
  <cp:revision>1</cp:revision>
  <dcterms:created xsi:type="dcterms:W3CDTF">2016-01-11T16:06:16Z</dcterms:created>
  <dcterms:modified xsi:type="dcterms:W3CDTF">2022-09-09T15:07:23Z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0x010100255C103319F1BC4E87CD135074329080</vt:lpwstr>
  </property>
</Properties>
</file>