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2" r:id="rId18"/>
    <p:sldId id="272" r:id="rId19"/>
    <p:sldId id="273" r:id="rId20"/>
    <p:sldId id="303" r:id="rId21"/>
    <p:sldId id="274" r:id="rId22"/>
    <p:sldId id="304" r:id="rId23"/>
    <p:sldId id="277" r:id="rId24"/>
    <p:sldId id="278" r:id="rId25"/>
    <p:sldId id="279" r:id="rId26"/>
    <p:sldId id="305" r:id="rId27"/>
    <p:sldId id="288" r:id="rId28"/>
    <p:sldId id="298" r:id="rId29"/>
    <p:sldId id="299" r:id="rId30"/>
    <p:sldId id="306" r:id="rId31"/>
    <p:sldId id="300" r:id="rId32"/>
    <p:sldId id="301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84C37B-F8A7-4E77-A155-2C91D39DBACB}">
  <a:tblStyle styleId="{6E84C37B-F8A7-4E77-A155-2C91D39DBA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E256D7-D55D-4539-9275-64CB3A9443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6" y="7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dcfl.org/admi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.com/hel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xnO03_tVjrP9_OlhZrXwXIfVgFkna2hq306tc4Xsc/edit#gid=6273961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.org/chapters/cl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</a:rPr>
              <a:t>Call to order</a:t>
            </a:r>
            <a:r>
              <a:rPr lang="en" sz="1200" dirty="0">
                <a:solidFill>
                  <a:schemeClr val="dk1"/>
                </a:solidFill>
              </a:rPr>
              <a:t>: </a:t>
            </a:r>
            <a:r>
              <a:rPr lang="en" sz="1200" b="1" dirty="0">
                <a:solidFill>
                  <a:schemeClr val="dk1"/>
                </a:solidFill>
                <a:highlight>
                  <a:schemeClr val="accent4"/>
                </a:highlight>
              </a:rPr>
              <a:t>Zizo Aku, President</a:t>
            </a:r>
            <a:r>
              <a:rPr lang="en" sz="1200" dirty="0">
                <a:solidFill>
                  <a:schemeClr val="dk1"/>
                </a:solidFill>
              </a:rPr>
              <a:t> called the regular board meeting of the ATD Central Florida chapter to order on </a:t>
            </a:r>
            <a:r>
              <a:rPr lang="en" sz="1200" b="1" dirty="0">
                <a:solidFill>
                  <a:schemeClr val="dk1"/>
                </a:solidFill>
                <a:highlight>
                  <a:schemeClr val="accent4"/>
                </a:highlight>
              </a:rPr>
              <a:t>18 April 2023 at 7:##pm</a:t>
            </a:r>
            <a:r>
              <a:rPr lang="en" sz="12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ea6e36db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ea6e36db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https://atdcfl.org/admin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ea6e36d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ea6e36d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https://slack.com/help</a:t>
            </a:r>
            <a:r>
              <a:rPr lang="en" sz="2500">
                <a:solidFill>
                  <a:srgbClr val="59595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ea6e36db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dea6e36db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https://docs.google.com/spreadsheets/d/1rIxnO03_tVjrP9_OlhZrXwXIfVgFkna2hq306tc4Xsc/edit#gid=62739618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e44bb95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e44bb95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16e26fea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16e26fea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de97d0133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de97d0133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cb5d15c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cb5d15c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cb5d15c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cb5d15c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09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de44bb954d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de44bb954d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e97d013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e97d013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8207485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8207485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ec711f7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ec711f7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90 Days events -- NONE of these are on our calendar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3/23 Event is being cancelled -- rescheduled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3/30 Still TBD; Instructional design cohort?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 old calendar and new calendar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Janet and Maria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columns for locations, website add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ec711f7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ec711f7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e44bb954d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e44bb954d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e44bb954d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e44bb954d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de44bb954d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de44bb954d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de44bb954d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de44bb954d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de44bb954d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de44bb954d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8207485b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18207485b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8207485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8207485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highlight>
                  <a:schemeClr val="accent4"/>
                </a:highlight>
              </a:rPr>
              <a:t>#### </a:t>
            </a:r>
            <a:r>
              <a:rPr lang="en" sz="1200">
                <a:solidFill>
                  <a:schemeClr val="dk1"/>
                </a:solidFill>
              </a:rPr>
              <a:t>made the motion at </a:t>
            </a:r>
            <a:r>
              <a:rPr lang="en" sz="1200" b="1">
                <a:solidFill>
                  <a:schemeClr val="dk1"/>
                </a:solidFill>
                <a:highlight>
                  <a:schemeClr val="accent4"/>
                </a:highlight>
              </a:rPr>
              <a:t>8:##</a:t>
            </a:r>
            <a:r>
              <a:rPr lang="en" sz="1200" b="1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pm, seconded by </a:t>
            </a:r>
            <a:r>
              <a:rPr lang="en" sz="1200" b="1">
                <a:solidFill>
                  <a:schemeClr val="dk1"/>
                </a:solidFill>
                <a:highlight>
                  <a:schemeClr val="accent4"/>
                </a:highlight>
              </a:rPr>
              <a:t>####</a:t>
            </a:r>
            <a:r>
              <a:rPr lang="en" sz="1200">
                <a:solidFill>
                  <a:schemeClr val="dk1"/>
                </a:solidFill>
              </a:rPr>
              <a:t>. The motion was approved. The meeting was adjourned at </a:t>
            </a:r>
            <a:r>
              <a:rPr lang="en" sz="1200" b="1">
                <a:solidFill>
                  <a:schemeClr val="dk1"/>
                </a:solidFill>
                <a:highlight>
                  <a:schemeClr val="accent4"/>
                </a:highlight>
              </a:rPr>
              <a:t>8:##</a:t>
            </a:r>
            <a:r>
              <a:rPr lang="en" sz="1200">
                <a:solidFill>
                  <a:schemeClr val="dk1"/>
                </a:solidFill>
              </a:rPr>
              <a:t> pm.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8207485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8207485b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e44bb954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e44bb954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0ee4dc0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0ee4dc0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0ee4dc0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0ee4dc0f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0ee4dc0f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0ee4dc0f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0ee4dc0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0ee4dc0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e9d042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e9d042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@scott - Since we are actively recruiting and onboarding new leaders, we should keep these resources slides for all meetings. We can always skip them when we don’t have new people.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https://www.td.org/chapters/clc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.com/hel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.org/chapters/cl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ATDCFL 2023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Monthly Meeting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18,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20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Personify aka Wild Apricot</a:t>
            </a:r>
            <a:endParaRPr b="1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4081250"/>
            <a:ext cx="85206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0" y="956225"/>
            <a:ext cx="2237825" cy="30084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750" y="932525"/>
            <a:ext cx="2237825" cy="3032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22"/>
          <p:cNvSpPr/>
          <p:nvPr/>
        </p:nvSpPr>
        <p:spPr>
          <a:xfrm>
            <a:off x="1977750" y="2186050"/>
            <a:ext cx="1176300" cy="90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109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Slack Best Practices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4405325"/>
            <a:ext cx="85206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https://slack.com/help</a:t>
            </a:r>
            <a:r>
              <a:rPr lang="en" sz="2500"/>
              <a:t> </a:t>
            </a:r>
            <a:endParaRPr sz="2500" b="1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175" y="782700"/>
            <a:ext cx="4666125" cy="3186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156600" y="782703"/>
            <a:ext cx="3756900" cy="3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 are replying to correct message thread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Tag people who need to respond/see your message.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Slack every 1-2 days for anything you may have missed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creating new channels related to chapter internal business/activities - make the channel private. 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109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Shared Drive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156600" y="782703"/>
            <a:ext cx="3756900" cy="3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Document storage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Historical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forms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Volunteer Interest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Speaker Interest</a:t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025" y="585075"/>
            <a:ext cx="4426716" cy="34182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Goals and Key Results </a:t>
            </a:r>
            <a:endParaRPr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Calibri"/>
              <a:buAutoNum type="arabicPeriod"/>
            </a:pPr>
            <a:r>
              <a:rPr lang="en-US" sz="1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Overall Goal #1</a:t>
            </a:r>
            <a:endParaRPr sz="16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A1: 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Subgoal #1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A2: 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Subgoal #2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A3: 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Subgoal #3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600"/>
              <a:buNone/>
            </a:pPr>
            <a:r>
              <a:rPr lang="en-US" sz="1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2.    Overall Goal #2</a:t>
            </a:r>
            <a:endParaRPr sz="16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B1: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Subgoal #1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B2: Subgoal #2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B3: Subgoal #3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600"/>
              <a:buNone/>
            </a:pPr>
            <a:r>
              <a:rPr lang="en-US" sz="1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3.    Overall Goal #3</a:t>
            </a:r>
            <a:endParaRPr sz="16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lang="en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C1: 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Subgoal #1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lang="en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C2: 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Subgoal #2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C3: 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Subgoal #3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Chapter Status</a:t>
            </a:r>
            <a:endParaRPr dirty="0"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Chapter Health Metrics: Chapter Membership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Chapter Health Metrics: Renewals by Month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Chapter Health Metrics: Average Event Participation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23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Report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Review Monthly Financial Documents.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Profit and Loss for March: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March Net Income: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Net for 2023: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Current Assets: $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CARE Metrics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Welcome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Roll Call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Approve Previous Minutes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Chapter Health Metrics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Actions Tracker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Review Event Calendar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Plan for Upcoming Events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Vertical 30/60/90 Reports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Wrap Up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2EA1-5AAE-7800-D1E9-CB82623D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Action Review for Events in the Last 30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99009-D2CF-5505-3B76-833B92296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7354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Goal is to capture a quick synopsis, positives/sustains, and improvements for the</a:t>
            </a:r>
          </a:p>
          <a:p>
            <a:pPr marL="114300" indent="0">
              <a:buNone/>
            </a:pPr>
            <a:r>
              <a:rPr lang="en-US" dirty="0"/>
              <a:t>future for EACH event to improve long-term chapter operations.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711CA9-2524-C3B2-CD8E-6468E7257D86}"/>
              </a:ext>
            </a:extLst>
          </p:cNvPr>
          <p:cNvSpPr txBox="1">
            <a:spLocks/>
          </p:cNvSpPr>
          <p:nvPr/>
        </p:nvSpPr>
        <p:spPr>
          <a:xfrm>
            <a:off x="311700" y="2134975"/>
            <a:ext cx="8520600" cy="18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Event #1 Date – Event #1 Title</a:t>
            </a:r>
          </a:p>
          <a:p>
            <a:pPr lvl="1"/>
            <a:r>
              <a:rPr lang="en-US" dirty="0"/>
              <a:t>Feedback</a:t>
            </a:r>
          </a:p>
          <a:p>
            <a:r>
              <a:rPr lang="en-US" dirty="0"/>
              <a:t>Event #2 Date – Event #2 Title</a:t>
            </a:r>
          </a:p>
          <a:p>
            <a:pPr lvl="1"/>
            <a:r>
              <a:rPr lang="en-US" dirty="0"/>
              <a:t>Feedback</a:t>
            </a:r>
          </a:p>
          <a:p>
            <a:r>
              <a:rPr lang="en-US" dirty="0"/>
              <a:t>Event #3 Date – Event #3 Title</a:t>
            </a:r>
          </a:p>
          <a:p>
            <a:pPr lvl="1"/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21186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193900"/>
            <a:ext cx="8520600" cy="533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Event Calendar (NONE of these are on our site)</a:t>
            </a:r>
            <a:endParaRPr sz="1600" b="1">
              <a:solidFill>
                <a:srgbClr val="CC0000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891550"/>
            <a:ext cx="8520600" cy="4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70" name="Google Shape;170;p31"/>
          <p:cNvGraphicFramePr/>
          <p:nvPr/>
        </p:nvGraphicFramePr>
        <p:xfrm>
          <a:off x="311700" y="127725"/>
          <a:ext cx="8520575" cy="4608995"/>
        </p:xfrm>
        <a:graphic>
          <a:graphicData uri="http://schemas.openxmlformats.org/drawingml/2006/table">
            <a:tbl>
              <a:tblPr>
                <a:noFill/>
                <a:tableStyleId>{62E256D7-D55D-4539-9275-64CB3A944369}</a:tableStyleId>
              </a:tblPr>
              <a:tblGrid>
                <a:gridCol w="121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Presenter/Backup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Host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03/23/23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9:00 AM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7 hours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Workshop - Face-to-Face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Gamification Certification Program</a:t>
                      </a:r>
                      <a:endParaRPr sz="9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Jonathan Peters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Maria Rodriguez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03/30/23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Webinar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Webinar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4/1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Face to Face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ATDCFL Book Club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Walter Brown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4/10 - 4/14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All Day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 Days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Conference Support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LSCON 2023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Rosa &amp; Maria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04/13/23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12:00 PM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1</a:t>
                      </a:r>
                      <a:endParaRPr sz="9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Webinar</a:t>
                      </a:r>
                      <a:endParaRPr sz="9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QStream tent. JS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P:</a:t>
                      </a:r>
                      <a:endParaRPr sz="9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A: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04/20/23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6:30 PM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Virtual New Member Orientation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New Member Orientation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Joanie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04/29/23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6:00 PM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ATD Social -with Sponsor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Sponsor Presenter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Maria Rodriguez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Face to Face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ATDCFL Book Club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Walter Brown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05/11/23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12:00 PM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Webinar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Barry Nadler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P:</a:t>
                      </a:r>
                      <a:endParaRPr sz="9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A: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05/31/23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7:00 PM</a:t>
                      </a: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Webinar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Face to Face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ATDCFL Book Club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Walter Brown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06/08/23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12:00 PM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Webinar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Finance Literacy 101</a:t>
                      </a:r>
                      <a:endParaRPr sz="10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Cheryl Blackeney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P:</a:t>
                      </a:r>
                      <a:endParaRPr sz="9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A: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06/15/23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6:30 PM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Virtual New Member Orientation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New Member Orientation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Joanie</a:t>
                      </a:r>
                      <a:endParaRPr sz="9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8D51-D2DA-6F1C-C4FD-7CB39FBB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Slides for Upcoming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E4458-6AFA-4ED9-63DB-BB233EDDC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Enter individual slides for upcoming events here outlining:</a:t>
            </a:r>
          </a:p>
          <a:p>
            <a:pPr>
              <a:buAutoNum type="arabicPeriod"/>
            </a:pPr>
            <a:r>
              <a:rPr lang="en-US" dirty="0"/>
              <a:t>POC Responsible/Host</a:t>
            </a:r>
          </a:p>
          <a:p>
            <a:pPr>
              <a:buAutoNum type="arabicPeriod"/>
            </a:pPr>
            <a:r>
              <a:rPr lang="en-US" dirty="0"/>
              <a:t>Actions Taken</a:t>
            </a:r>
          </a:p>
          <a:p>
            <a:pPr>
              <a:buAutoNum type="arabicPeriod"/>
            </a:pPr>
            <a:r>
              <a:rPr lang="en-US" dirty="0"/>
              <a:t>Actions Pending</a:t>
            </a:r>
          </a:p>
          <a:p>
            <a:pPr>
              <a:buAutoNum type="arabicPeriod"/>
            </a:pPr>
            <a:r>
              <a:rPr lang="en-US" dirty="0"/>
              <a:t>Support Needed</a:t>
            </a:r>
          </a:p>
        </p:txBody>
      </p:sp>
    </p:spTree>
    <p:extLst>
      <p:ext uri="{BB962C8B-B14F-4D97-AF65-F5344CB8AC3E}">
        <p14:creationId xmlns:p14="http://schemas.microsoft.com/office/powerpoint/2010/main" val="155675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311700" y="193900"/>
            <a:ext cx="8520600" cy="533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Upcoming Program - Fill in date/title/speaker and details below</a:t>
            </a:r>
            <a:endParaRPr sz="1600" b="1">
              <a:solidFill>
                <a:srgbClr val="CC0000"/>
              </a:solidFill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311700" y="891550"/>
            <a:ext cx="8520600" cy="4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Purpose: 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POC: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Speaker: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Topic: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Capability Focus Area/s - Developing Professional Capability: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Actions Taken: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Actions Pending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Support Needed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193900"/>
            <a:ext cx="8520600" cy="533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Upcoming Program - Fill in date/title/speaker and details below</a:t>
            </a:r>
            <a:endParaRPr sz="1600" b="1">
              <a:solidFill>
                <a:srgbClr val="CC0000"/>
              </a:solidFill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891550"/>
            <a:ext cx="8520600" cy="4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Purpose: 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POC: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Speaker: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Topic: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Capability Focus Area/s - Developing Professional Capability: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Actions Taken: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Actions Pending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Support Needed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311700" y="193900"/>
            <a:ext cx="8520600" cy="533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Upcoming Program - Fill in date/title/speaker and details below</a:t>
            </a:r>
            <a:endParaRPr sz="1600" b="1">
              <a:solidFill>
                <a:srgbClr val="CC0000"/>
              </a:solidFill>
            </a:endParaRPr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311700" y="891550"/>
            <a:ext cx="8520600" cy="4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Purpose: 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POC: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Speaker: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Topic: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Capability Focus Area/s - Developing Professional Capability: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Actions Taken: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Actions Pending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Support Needed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67DE-FC5F-D72A-CF9B-5704C35C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Outstanding Action Items/Completed in Last 30 Days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51EF4E-24F9-5688-B913-012D389A2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1278"/>
              </p:ext>
            </p:extLst>
          </p:nvPr>
        </p:nvGraphicFramePr>
        <p:xfrm>
          <a:off x="370541" y="1131421"/>
          <a:ext cx="8283388" cy="3058083"/>
        </p:xfrm>
        <a:graphic>
          <a:graphicData uri="http://schemas.openxmlformats.org/drawingml/2006/table">
            <a:tbl>
              <a:tblPr firstRow="1" bandRow="1">
                <a:tableStyleId>{6E84C37B-F8A7-4E77-A155-2C91D39DBACB}</a:tableStyleId>
              </a:tblPr>
              <a:tblGrid>
                <a:gridCol w="2775074">
                  <a:extLst>
                    <a:ext uri="{9D8B030D-6E8A-4147-A177-3AD203B41FA5}">
                      <a16:colId xmlns:a16="http://schemas.microsoft.com/office/drawing/2014/main" val="1761108223"/>
                    </a:ext>
                  </a:extLst>
                </a:gridCol>
                <a:gridCol w="2775074">
                  <a:extLst>
                    <a:ext uri="{9D8B030D-6E8A-4147-A177-3AD203B41FA5}">
                      <a16:colId xmlns:a16="http://schemas.microsoft.com/office/drawing/2014/main" val="4069201650"/>
                    </a:ext>
                  </a:extLst>
                </a:gridCol>
                <a:gridCol w="2733240">
                  <a:extLst>
                    <a:ext uri="{9D8B030D-6E8A-4147-A177-3AD203B41FA5}">
                      <a16:colId xmlns:a16="http://schemas.microsoft.com/office/drawing/2014/main" val="2887015858"/>
                    </a:ext>
                  </a:extLst>
                </a:gridCol>
              </a:tblGrid>
              <a:tr h="436869">
                <a:tc>
                  <a:txBody>
                    <a:bodyPr/>
                    <a:lstStyle/>
                    <a:p>
                      <a:r>
                        <a:rPr lang="en-US" sz="1600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Complete? /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Owner/Vertical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35169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158903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41035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99156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09033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19822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3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Board Member Title (i.e. President, VP Finance, etc.)</a:t>
            </a:r>
            <a:endParaRPr dirty="0"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Last 30 Days</a:t>
            </a:r>
            <a:r>
              <a:rPr lang="en" sz="1300" dirty="0"/>
              <a:t>:</a:t>
            </a:r>
            <a:endParaRPr sz="1300" dirty="0"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Next 30 Days</a:t>
            </a:r>
            <a:r>
              <a:rPr lang="en" sz="1300" dirty="0"/>
              <a:t>:</a:t>
            </a:r>
            <a:endParaRPr sz="1300" dirty="0"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 dirty="0"/>
          </a:p>
        </p:txBody>
      </p:sp>
      <p:cxnSp>
        <p:nvCxnSpPr>
          <p:cNvPr id="287" name="Google Shape;287;p45"/>
          <p:cNvCxnSpPr>
            <a:stCxn id="284" idx="2"/>
          </p:cNvCxnSpPr>
          <p:nvPr/>
        </p:nvCxnSpPr>
        <p:spPr>
          <a:xfrm>
            <a:off x="4572000" y="1017725"/>
            <a:ext cx="46800" cy="3885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5"/>
          <p:cNvCxnSpPr/>
          <p:nvPr/>
        </p:nvCxnSpPr>
        <p:spPr>
          <a:xfrm flipH="1">
            <a:off x="299825" y="2789175"/>
            <a:ext cx="8547600" cy="7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335100" y="3057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Next 60-90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sz="1300"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2"/>
          </p:nvPr>
        </p:nvSpPr>
        <p:spPr>
          <a:xfrm>
            <a:off x="4855800" y="3057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Support Needed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sz="1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Board Member #2 Title (i.e. President, VP Finance, etc.)</a:t>
            </a:r>
            <a:endParaRPr dirty="0">
              <a:highlight>
                <a:srgbClr val="00FFFF"/>
              </a:highlight>
            </a:endParaRPr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Last 30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sz="1300"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Next 30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 </a:t>
            </a:r>
            <a:endParaRPr sz="1300"/>
          </a:p>
        </p:txBody>
      </p:sp>
      <p:cxnSp>
        <p:nvCxnSpPr>
          <p:cNvPr id="397" name="Google Shape;397;p55"/>
          <p:cNvCxnSpPr>
            <a:stCxn id="394" idx="2"/>
          </p:cNvCxnSpPr>
          <p:nvPr/>
        </p:nvCxnSpPr>
        <p:spPr>
          <a:xfrm>
            <a:off x="4572000" y="1017725"/>
            <a:ext cx="46800" cy="3885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55"/>
          <p:cNvCxnSpPr/>
          <p:nvPr/>
        </p:nvCxnSpPr>
        <p:spPr>
          <a:xfrm flipH="1">
            <a:off x="299825" y="2789175"/>
            <a:ext cx="8547600" cy="7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9" name="Google Shape;399;p55"/>
          <p:cNvSpPr txBox="1">
            <a:spLocks noGrp="1"/>
          </p:cNvSpPr>
          <p:nvPr>
            <p:ph type="body" idx="1"/>
          </p:nvPr>
        </p:nvSpPr>
        <p:spPr>
          <a:xfrm>
            <a:off x="335100" y="3057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Next 60-90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 </a:t>
            </a:r>
            <a:endParaRPr sz="1300"/>
          </a:p>
        </p:txBody>
      </p:sp>
      <p:sp>
        <p:nvSpPr>
          <p:cNvPr id="400" name="Google Shape;400;p55"/>
          <p:cNvSpPr txBox="1">
            <a:spLocks noGrp="1"/>
          </p:cNvSpPr>
          <p:nvPr>
            <p:ph type="body" idx="2"/>
          </p:nvPr>
        </p:nvSpPr>
        <p:spPr>
          <a:xfrm>
            <a:off x="4855800" y="3057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Support Needed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 </a:t>
            </a:r>
            <a:endParaRPr sz="1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Board Member #3 Title (i.e. President, VP Finance, etc.)</a:t>
            </a:r>
            <a:endParaRPr dirty="0">
              <a:highlight>
                <a:srgbClr val="00FFFF"/>
              </a:highlight>
            </a:endParaRPr>
          </a:p>
        </p:txBody>
      </p:sp>
      <p:sp>
        <p:nvSpPr>
          <p:cNvPr id="406" name="Google Shape;406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Last 30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sz="1300"/>
          </a:p>
        </p:txBody>
      </p:sp>
      <p:sp>
        <p:nvSpPr>
          <p:cNvPr id="407" name="Google Shape;407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Next 30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 </a:t>
            </a:r>
            <a:endParaRPr sz="1300"/>
          </a:p>
        </p:txBody>
      </p:sp>
      <p:cxnSp>
        <p:nvCxnSpPr>
          <p:cNvPr id="408" name="Google Shape;408;p56"/>
          <p:cNvCxnSpPr>
            <a:stCxn id="405" idx="2"/>
          </p:cNvCxnSpPr>
          <p:nvPr/>
        </p:nvCxnSpPr>
        <p:spPr>
          <a:xfrm>
            <a:off x="4572000" y="1017725"/>
            <a:ext cx="46800" cy="3885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56"/>
          <p:cNvCxnSpPr/>
          <p:nvPr/>
        </p:nvCxnSpPr>
        <p:spPr>
          <a:xfrm flipH="1">
            <a:off x="299825" y="2789175"/>
            <a:ext cx="8547600" cy="7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" name="Google Shape;410;p56"/>
          <p:cNvSpPr txBox="1">
            <a:spLocks noGrp="1"/>
          </p:cNvSpPr>
          <p:nvPr>
            <p:ph type="body" idx="1"/>
          </p:nvPr>
        </p:nvSpPr>
        <p:spPr>
          <a:xfrm>
            <a:off x="335100" y="3057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Next 60-90 Days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 </a:t>
            </a:r>
            <a:endParaRPr sz="1300"/>
          </a:p>
        </p:txBody>
      </p:sp>
      <p:sp>
        <p:nvSpPr>
          <p:cNvPr id="411" name="Google Shape;411;p56"/>
          <p:cNvSpPr txBox="1">
            <a:spLocks noGrp="1"/>
          </p:cNvSpPr>
          <p:nvPr>
            <p:ph type="body" idx="2"/>
          </p:nvPr>
        </p:nvSpPr>
        <p:spPr>
          <a:xfrm>
            <a:off x="4855800" y="3057475"/>
            <a:ext cx="39999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Support Needed</a:t>
            </a:r>
            <a:r>
              <a:rPr lang="en" sz="1300"/>
              <a:t>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 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8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Call</a:t>
            </a:r>
            <a:endParaRPr/>
          </a:p>
        </p:txBody>
      </p:sp>
      <p:graphicFrame>
        <p:nvGraphicFramePr>
          <p:cNvPr id="67" name="Google Shape;67;p15"/>
          <p:cNvGraphicFramePr/>
          <p:nvPr>
            <p:extLst>
              <p:ext uri="{D42A27DB-BD31-4B8C-83A1-F6EECF244321}">
                <p14:modId xmlns:p14="http://schemas.microsoft.com/office/powerpoint/2010/main" val="2141782387"/>
              </p:ext>
            </p:extLst>
          </p:nvPr>
        </p:nvGraphicFramePr>
        <p:xfrm>
          <a:off x="989888" y="790650"/>
          <a:ext cx="7164225" cy="3840450"/>
        </p:xfrm>
        <a:graphic>
          <a:graphicData uri="http://schemas.openxmlformats.org/drawingml/2006/table">
            <a:tbl>
              <a:tblPr>
                <a:noFill/>
                <a:tableStyleId>{6E84C37B-F8A7-4E77-A155-2C91D39DBACB}</a:tableStyleId>
              </a:tblPr>
              <a:tblGrid>
                <a:gridCol w="237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Attendance</a:t>
                      </a:r>
                      <a:endParaRPr sz="1200" b="1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(Green = present, Yellow =absent &amp; Teal = vacant)</a:t>
                      </a:r>
                      <a:endParaRPr sz="1200" b="1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President: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Past President: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of Engagement: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Membership: 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of Finance: 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Programs Operations: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of Chapter Operations: 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of Strategic Partnerships: 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Chapter Operations: 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Certification Programs: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President-Elect: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Programs: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VP of Communications: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Communications: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College Relations: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Membership: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Sponsorship:</a:t>
                      </a:r>
                      <a:endParaRPr sz="1200" b="1" dirty="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Director of Social Media: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10CF-8949-285A-FDA6-92808168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Items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2D9625-DA18-037E-3614-5EC5945E4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32897"/>
              </p:ext>
            </p:extLst>
          </p:nvPr>
        </p:nvGraphicFramePr>
        <p:xfrm>
          <a:off x="388470" y="1088390"/>
          <a:ext cx="8199717" cy="1929728"/>
        </p:xfrm>
        <a:graphic>
          <a:graphicData uri="http://schemas.openxmlformats.org/drawingml/2006/table">
            <a:tbl>
              <a:tblPr firstRow="1" bandRow="1">
                <a:tableStyleId>{6E84C37B-F8A7-4E77-A155-2C91D39DBACB}</a:tableStyleId>
              </a:tblPr>
              <a:tblGrid>
                <a:gridCol w="2733239">
                  <a:extLst>
                    <a:ext uri="{9D8B030D-6E8A-4147-A177-3AD203B41FA5}">
                      <a16:colId xmlns:a16="http://schemas.microsoft.com/office/drawing/2014/main" val="3498257555"/>
                    </a:ext>
                  </a:extLst>
                </a:gridCol>
                <a:gridCol w="2733239">
                  <a:extLst>
                    <a:ext uri="{9D8B030D-6E8A-4147-A177-3AD203B41FA5}">
                      <a16:colId xmlns:a16="http://schemas.microsoft.com/office/drawing/2014/main" val="605317974"/>
                    </a:ext>
                  </a:extLst>
                </a:gridCol>
                <a:gridCol w="2733239">
                  <a:extLst>
                    <a:ext uri="{9D8B030D-6E8A-4147-A177-3AD203B41FA5}">
                      <a16:colId xmlns:a16="http://schemas.microsoft.com/office/drawing/2014/main" val="4053699877"/>
                    </a:ext>
                  </a:extLst>
                </a:gridCol>
              </a:tblGrid>
              <a:tr h="482432">
                <a:tc>
                  <a:txBody>
                    <a:bodyPr/>
                    <a:lstStyle/>
                    <a:p>
                      <a:r>
                        <a:rPr lang="en-US" sz="1800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Support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Owner/Vertical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4297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55382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43182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47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17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Discussion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Wrap-Up</a:t>
            </a:r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Meeting: May 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Approve </a:t>
            </a:r>
            <a:r>
              <a:rPr lang="en" u="sng" dirty="0">
                <a:solidFill>
                  <a:schemeClr val="hlink"/>
                </a:solidFill>
              </a:rPr>
              <a:t>March Board</a:t>
            </a:r>
            <a:r>
              <a:rPr lang="en" dirty="0"/>
              <a:t> Meeting Minutes  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motion to approve the Minutes was called by ### at 7:## and was approved.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Board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Meetings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Cadence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 hour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Additional meeting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Structure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Robert’s Rules of Order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Roles and actions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Reports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Future actions/What help do you need?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Board Recruiting Process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Board member vetting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Accountability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5020375" y="335150"/>
            <a:ext cx="3966900" cy="147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Events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Speaker Vetting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Emails to Members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Corrections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2023 Budget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20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Resources for Chapter Leaders</a:t>
            </a:r>
            <a:endParaRPr b="1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4081250"/>
            <a:ext cx="85206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https://www.td.org/chapters/clc</a:t>
            </a:r>
            <a:r>
              <a:rPr lang="en" sz="2800">
                <a:solidFill>
                  <a:schemeClr val="dk1"/>
                </a:solidFill>
              </a:rPr>
              <a:t> </a:t>
            </a:r>
            <a:endParaRPr sz="28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400" y="1017725"/>
            <a:ext cx="6527201" cy="2769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On-screen Show (16:9)</PresentationFormat>
  <Paragraphs>278</Paragraphs>
  <Slides>32</Slides>
  <Notes>28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Georgia</vt:lpstr>
      <vt:lpstr>Simple Light</vt:lpstr>
      <vt:lpstr>ATDCFL 2023  Monthly Meeting</vt:lpstr>
      <vt:lpstr>Agenda</vt:lpstr>
      <vt:lpstr>Roll Call</vt:lpstr>
      <vt:lpstr>Approve March Board Meeting Minutes  </vt:lpstr>
      <vt:lpstr>The Board</vt:lpstr>
      <vt:lpstr>Creating Events</vt:lpstr>
      <vt:lpstr>Emails to Members</vt:lpstr>
      <vt:lpstr>Finance</vt:lpstr>
      <vt:lpstr>Resources for Chapter Leaders</vt:lpstr>
      <vt:lpstr>Personify aka Wild Apricot</vt:lpstr>
      <vt:lpstr>Slack Best Practices</vt:lpstr>
      <vt:lpstr>Google Shared Drive</vt:lpstr>
      <vt:lpstr>2023 Goals and Key Results </vt:lpstr>
      <vt:lpstr>Chapter Status</vt:lpstr>
      <vt:lpstr>Chapter Health Metrics: Chapter Membership</vt:lpstr>
      <vt:lpstr>Chapter Health Metrics: Renewals by Month</vt:lpstr>
      <vt:lpstr>Chapter Health Metrics: Average Event Participation</vt:lpstr>
      <vt:lpstr>Financial Report</vt:lpstr>
      <vt:lpstr>Review CARE Metrics</vt:lpstr>
      <vt:lpstr>After Action Review for Events in the Last 30 Days</vt:lpstr>
      <vt:lpstr>Event Calendar (NONE of these are on our site)</vt:lpstr>
      <vt:lpstr>Individual Slides for Upcoming Events</vt:lpstr>
      <vt:lpstr>Upcoming Program - Fill in date/title/speaker and details below</vt:lpstr>
      <vt:lpstr>Upcoming Program - Fill in date/title/speaker and details below</vt:lpstr>
      <vt:lpstr>Upcoming Program - Fill in date/title/speaker and details below</vt:lpstr>
      <vt:lpstr>Outstanding Action Items/Completed in Last 30 Days</vt:lpstr>
      <vt:lpstr>Board Member Title (i.e. President, VP Finance, etc.)</vt:lpstr>
      <vt:lpstr>Board Member #2 Title (i.e. President, VP Finance, etc.)</vt:lpstr>
      <vt:lpstr>Board Member #3 Title (i.e. President, VP Finance, etc.)</vt:lpstr>
      <vt:lpstr>Action Items</vt:lpstr>
      <vt:lpstr>Open Discussion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ATDCFL 2023  Monthly Meeting</dc:title>
  <dc:creator>Bianca Clark</dc:creator>
  <cp:lastModifiedBy>Bianca Clark</cp:lastModifiedBy>
  <cp:revision>1</cp:revision>
  <dcterms:modified xsi:type="dcterms:W3CDTF">2023-04-27T17:23:09Z</dcterms:modified>
</cp:coreProperties>
</file>