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57" r:id="rId3"/>
    <p:sldId id="258" r:id="rId4"/>
    <p:sldId id="259" r:id="rId5"/>
    <p:sldId id="262" r:id="rId6"/>
    <p:sldId id="264" r:id="rId7"/>
    <p:sldId id="268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D1E"/>
    <a:srgbClr val="62932A"/>
    <a:srgbClr val="4977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71" autoAdjust="0"/>
  </p:normalViewPr>
  <p:slideViewPr>
    <p:cSldViewPr snapToGrid="0" snapToObjects="1">
      <p:cViewPr>
        <p:scale>
          <a:sx n="81" d="100"/>
          <a:sy n="81" d="100"/>
        </p:scale>
        <p:origin x="-104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B7EBE-F6B1-3549-9FF1-6248E2F5ACD3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B8F10-337C-A444-BDF6-34C916690B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74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5EC08-E658-C64E-90B6-072CFA009C3B}" type="datetimeFigureOut">
              <a:rPr lang="en-US" smtClean="0"/>
              <a:t>3/6/2017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DBD3E-A299-2046-BE92-8EB6FB65E4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80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01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1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51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8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45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DBD3E-A299-2046-BE92-8EB6FB65E42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00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7501-009E-F341-BE4E-20CC1F13E2C6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8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1AE2-6ED6-9C4F-9046-8BA8435AD707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0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E0E5-E9CA-1F49-BD36-22DB9BE08B2D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39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DAD28-4BD8-FE4A-9433-8E6104801731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3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E6ACC-C49D-2C42-9A6D-AAB7A9D1BB1E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8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AC7F-8978-4142-B11A-D13C0D15A532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7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A31E-8023-BC45-8E22-87604E676148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1894-1987-8F42-A875-D90B8DC76D24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5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C67C-D138-3249-BF4B-AAB67812A73E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64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6D47-E686-474C-81FD-91676937717B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2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AA40-3DEF-1147-A913-A17C550A99D3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4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1EEE-AD24-9D40-AD2C-9E81D4CA78EE}" type="datetime1">
              <a:rPr lang="en-US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January 2017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3E8E-A062-3A4F-B62A-B6ED321FD2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56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dKYlogo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32"/>
          <a:stretch/>
        </p:blipFill>
        <p:spPr>
          <a:xfrm>
            <a:off x="-1" y="2"/>
            <a:ext cx="9144001" cy="16531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743199"/>
            <a:ext cx="9144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B40D1E"/>
                </a:solidFill>
                <a:latin typeface="Arial Black"/>
                <a:cs typeface="Arial Black"/>
              </a:rPr>
              <a:t>Re-imagining the Future of </a:t>
            </a:r>
          </a:p>
          <a:p>
            <a:pPr algn="ctr"/>
            <a:r>
              <a:rPr lang="en-US" sz="4400" dirty="0" smtClean="0">
                <a:solidFill>
                  <a:srgbClr val="B40D1E"/>
                </a:solidFill>
                <a:latin typeface="Arial Black"/>
                <a:cs typeface="Arial Black"/>
              </a:rPr>
              <a:t>ATD Kentuckiana:</a:t>
            </a:r>
          </a:p>
          <a:p>
            <a:pPr algn="ctr"/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roadmap for growth</a:t>
            </a:r>
          </a:p>
        </p:txBody>
      </p:sp>
    </p:spTree>
    <p:extLst>
      <p:ext uri="{BB962C8B-B14F-4D97-AF65-F5344CB8AC3E}">
        <p14:creationId xmlns:p14="http://schemas.microsoft.com/office/powerpoint/2010/main" val="25779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tdKYlogo.png"/>
          <p:cNvPicPr>
            <a:picLocks noChangeAspect="1"/>
          </p:cNvPicPr>
          <p:nvPr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1" r="2891"/>
          <a:stretch/>
        </p:blipFill>
        <p:spPr>
          <a:xfrm>
            <a:off x="0" y="5204884"/>
            <a:ext cx="9143999" cy="16531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199" y="338215"/>
            <a:ext cx="7976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B40D1E"/>
                </a:solidFill>
                <a:effectLst/>
                <a:latin typeface="Arial Black"/>
                <a:ea typeface="ＭＳ 明朝"/>
                <a:cs typeface="Arial Black"/>
              </a:rPr>
              <a:t>OUR MISSION</a:t>
            </a:r>
            <a:endParaRPr lang="en-US" sz="2000" dirty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2" y="1848065"/>
            <a:ext cx="797652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7F7F7F"/>
                </a:solidFill>
                <a:effectLst/>
                <a:latin typeface="Arial"/>
                <a:ea typeface="ＭＳ 明朝"/>
                <a:cs typeface="Times New Roman"/>
              </a:rPr>
              <a:t>Connecting people, learning and performance to create a better </a:t>
            </a:r>
            <a:r>
              <a:rPr lang="en-US" sz="4800" dirty="0" smtClean="0">
                <a:solidFill>
                  <a:srgbClr val="7F7F7F"/>
                </a:solidFill>
                <a:effectLst/>
                <a:latin typeface="Arial"/>
                <a:ea typeface="ＭＳ 明朝"/>
                <a:cs typeface="Times New Roman"/>
              </a:rPr>
              <a:t>workforce and drive results.</a:t>
            </a:r>
            <a:endParaRPr lang="en-US" sz="4800" dirty="0" smtClean="0">
              <a:solidFill>
                <a:srgbClr val="7F7F7F"/>
              </a:solidFill>
              <a:effectLst/>
              <a:latin typeface="Arial"/>
              <a:ea typeface="ＭＳ 明朝"/>
              <a:cs typeface="Times New Roman"/>
            </a:endParaRPr>
          </a:p>
          <a:p>
            <a:endParaRPr lang="en-US" sz="4000" dirty="0">
              <a:solidFill>
                <a:srgbClr val="7F7F7F"/>
              </a:solidFill>
              <a:latin typeface="Arial"/>
              <a:ea typeface="ＭＳ 明朝"/>
              <a:cs typeface="Times New Roman"/>
            </a:endParaRPr>
          </a:p>
          <a:p>
            <a:r>
              <a:rPr lang="en-US" sz="2400" i="1" dirty="0" smtClean="0">
                <a:solidFill>
                  <a:srgbClr val="7F7F7F"/>
                </a:solidFill>
                <a:effectLst/>
                <a:latin typeface="Arial"/>
                <a:ea typeface="ＭＳ 明朝"/>
                <a:cs typeface="Times New Roman"/>
              </a:rPr>
              <a:t>We exist to serve </a:t>
            </a:r>
            <a:r>
              <a:rPr lang="en-US" sz="2400" i="1" u="sng" dirty="0" smtClean="0">
                <a:solidFill>
                  <a:srgbClr val="7F7F7F"/>
                </a:solidFill>
                <a:effectLst/>
                <a:latin typeface="Arial"/>
                <a:ea typeface="ＭＳ 明朝"/>
                <a:cs typeface="Times New Roman"/>
              </a:rPr>
              <a:t>all</a:t>
            </a:r>
            <a:r>
              <a:rPr lang="en-US" sz="2400" i="1" dirty="0" smtClean="0">
                <a:solidFill>
                  <a:srgbClr val="7F7F7F"/>
                </a:solidFill>
                <a:latin typeface="Arial"/>
                <a:ea typeface="ＭＳ 明朝"/>
                <a:cs typeface="Times New Roman"/>
              </a:rPr>
              <a:t> </a:t>
            </a:r>
            <a:r>
              <a:rPr lang="en-US" sz="2400" i="1" dirty="0" smtClean="0">
                <a:solidFill>
                  <a:srgbClr val="7F7F7F"/>
                </a:solidFill>
                <a:effectLst/>
                <a:latin typeface="Arial"/>
                <a:ea typeface="ＭＳ 明朝"/>
                <a:cs typeface="Times New Roman"/>
              </a:rPr>
              <a:t>talent development professionals.</a:t>
            </a:r>
            <a:endParaRPr lang="en-US" sz="1200" i="1" dirty="0">
              <a:solidFill>
                <a:srgbClr val="7F7F7F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00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1" y="338214"/>
            <a:ext cx="822074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B40D1E"/>
                </a:solidFill>
                <a:effectLst/>
                <a:latin typeface="Arial Black"/>
                <a:ea typeface="ＭＳ 明朝"/>
                <a:cs typeface="Arial Black"/>
              </a:rPr>
              <a:t>OUR BELIEFS</a:t>
            </a:r>
            <a:endParaRPr lang="en-US" sz="2000" dirty="0" smtClean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  <a:p>
            <a:endParaRPr lang="en-US" sz="1400" dirty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1" y="1507678"/>
            <a:ext cx="8365066" cy="4836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en-US" sz="3200" dirty="0">
                <a:solidFill>
                  <a:srgbClr val="7F7F7F"/>
                </a:solidFill>
                <a:latin typeface="Arial Black"/>
                <a:cs typeface="Arial Black"/>
              </a:rPr>
              <a:t>We believe </a:t>
            </a:r>
            <a:r>
              <a:rPr lang="en-US" sz="3200" dirty="0" smtClean="0">
                <a:solidFill>
                  <a:srgbClr val="7F7F7F"/>
                </a:solidFill>
                <a:latin typeface="Arial"/>
                <a:cs typeface="Arial"/>
              </a:rPr>
              <a:t>learning is a life-long journey.</a:t>
            </a:r>
            <a:endParaRPr lang="en-US" sz="3200" dirty="0">
              <a:solidFill>
                <a:srgbClr val="7F7F7F"/>
              </a:solidFill>
              <a:latin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solidFill>
                  <a:srgbClr val="7F7F7F"/>
                </a:solidFill>
                <a:latin typeface="Arial"/>
                <a:cs typeface="Arial"/>
              </a:rPr>
              <a:t> </a:t>
            </a:r>
          </a:p>
          <a:p>
            <a:pPr lvl="0">
              <a:lnSpc>
                <a:spcPct val="80000"/>
              </a:lnSpc>
            </a:pPr>
            <a:r>
              <a:rPr lang="en-US" sz="3200" dirty="0">
                <a:solidFill>
                  <a:srgbClr val="7F7F7F"/>
                </a:solidFill>
                <a:latin typeface="Arial Black"/>
                <a:cs typeface="Arial Black"/>
              </a:rPr>
              <a:t>We believe </a:t>
            </a:r>
            <a:r>
              <a:rPr lang="en-US" sz="3200" dirty="0" smtClean="0">
                <a:solidFill>
                  <a:srgbClr val="7F7F7F"/>
                </a:solidFill>
                <a:latin typeface="Arial"/>
                <a:cs typeface="Arial"/>
              </a:rPr>
              <a:t>talent development drives business results.</a:t>
            </a:r>
          </a:p>
          <a:p>
            <a:pPr>
              <a:lnSpc>
                <a:spcPct val="80000"/>
              </a:lnSpc>
            </a:pPr>
            <a:endParaRPr lang="en-US" sz="3200" dirty="0" smtClean="0">
              <a:solidFill>
                <a:srgbClr val="7F7F7F"/>
              </a:solidFill>
              <a:latin typeface="Arial Black"/>
              <a:cs typeface="Arial Black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solidFill>
                  <a:srgbClr val="7F7F7F"/>
                </a:solidFill>
                <a:latin typeface="Arial Black"/>
                <a:cs typeface="Arial Black"/>
              </a:rPr>
              <a:t>We </a:t>
            </a:r>
            <a:r>
              <a:rPr lang="en-US" sz="3200" dirty="0">
                <a:solidFill>
                  <a:srgbClr val="7F7F7F"/>
                </a:solidFill>
                <a:latin typeface="Arial Black"/>
                <a:cs typeface="Arial Black"/>
              </a:rPr>
              <a:t>believe </a:t>
            </a:r>
            <a:r>
              <a:rPr lang="en-US" sz="3200" dirty="0" smtClean="0">
                <a:solidFill>
                  <a:srgbClr val="7F7F7F"/>
                </a:solidFill>
                <a:latin typeface="Arial"/>
                <a:cs typeface="Arial"/>
              </a:rPr>
              <a:t>relationships have the power to inspire change.</a:t>
            </a:r>
            <a:endParaRPr lang="en-US" sz="3200" dirty="0">
              <a:solidFill>
                <a:srgbClr val="7F7F7F"/>
              </a:solidFill>
              <a:latin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solidFill>
                  <a:srgbClr val="7F7F7F"/>
                </a:solidFill>
                <a:latin typeface="Arial"/>
                <a:cs typeface="Arial"/>
              </a:rPr>
              <a:t> </a:t>
            </a:r>
          </a:p>
          <a:p>
            <a:pPr lvl="0">
              <a:lnSpc>
                <a:spcPct val="80000"/>
              </a:lnSpc>
            </a:pPr>
            <a:r>
              <a:rPr lang="en-US" sz="3200" dirty="0">
                <a:solidFill>
                  <a:srgbClr val="7F7F7F"/>
                </a:solidFill>
                <a:latin typeface="Arial Black"/>
                <a:cs typeface="Arial Black"/>
              </a:rPr>
              <a:t>We believe </a:t>
            </a:r>
            <a:r>
              <a:rPr lang="en-US" sz="3200" i="1" dirty="0" smtClean="0">
                <a:solidFill>
                  <a:srgbClr val="7F7F7F"/>
                </a:solidFill>
                <a:latin typeface="Arial"/>
                <a:cs typeface="Arial"/>
              </a:rPr>
              <a:t>everyone</a:t>
            </a:r>
            <a:r>
              <a:rPr lang="en-US" sz="3200" dirty="0" smtClean="0">
                <a:solidFill>
                  <a:srgbClr val="7F7F7F"/>
                </a:solidFill>
                <a:latin typeface="Arial"/>
                <a:cs typeface="Arial"/>
              </a:rPr>
              <a:t> is a teacher and a learner.</a:t>
            </a:r>
          </a:p>
          <a:p>
            <a:pPr lvl="0">
              <a:lnSpc>
                <a:spcPct val="80000"/>
              </a:lnSpc>
            </a:pPr>
            <a:endParaRPr lang="en-US" sz="3200" dirty="0">
              <a:solidFill>
                <a:srgbClr val="7F7F7F"/>
              </a:solidFill>
              <a:latin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solidFill>
                  <a:srgbClr val="7F7F7F"/>
                </a:solidFill>
                <a:latin typeface="Arial"/>
                <a:cs typeface="Arial"/>
              </a:rPr>
              <a:t> </a:t>
            </a:r>
          </a:p>
        </p:txBody>
      </p:sp>
      <p:pic>
        <p:nvPicPr>
          <p:cNvPr id="6" name="Picture 5" descr="atdKYlogo.png"/>
          <p:cNvPicPr>
            <a:picLocks noChangeAspect="1"/>
          </p:cNvPicPr>
          <p:nvPr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1" r="2891"/>
          <a:stretch/>
        </p:blipFill>
        <p:spPr>
          <a:xfrm>
            <a:off x="0" y="5204884"/>
            <a:ext cx="9143999" cy="165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1" y="338215"/>
            <a:ext cx="8686801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B40D1E"/>
                </a:solidFill>
                <a:effectLst/>
                <a:latin typeface="Arial Black"/>
                <a:ea typeface="ＭＳ 明朝"/>
                <a:cs typeface="Arial Black"/>
              </a:rPr>
              <a:t>OUR AMBITION</a:t>
            </a:r>
            <a:endParaRPr lang="en-US" sz="2000" dirty="0" smtClean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  <a:p>
            <a:endParaRPr lang="en-US" sz="1400" dirty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1" y="1714806"/>
            <a:ext cx="797652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 smtClean="0">
                <a:solidFill>
                  <a:srgbClr val="7F7F7F"/>
                </a:solidFill>
                <a:latin typeface="Arial"/>
                <a:cs typeface="Arial"/>
              </a:rPr>
              <a:t>By 2020, we will be the </a:t>
            </a:r>
            <a:r>
              <a:rPr lang="en-US" sz="4000" dirty="0" smtClean="0">
                <a:solidFill>
                  <a:srgbClr val="7F7F7F"/>
                </a:solidFill>
                <a:latin typeface="Arial Black"/>
                <a:cs typeface="Arial Black"/>
              </a:rPr>
              <a:t>leading talent development resource</a:t>
            </a:r>
            <a:r>
              <a:rPr lang="en-US" sz="4000" dirty="0" smtClean="0">
                <a:solidFill>
                  <a:srgbClr val="7F7F7F"/>
                </a:solidFill>
                <a:latin typeface="Arial"/>
                <a:cs typeface="Arial"/>
              </a:rPr>
              <a:t> for individuals, organizations and the overall community in Kentuckiana. </a:t>
            </a:r>
            <a:endParaRPr lang="en-US" sz="40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pic>
        <p:nvPicPr>
          <p:cNvPr id="6" name="Picture 5" descr="atdKYlogo.png"/>
          <p:cNvPicPr>
            <a:picLocks noChangeAspect="1"/>
          </p:cNvPicPr>
          <p:nvPr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1" r="2891"/>
          <a:stretch/>
        </p:blipFill>
        <p:spPr>
          <a:xfrm>
            <a:off x="0" y="5204884"/>
            <a:ext cx="9143999" cy="165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tdKYlogo.png"/>
          <p:cNvPicPr>
            <a:picLocks noChangeAspect="1"/>
          </p:cNvPicPr>
          <p:nvPr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1" r="2891"/>
          <a:stretch/>
        </p:blipFill>
        <p:spPr>
          <a:xfrm>
            <a:off x="0" y="5204884"/>
            <a:ext cx="9143999" cy="16531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1067" y="1525106"/>
            <a:ext cx="8500532" cy="4806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en-US" sz="2000" b="1" dirty="0" smtClean="0">
                <a:solidFill>
                  <a:srgbClr val="B40D1E"/>
                </a:solidFill>
                <a:latin typeface="Arial"/>
                <a:cs typeface="Arial"/>
              </a:rPr>
              <a:t>PASSION 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‘One vision, one voice’ fueling the work that we do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+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lvl="0">
              <a:lnSpc>
                <a:spcPct val="90000"/>
              </a:lnSpc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PEOPLE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Sustainable leadership, engaging volunteers and customer focus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+</a:t>
            </a:r>
          </a:p>
          <a:p>
            <a:pPr lvl="0">
              <a:lnSpc>
                <a:spcPct val="90000"/>
              </a:lnSpc>
            </a:pPr>
            <a:r>
              <a:rPr lang="en-US" sz="2000" b="1" dirty="0" smtClean="0">
                <a:solidFill>
                  <a:schemeClr val="accent6"/>
                </a:solidFill>
                <a:latin typeface="Arial"/>
                <a:cs typeface="Arial"/>
              </a:rPr>
              <a:t>POWERFUL PROGRAMS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Relevant, valuable, credible, engaging and actionable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+</a:t>
            </a:r>
          </a:p>
          <a:p>
            <a:pPr lvl="0">
              <a:lnSpc>
                <a:spcPct val="90000"/>
              </a:lnSpc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PARTNERSHIPS (long and short term)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Community, corporate, schools, ATD chapters/national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/>
              <a:cs typeface="Arial"/>
            </a:endParaRP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+</a:t>
            </a:r>
          </a:p>
          <a:p>
            <a:pPr lvl="0">
              <a:lnSpc>
                <a:spcPct val="90000"/>
              </a:lnSpc>
            </a:pPr>
            <a:r>
              <a:rPr lang="en-US" sz="2000" b="1" dirty="0" smtClean="0">
                <a:solidFill>
                  <a:srgbClr val="B40D1E"/>
                </a:solidFill>
                <a:latin typeface="Arial"/>
                <a:cs typeface="Arial"/>
              </a:rPr>
              <a:t>PROMOTION</a:t>
            </a:r>
            <a:r>
              <a:rPr lang="en-US" b="1" dirty="0" smtClean="0">
                <a:solidFill>
                  <a:srgbClr val="B40D1E"/>
                </a:solidFill>
                <a:latin typeface="Arial"/>
                <a:cs typeface="Arial"/>
              </a:rPr>
              <a:t/>
            </a:r>
            <a:br>
              <a:rPr lang="en-US" b="1" dirty="0" smtClean="0">
                <a:solidFill>
                  <a:srgbClr val="B40D1E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Proactive marketing, brand-building activities and events-focused</a:t>
            </a:r>
          </a:p>
          <a:p>
            <a:pPr lvl="0">
              <a:lnSpc>
                <a:spcPct val="90000"/>
              </a:lnSpc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=</a:t>
            </a:r>
          </a:p>
          <a:p>
            <a:pPr lvl="0">
              <a:lnSpc>
                <a:spcPct val="90000"/>
              </a:lnSpc>
            </a:pPr>
            <a:r>
              <a:rPr lang="en-US" sz="2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/>
                <a:cs typeface="Arial"/>
              </a:rPr>
              <a:t>Being recognized as the leading talent development resource for individuals, organizations and the overall community in Kentuckiana by 2020.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1" y="305655"/>
            <a:ext cx="8220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B40D1E"/>
                </a:solidFill>
                <a:effectLst/>
                <a:latin typeface="Arial Black"/>
                <a:ea typeface="ＭＳ 明朝"/>
                <a:cs typeface="Arial Black"/>
              </a:rPr>
              <a:t>OUR FIVE P’S</a:t>
            </a:r>
          </a:p>
          <a:p>
            <a:r>
              <a:rPr lang="en-US" sz="2000" b="1" dirty="0" smtClean="0">
                <a:solidFill>
                  <a:srgbClr val="B40D1E"/>
                </a:solidFill>
                <a:latin typeface="Arial"/>
                <a:ea typeface="ＭＳ 明朝"/>
                <a:cs typeface="Arial"/>
              </a:rPr>
              <a:t>How we will achieve our ambition and deliver on our mission</a:t>
            </a:r>
            <a:endParaRPr lang="en-US" sz="1050" dirty="0" smtClean="0">
              <a:solidFill>
                <a:srgbClr val="B40D1E"/>
              </a:solidFill>
              <a:effectLst/>
              <a:latin typeface="Arial"/>
              <a:ea typeface="ＭＳ 明朝"/>
              <a:cs typeface="Arial"/>
            </a:endParaRPr>
          </a:p>
          <a:p>
            <a:endParaRPr lang="en-US" sz="1200" dirty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42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tdKYlogo.png"/>
          <p:cNvPicPr>
            <a:picLocks noChangeAspect="1"/>
          </p:cNvPicPr>
          <p:nvPr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1" r="2891"/>
          <a:stretch/>
        </p:blipFill>
        <p:spPr>
          <a:xfrm>
            <a:off x="0" y="5204884"/>
            <a:ext cx="9143999" cy="16531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38372" y="4189528"/>
            <a:ext cx="326056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srgbClr val="E46C0A"/>
                </a:solidFill>
                <a:latin typeface="Arial Black"/>
                <a:cs typeface="Arial Black"/>
              </a:rPr>
              <a:t>BE ACCOUNTABLE</a:t>
            </a:r>
          </a:p>
          <a:p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/>
                <a:cs typeface="Arial Black"/>
              </a:rPr>
              <a:t>Make purposeful commitments that you can keep and ask for help when needed.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 Black"/>
              <a:cs typeface="Arial Black"/>
            </a:endParaRPr>
          </a:p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 Black"/>
              <a:cs typeface="Arial Black"/>
            </a:endParaRPr>
          </a:p>
          <a:p>
            <a:pPr lvl="0"/>
            <a:endParaRPr lang="en-US" dirty="0">
              <a:solidFill>
                <a:srgbClr val="49771E"/>
              </a:solidFill>
              <a:latin typeface="Arial Black"/>
              <a:cs typeface="Arial Black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1" y="305653"/>
            <a:ext cx="822074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B40D1E"/>
                </a:solidFill>
                <a:effectLst/>
                <a:latin typeface="Arial Black"/>
                <a:ea typeface="ＭＳ 明朝"/>
                <a:cs typeface="Arial Black"/>
              </a:rPr>
              <a:t>OUR </a:t>
            </a:r>
            <a:r>
              <a:rPr lang="en-US" sz="4000" b="1" dirty="0" smtClean="0">
                <a:solidFill>
                  <a:srgbClr val="B40D1E"/>
                </a:solidFill>
                <a:effectLst/>
                <a:latin typeface="Arial Black"/>
                <a:ea typeface="ＭＳ 明朝"/>
                <a:cs typeface="Arial Black"/>
              </a:rPr>
              <a:t>BEHAVIORS</a:t>
            </a:r>
            <a:endParaRPr lang="en-US" sz="2800" dirty="0" smtClean="0">
              <a:solidFill>
                <a:srgbClr val="B40D1E"/>
              </a:solidFill>
              <a:effectLst/>
              <a:latin typeface="Arial"/>
              <a:ea typeface="ＭＳ 明朝"/>
              <a:cs typeface="Arial"/>
            </a:endParaRPr>
          </a:p>
          <a:p>
            <a:endParaRPr lang="en-US" sz="1200" dirty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38372" y="1973537"/>
            <a:ext cx="304042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srgbClr val="E46C0A"/>
                </a:solidFill>
                <a:latin typeface="Arial Black"/>
                <a:cs typeface="Arial Black"/>
              </a:rPr>
              <a:t>BE CUSTOMER FOCUSED</a:t>
            </a:r>
          </a:p>
          <a:p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/>
                <a:cs typeface="Arial Black"/>
              </a:rPr>
              <a:t>Listen louder to understand their needs and execute with excellence.</a:t>
            </a:r>
          </a:p>
          <a:p>
            <a:pPr lvl="0"/>
            <a:endParaRPr lang="en-US" dirty="0">
              <a:solidFill>
                <a:srgbClr val="49771E"/>
              </a:solidFill>
              <a:latin typeface="Arial Black"/>
              <a:cs typeface="Arial Black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9980" y="4189528"/>
            <a:ext cx="322255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srgbClr val="E46C0A"/>
                </a:solidFill>
                <a:latin typeface="Arial Black"/>
                <a:cs typeface="Arial Black"/>
              </a:rPr>
              <a:t>COMMUNICATE &amp; COLLABORATE</a:t>
            </a:r>
          </a:p>
          <a:p>
            <a:pPr lvl="0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/>
                <a:cs typeface="Arial Black"/>
              </a:rPr>
              <a:t>Honestly, lovingly, and constructively partner across disciplines and functions.</a:t>
            </a:r>
          </a:p>
          <a:p>
            <a:pPr lvl="0"/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  <a:latin typeface="Arial Black"/>
              <a:cs typeface="Arial Black"/>
            </a:endParaRPr>
          </a:p>
          <a:p>
            <a:pPr lvl="0"/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 Black"/>
              <a:cs typeface="Arial Black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59980" y="1973537"/>
            <a:ext cx="25164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Black"/>
                <a:cs typeface="Arial Black"/>
              </a:rPr>
              <a:t>SPREAD THE SPIRIT</a:t>
            </a:r>
          </a:p>
          <a:p>
            <a:pPr lvl="0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/>
                <a:cs typeface="Arial Black"/>
              </a:rPr>
              <a:t>Actively and joyfully engage as an ambassador.</a:t>
            </a:r>
          </a:p>
          <a:p>
            <a:pPr lvl="0"/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44000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tdKYlogo.png"/>
          <p:cNvPicPr>
            <a:picLocks noChangeAspect="1"/>
          </p:cNvPicPr>
          <p:nvPr/>
        </p:nvPicPr>
        <p:blipFill rotWithShape="1">
          <a:blip r:embed="rId3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1" r="2891"/>
          <a:stretch/>
        </p:blipFill>
        <p:spPr>
          <a:xfrm>
            <a:off x="0" y="5204884"/>
            <a:ext cx="9143999" cy="16531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7072" y="136325"/>
            <a:ext cx="8220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B40D1E"/>
                </a:solidFill>
                <a:latin typeface="Arial Black"/>
                <a:ea typeface="ＭＳ 明朝"/>
                <a:cs typeface="Arial Black"/>
              </a:rPr>
              <a:t>OUR JOURNEY TOGETHER</a:t>
            </a:r>
          </a:p>
          <a:p>
            <a:r>
              <a:rPr lang="en-US" sz="2000" dirty="0" smtClean="0">
                <a:solidFill>
                  <a:srgbClr val="B40D1E"/>
                </a:solidFill>
                <a:effectLst/>
                <a:latin typeface="Arial"/>
                <a:ea typeface="ＭＳ 明朝"/>
                <a:cs typeface="Arial"/>
              </a:rPr>
              <a:t>January 2017 Board &amp; Committee Retreat</a:t>
            </a:r>
            <a:endParaRPr lang="en-US" sz="1000" dirty="0" smtClean="0">
              <a:solidFill>
                <a:srgbClr val="B40D1E"/>
              </a:solidFill>
              <a:effectLst/>
              <a:latin typeface="Arial"/>
              <a:ea typeface="ＭＳ 明朝"/>
              <a:cs typeface="Arial"/>
            </a:endParaRPr>
          </a:p>
          <a:p>
            <a:endParaRPr lang="en-US" sz="1200" dirty="0">
              <a:solidFill>
                <a:srgbClr val="B40D1E"/>
              </a:solidFill>
              <a:effectLst/>
              <a:latin typeface="Cambria"/>
              <a:ea typeface="ＭＳ 明朝"/>
              <a:cs typeface="Times New Roman"/>
            </a:endParaRPr>
          </a:p>
        </p:txBody>
      </p:sp>
      <p:pic>
        <p:nvPicPr>
          <p:cNvPr id="8" name="Picture 7" descr="Screen Shot 2017-01-27 at 5.46.1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41" y="2038807"/>
            <a:ext cx="8706456" cy="256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213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Demetria</dc:creator>
  <cp:lastModifiedBy>Demetria</cp:lastModifiedBy>
  <cp:revision>97</cp:revision>
  <cp:lastPrinted>2017-01-27T22:47:07Z</cp:lastPrinted>
  <dcterms:created xsi:type="dcterms:W3CDTF">2016-06-19T16:12:09Z</dcterms:created>
  <dcterms:modified xsi:type="dcterms:W3CDTF">2017-03-07T01:27:26Z</dcterms:modified>
</cp:coreProperties>
</file>