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9" r:id="rId3"/>
    <p:sldId id="263" r:id="rId4"/>
    <p:sldId id="264" r:id="rId5"/>
    <p:sldId id="265" r:id="rId6"/>
    <p:sldId id="266" r:id="rId7"/>
    <p:sldId id="267" r:id="rId8"/>
    <p:sldId id="268" r:id="rId9"/>
    <p:sldId id="269" r:id="rId10"/>
    <p:sldId id="270" r:id="rId11"/>
  </p:sldIdLst>
  <p:sldSz cx="9144000" cy="5143500" type="screen16x9"/>
  <p:notesSz cx="6858000" cy="9144000"/>
  <p:embeddedFontLst>
    <p:embeddedFont>
      <p:font typeface="Merriweather Sans" panose="020B0604020202020204" charset="0"/>
      <p:regular r:id="rId13"/>
      <p:bold r:id="rId14"/>
      <p:italic r:id="rId15"/>
      <p:boldItalic r:id="rId16"/>
    </p:embeddedFont>
    <p:embeddedFont>
      <p:font typeface="Merriweather Sans Regular" panose="020B060402020202020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Oswald" pitchFamily="2" charset="0"/>
      <p:regular r:id="rId25"/>
      <p:bold r:id="rId26"/>
    </p:embeddedFont>
    <p:embeddedFont>
      <p:font typeface="Playfair Display" panose="020B060402020202020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Source Serif Pro" panose="020B0604020202020204" charset="0"/>
      <p:regular r:id="rId35"/>
      <p:bold r:id="rId36"/>
      <p:italic r:id="rId37"/>
      <p:boldItalic r:id="rId38"/>
    </p:embeddedFont>
    <p:embeddedFont>
      <p:font typeface="Source Serif Pro SemiBold"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tableStyles" Target="tableStyles.xml"/><Relationship Id="rId20" Type="http://schemas.openxmlformats.org/officeDocument/2006/relationships/font" Target="fonts/font8.fntdata"/><Relationship Id="rId41"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de90c4c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de90c4c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Bring everyone back at 9:15-9:20</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https://forms.gle/z1uAKDEH1nPUQmBR6</a:t>
            </a:r>
            <a:endParaRPr sz="1000">
              <a:solidFill>
                <a:srgbClr val="333333"/>
              </a:solidFill>
              <a:highlight>
                <a:schemeClr val="lt1"/>
              </a:highlight>
              <a:latin typeface="Roboto"/>
              <a:ea typeface="Roboto"/>
              <a:cs typeface="Roboto"/>
              <a:sym typeface="Roboto"/>
            </a:endParaRPr>
          </a:p>
          <a:p>
            <a:pPr marL="0" lvl="0" indent="0" algn="l" rtl="0">
              <a:spcBef>
                <a:spcPts val="0"/>
              </a:spcBef>
              <a:spcAft>
                <a:spcPts val="0"/>
              </a:spcAft>
              <a:buNone/>
            </a:pP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dac1d48a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dac1d48a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Price changes from national</a:t>
            </a:r>
            <a:endParaRPr/>
          </a:p>
          <a:p>
            <a:pPr marL="0" lvl="0" indent="0" algn="l" rtl="0">
              <a:spcBef>
                <a:spcPts val="0"/>
              </a:spcBef>
              <a:spcAft>
                <a:spcPts val="0"/>
              </a:spcAft>
              <a:buNone/>
            </a:pPr>
            <a:r>
              <a:rPr lang="en"/>
              <a:t>Members-only benefits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fb1eae12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fb1eae12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 event where the agenda is set by those who attend</a:t>
            </a:r>
            <a:endParaRPr/>
          </a:p>
          <a:p>
            <a:pPr marL="0" lvl="0" indent="0" algn="l" rtl="0">
              <a:spcBef>
                <a:spcPts val="0"/>
              </a:spcBef>
              <a:spcAft>
                <a:spcPts val="0"/>
              </a:spcAft>
              <a:buNone/>
            </a:pPr>
            <a:r>
              <a:rPr lang="en" sz="1000">
                <a:solidFill>
                  <a:srgbClr val="333333"/>
                </a:solidFill>
                <a:highlight>
                  <a:srgbClr val="FFFFFF"/>
                </a:highlight>
                <a:latin typeface="Roboto"/>
                <a:ea typeface="Roboto"/>
                <a:cs typeface="Roboto"/>
                <a:sym typeface="Roboto"/>
              </a:rPr>
              <a:t>Each session is run by an attendee(s)</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None/>
            </a:pPr>
            <a:r>
              <a:rPr lang="en" sz="1000">
                <a:solidFill>
                  <a:srgbClr val="333333"/>
                </a:solidFill>
                <a:highlight>
                  <a:srgbClr val="FFFFFF"/>
                </a:highlight>
                <a:latin typeface="Roboto"/>
                <a:ea typeface="Roboto"/>
                <a:cs typeface="Roboto"/>
                <a:sym typeface="Roboto"/>
              </a:rPr>
              <a:t>can take a whole range of different formats. </a:t>
            </a:r>
            <a:endParaRPr sz="1000">
              <a:solidFill>
                <a:srgbClr val="333333"/>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rgbClr val="333333"/>
                </a:solidFill>
                <a:highlight>
                  <a:schemeClr val="lt1"/>
                </a:highlight>
                <a:latin typeface="Roboto"/>
                <a:ea typeface="Roboto"/>
                <a:cs typeface="Roboto"/>
                <a:sym typeface="Roboto"/>
              </a:rPr>
              <a:t>Any session can be amended</a:t>
            </a:r>
            <a:endParaRPr sz="1000">
              <a:solidFill>
                <a:srgbClr val="333333"/>
              </a:solidFill>
              <a:highlight>
                <a:schemeClr val="lt1"/>
              </a:highlight>
              <a:latin typeface="Roboto"/>
              <a:ea typeface="Roboto"/>
              <a:cs typeface="Roboto"/>
              <a:sym typeface="Roboto"/>
            </a:endParaRPr>
          </a:p>
          <a:p>
            <a:pPr marL="0" lvl="0" indent="0" algn="l" rtl="0">
              <a:spcBef>
                <a:spcPts val="0"/>
              </a:spcBef>
              <a:spcAft>
                <a:spcPts val="0"/>
              </a:spcAft>
              <a:buNone/>
            </a:pPr>
            <a:endParaRPr sz="1000">
              <a:solidFill>
                <a:srgbClr val="333333"/>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fb1eae12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fb1eae12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any conference you attend...</a:t>
            </a:r>
            <a:endParaRPr/>
          </a:p>
          <a:p>
            <a:pPr marL="0" lvl="0" indent="0" algn="l" rtl="0">
              <a:spcBef>
                <a:spcPts val="0"/>
              </a:spcBef>
              <a:spcAft>
                <a:spcPts val="0"/>
              </a:spcAft>
              <a:buNone/>
            </a:pPr>
            <a:endParaRPr/>
          </a:p>
          <a:p>
            <a:pPr marL="0" lvl="0" indent="0" algn="l" rtl="0">
              <a:spcBef>
                <a:spcPts val="0"/>
              </a:spcBef>
              <a:spcAft>
                <a:spcPts val="0"/>
              </a:spcAft>
              <a:buNone/>
            </a:pPr>
            <a:r>
              <a:rPr lang="en"/>
              <a:t>Quote from entrepreneur Dave Winer</a:t>
            </a:r>
            <a:endParaRPr/>
          </a:p>
          <a:p>
            <a:pPr marL="0" lvl="0" indent="0" algn="l" rtl="0">
              <a:spcBef>
                <a:spcPts val="0"/>
              </a:spcBef>
              <a:spcAft>
                <a:spcPts val="0"/>
              </a:spcAft>
              <a:buClr>
                <a:schemeClr val="dk1"/>
              </a:buClr>
              <a:buSzPts val="1100"/>
              <a:buFont typeface="Arial"/>
              <a:buNone/>
            </a:pPr>
            <a:r>
              <a:rPr lang="en">
                <a:solidFill>
                  <a:schemeClr val="dk1"/>
                </a:solidFill>
              </a:rPr>
              <a:t>If you know our chapter, you know we have a great deal of expertise in Vegas</a:t>
            </a:r>
            <a:endParaRPr>
              <a:solidFill>
                <a:schemeClr val="dk1"/>
              </a:solidFill>
            </a:endParaRPr>
          </a:p>
          <a:p>
            <a:pPr marL="0" lvl="0" indent="0" algn="l" rtl="0">
              <a:spcBef>
                <a:spcPts val="0"/>
              </a:spcBef>
              <a:spcAft>
                <a:spcPts val="0"/>
              </a:spcAft>
              <a:buNone/>
            </a:pPr>
            <a:r>
              <a:rPr lang="en"/>
              <a:t>Many people here have presented at Chapter meetings</a:t>
            </a:r>
            <a:endParaRPr/>
          </a:p>
          <a:p>
            <a:pPr marL="0" lvl="0" indent="0" algn="l" rtl="0">
              <a:spcBef>
                <a:spcPts val="0"/>
              </a:spcBef>
              <a:spcAft>
                <a:spcPts val="0"/>
              </a:spcAft>
              <a:buNone/>
            </a:pPr>
            <a:r>
              <a:rPr lang="en"/>
              <a:t>Today no keynote speakers have been invited, no panels have been arranged</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afb1eae12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afb1eae12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set up breakout rooms, and you’ll have your choice where to start.</a:t>
            </a:r>
            <a:endParaRPr/>
          </a:p>
          <a:p>
            <a:pPr marL="0" lvl="0" indent="0" algn="l" rtl="0">
              <a:spcBef>
                <a:spcPts val="0"/>
              </a:spcBef>
              <a:spcAft>
                <a:spcPts val="0"/>
              </a:spcAft>
              <a:buNone/>
            </a:pPr>
            <a:r>
              <a:rPr lang="en"/>
              <a:t>Whatever happens - be professional!</a:t>
            </a:r>
            <a:endParaRPr/>
          </a:p>
          <a:p>
            <a:pPr marL="0" lvl="0" indent="0" algn="l" rtl="0">
              <a:spcBef>
                <a:spcPts val="0"/>
              </a:spcBef>
              <a:spcAft>
                <a:spcPts val="0"/>
              </a:spcAft>
              <a:buNone/>
            </a:pPr>
            <a:r>
              <a:rPr lang="en"/>
              <a:t>In case you get stuck - questions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fb1eae12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fb1eae12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be here by 8:15-8:30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fb1eae12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fb1eae12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dac1d48a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dac1d48a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dac1d48a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dac1d48a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Merriweather Sans Regular"/>
              <a:buNone/>
              <a:defRPr sz="6800">
                <a:latin typeface="Merriweather Sans Regular"/>
                <a:ea typeface="Merriweather Sans Regular"/>
                <a:cs typeface="Merriweather Sans Regular"/>
                <a:sym typeface="Merriweather Sans Regular"/>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accent3"/>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Source Serif Pro SemiBold"/>
              <a:buNone/>
              <a:defRPr sz="2400" i="1">
                <a:solidFill>
                  <a:schemeClr val="lt1"/>
                </a:solidFill>
                <a:latin typeface="Source Serif Pro SemiBold"/>
                <a:ea typeface="Source Serif Pro SemiBold"/>
                <a:cs typeface="Source Serif Pro SemiBold"/>
                <a:sym typeface="Source Serif Pro SemiBold"/>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Merriweather Sans Regular"/>
              <a:buNone/>
              <a:defRPr sz="4800">
                <a:latin typeface="Merriweather Sans Regular"/>
                <a:ea typeface="Merriweather Sans Regular"/>
                <a:cs typeface="Merriweather Sans Regular"/>
                <a:sym typeface="Merriweather Sans Regular"/>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erriweather Sans Regular"/>
              <a:buNone/>
              <a:defRPr>
                <a:latin typeface="Merriweather Sans Regular"/>
                <a:ea typeface="Merriweather Sans Regular"/>
                <a:cs typeface="Merriweather Sans Regular"/>
                <a:sym typeface="Merriweather Sans Regula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Merriweather Sans"/>
              <a:buChar char="●"/>
              <a:defRPr>
                <a:latin typeface="Merriweather Sans"/>
                <a:ea typeface="Merriweather Sans"/>
                <a:cs typeface="Merriweather Sans"/>
                <a:sym typeface="Merriweather Sans"/>
              </a:defRPr>
            </a:lvl1pPr>
            <a:lvl2pPr marL="914400" lvl="1"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2pPr>
            <a:lvl3pPr marL="1371600" lvl="2"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3pPr>
            <a:lvl4pPr marL="1828800" lvl="3"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4pPr>
            <a:lvl5pPr marL="2286000" lvl="4"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5pPr>
            <a:lvl6pPr marL="2743200" lvl="5"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6pPr>
            <a:lvl7pPr marL="3200400" lvl="6"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7pPr>
            <a:lvl8pPr marL="3657600" lvl="7"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8pPr>
            <a:lvl9pPr marL="4114800" lvl="8" indent="-317500">
              <a:spcBef>
                <a:spcPts val="0"/>
              </a:spcBef>
              <a:spcAft>
                <a:spcPts val="0"/>
              </a:spcAft>
              <a:buSzPts val="1400"/>
              <a:buFont typeface="Merriweather Sans"/>
              <a:buChar char="■"/>
              <a:defRPr>
                <a:latin typeface="Merriweather Sans"/>
                <a:ea typeface="Merriweather Sans"/>
                <a:cs typeface="Merriweather Sans"/>
                <a:sym typeface="Merriweather Sans"/>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erriweather Sans Regular"/>
              <a:buNone/>
              <a:defRPr>
                <a:latin typeface="Merriweather Sans Regular"/>
                <a:ea typeface="Merriweather Sans Regular"/>
                <a:cs typeface="Merriweather Sans Regular"/>
                <a:sym typeface="Merriweather Sans Regular"/>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Font typeface="Merriweather Sans Regular"/>
              <a:buNone/>
              <a:defRPr sz="2400">
                <a:latin typeface="Merriweather Sans Regular"/>
                <a:ea typeface="Merriweather Sans Regular"/>
                <a:cs typeface="Merriweather Sans Regular"/>
                <a:sym typeface="Merriweather Sans Regular"/>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1pPr>
            <a:lvl2pPr marL="914400" lvl="1"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2pPr>
            <a:lvl3pPr marL="1371600" lvl="2"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3pPr>
            <a:lvl4pPr marL="1828800" lvl="3"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4pPr>
            <a:lvl5pPr marL="2286000" lvl="4"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5pPr>
            <a:lvl6pPr marL="2743200" lvl="5"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6pPr>
            <a:lvl7pPr marL="3200400" lvl="6"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7pPr>
            <a:lvl8pPr marL="3657600" lvl="7"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8pPr>
            <a:lvl9pPr marL="4114800" lvl="8" indent="-304800">
              <a:spcBef>
                <a:spcPts val="0"/>
              </a:spcBef>
              <a:spcAft>
                <a:spcPts val="0"/>
              </a:spcAft>
              <a:buSzPts val="1200"/>
              <a:buFont typeface="Merriweather Sans"/>
              <a:buChar char="■"/>
              <a:defRPr sz="1200">
                <a:latin typeface="Merriweather Sans"/>
                <a:ea typeface="Merriweather Sans"/>
                <a:cs typeface="Merriweather Sans"/>
                <a:sym typeface="Merriweather Sans"/>
              </a:defRPr>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98175" y="98175"/>
            <a:ext cx="5996700" cy="2538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Merriweather Sans Regular"/>
              <a:buNone/>
              <a:defRPr sz="5400">
                <a:solidFill>
                  <a:schemeClr val="lt1"/>
                </a:solidFill>
                <a:latin typeface="Merriweather Sans Regular"/>
                <a:ea typeface="Merriweather Sans Regular"/>
                <a:cs typeface="Merriweather Sans Regular"/>
                <a:sym typeface="Merriweather Sans Regular"/>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8"/>
          <p:cNvSpPr txBox="1"/>
          <p:nvPr/>
        </p:nvSpPr>
        <p:spPr>
          <a:xfrm>
            <a:off x="98175" y="2720750"/>
            <a:ext cx="5996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lt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Merriweather Sans Regular"/>
              <a:buNone/>
              <a:defRPr sz="4200">
                <a:latin typeface="Merriweather Sans Regular"/>
                <a:ea typeface="Merriweather Sans Regular"/>
                <a:cs typeface="Merriweather Sans Regular"/>
                <a:sym typeface="Merriweather Sans Regular"/>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Source Serif Pro"/>
              <a:buNone/>
              <a:defRPr sz="2100" i="1">
                <a:latin typeface="Source Serif Pro"/>
                <a:ea typeface="Source Serif Pro"/>
                <a:cs typeface="Source Serif Pro"/>
                <a:sym typeface="Source Serif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Font typeface="Merriweather Sans"/>
              <a:buChar char="●"/>
              <a:defRPr>
                <a:highlight>
                  <a:schemeClr val="lt1"/>
                </a:highlight>
                <a:latin typeface="Merriweather Sans"/>
                <a:ea typeface="Merriweather Sans"/>
                <a:cs typeface="Merriweather Sans"/>
                <a:sym typeface="Merriweather Sans"/>
              </a:defRPr>
            </a:lvl1pPr>
            <a:lvl2pPr marL="914400" lvl="1"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2pPr>
            <a:lvl3pPr marL="1371600" lvl="2"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3pPr>
            <a:lvl4pPr marL="1828800" lvl="3"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4pPr>
            <a:lvl5pPr marL="2286000" lvl="4"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5pPr>
            <a:lvl6pPr marL="2743200" lvl="5"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6pPr>
            <a:lvl7pPr marL="3200400" lvl="6"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7pPr>
            <a:lvl8pPr marL="3657600" lvl="7"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8pPr>
            <a:lvl9pPr marL="4114800" lvl="8" indent="-317500">
              <a:spcBef>
                <a:spcPts val="0"/>
              </a:spcBef>
              <a:spcAft>
                <a:spcPts val="0"/>
              </a:spcAft>
              <a:buSzPts val="1400"/>
              <a:buFont typeface="Merriweather Sans"/>
              <a:buChar char="■"/>
              <a:defRPr>
                <a:highlight>
                  <a:schemeClr val="lt1"/>
                </a:highlight>
                <a:latin typeface="Merriweather Sans"/>
                <a:ea typeface="Merriweather Sans"/>
                <a:cs typeface="Merriweather Sans"/>
                <a:sym typeface="Merriweather Sans"/>
              </a:defRPr>
            </a:lvl9pPr>
          </a:lstStyle>
          <a:p>
            <a:endParaRPr/>
          </a:p>
        </p:txBody>
      </p:sp>
      <p:sp>
        <p:nvSpPr>
          <p:cNvPr id="45" name="Google Shape;45;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Merriweather Sans Regular"/>
              <a:buNone/>
              <a:defRPr>
                <a:highlight>
                  <a:schemeClr val="dk1"/>
                </a:highlight>
                <a:latin typeface="Merriweather Sans Regular"/>
                <a:ea typeface="Merriweather Sans Regular"/>
                <a:cs typeface="Merriweather Sans Regular"/>
                <a:sym typeface="Merriweather Sans Regular"/>
              </a:defRPr>
            </a:lvl1pPr>
          </a:lstStyle>
          <a:p>
            <a:endParaRPr/>
          </a:p>
        </p:txBody>
      </p:sp>
      <p:sp>
        <p:nvSpPr>
          <p:cNvPr id="48" name="Google Shape;48;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erriweather Sans Regular"/>
              <a:buNone/>
              <a:defRPr sz="14000">
                <a:latin typeface="Merriweather Sans Regular"/>
                <a:ea typeface="Merriweather Sans Regular"/>
                <a:cs typeface="Merriweather Sans Regular"/>
                <a:sym typeface="Merriweather Sans Regular"/>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Font typeface="Merriweather Sans"/>
              <a:buChar char="●"/>
              <a:defRPr>
                <a:highlight>
                  <a:schemeClr val="dk1"/>
                </a:highlight>
                <a:latin typeface="Merriweather Sans"/>
                <a:ea typeface="Merriweather Sans"/>
                <a:cs typeface="Merriweather Sans"/>
                <a:sym typeface="Merriweather Sans"/>
              </a:defRPr>
            </a:lvl1pPr>
            <a:lvl2pPr marL="914400" lvl="1"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2pPr>
            <a:lvl3pPr marL="1371600" lvl="2"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3pPr>
            <a:lvl4pPr marL="1828800" lvl="3"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4pPr>
            <a:lvl5pPr marL="2286000" lvl="4"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5pPr>
            <a:lvl6pPr marL="2743200" lvl="5"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6pPr>
            <a:lvl7pPr marL="3200400" lvl="6"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7pPr>
            <a:lvl8pPr marL="3657600" lvl="7"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8pPr>
            <a:lvl9pPr marL="4114800" lvl="8" indent="-317500" algn="ctr">
              <a:spcBef>
                <a:spcPts val="0"/>
              </a:spcBef>
              <a:spcAft>
                <a:spcPts val="0"/>
              </a:spcAft>
              <a:buSzPts val="1400"/>
              <a:buFont typeface="Merriweather Sans"/>
              <a:buChar char="■"/>
              <a:defRPr>
                <a:highlight>
                  <a:schemeClr val="dk1"/>
                </a:highlight>
                <a:latin typeface="Merriweather Sans"/>
                <a:ea typeface="Merriweather Sans"/>
                <a:cs typeface="Merriweather Sans"/>
                <a:sym typeface="Merriweather Sans"/>
              </a:defRPr>
            </a:lvl9pPr>
          </a:lstStyle>
          <a:p>
            <a:endParaRPr/>
          </a:p>
        </p:txBody>
      </p:sp>
      <p:sp>
        <p:nvSpPr>
          <p:cNvPr id="52" name="Google Shape;52;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Merriweather Sans Regular"/>
              <a:buNone/>
              <a:defRPr sz="3000">
                <a:solidFill>
                  <a:schemeClr val="dk2"/>
                </a:solidFill>
                <a:highlight>
                  <a:schemeClr val="dk1"/>
                </a:highlight>
                <a:latin typeface="Merriweather Sans Regular"/>
                <a:ea typeface="Merriweather Sans Regular"/>
                <a:cs typeface="Merriweather Sans Regular"/>
                <a:sym typeface="Merriweather Sans Regular"/>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Merriweather Sans"/>
              <a:buChar char="●"/>
              <a:defRPr sz="1800">
                <a:solidFill>
                  <a:schemeClr val="dk2"/>
                </a:solidFill>
                <a:latin typeface="Merriweather Sans"/>
                <a:ea typeface="Merriweather Sans"/>
                <a:cs typeface="Merriweather Sans"/>
                <a:sym typeface="Merriweather Sans"/>
              </a:defRPr>
            </a:lvl1pPr>
            <a:lvl2pPr marL="914400" lvl="1"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2pPr>
            <a:lvl3pPr marL="1371600" lvl="2"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3pPr>
            <a:lvl4pPr marL="1828800" lvl="3"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4pPr>
            <a:lvl5pPr marL="2286000" lvl="4"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5pPr>
            <a:lvl6pPr marL="2743200" lvl="5"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6pPr>
            <a:lvl7pPr marL="3200400" lvl="6"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7pPr>
            <a:lvl8pPr marL="3657600" lvl="7"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8pPr>
            <a:lvl9pPr marL="4114800" lvl="8" indent="-317500">
              <a:lnSpc>
                <a:spcPct val="115000"/>
              </a:lnSpc>
              <a:spcBef>
                <a:spcPts val="0"/>
              </a:spcBef>
              <a:spcAft>
                <a:spcPts val="0"/>
              </a:spcAft>
              <a:buClr>
                <a:schemeClr val="dk2"/>
              </a:buClr>
              <a:buSzPts val="1400"/>
              <a:buFont typeface="Merriweather Sans"/>
              <a:buChar char="■"/>
              <a:defRPr>
                <a:solidFill>
                  <a:schemeClr val="dk2"/>
                </a:solidFill>
                <a:latin typeface="Merriweather Sans"/>
                <a:ea typeface="Merriweather Sans"/>
                <a:cs typeface="Merriweather Sans"/>
                <a:sym typeface="Merriweather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tdcapability.org/#/professional/knowledge-management"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tdcapability.org/#/professional/evaluating-impact" TargetMode="External"/><Relationship Id="rId5" Type="http://schemas.openxmlformats.org/officeDocument/2006/relationships/hyperlink" Target="https://tdcapability.org/#/professional/coaching" TargetMode="External"/><Relationship Id="rId4" Type="http://schemas.openxmlformats.org/officeDocument/2006/relationships/hyperlink" Target="https://tdcapability.org/#/professional/career-and-leadership-develop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UnConference</a:t>
            </a:r>
            <a:endParaRPr/>
          </a:p>
        </p:txBody>
      </p:sp>
      <p:sp>
        <p:nvSpPr>
          <p:cNvPr id="60" name="Google Shape;60;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 participant-driven event</a:t>
            </a:r>
            <a:endParaRPr/>
          </a:p>
        </p:txBody>
      </p:sp>
      <p:pic>
        <p:nvPicPr>
          <p:cNvPr id="61" name="Google Shape;61;p13"/>
          <p:cNvPicPr preferRelativeResize="0"/>
          <p:nvPr/>
        </p:nvPicPr>
        <p:blipFill>
          <a:blip r:embed="rId3">
            <a:alphaModFix/>
          </a:blip>
          <a:stretch>
            <a:fillRect/>
          </a:stretch>
        </p:blipFill>
        <p:spPr>
          <a:xfrm>
            <a:off x="344249" y="206775"/>
            <a:ext cx="3539150" cy="947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were your </a:t>
            </a:r>
            <a:endParaRPr/>
          </a:p>
          <a:p>
            <a:pPr marL="0" lvl="0" indent="0" algn="ctr" rtl="0">
              <a:spcBef>
                <a:spcPts val="0"/>
              </a:spcBef>
              <a:spcAft>
                <a:spcPts val="0"/>
              </a:spcAft>
              <a:buNone/>
            </a:pPr>
            <a:r>
              <a:rPr lang="en"/>
              <a:t>takeaways today?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Member Benefits + Membership Update</a:t>
            </a:r>
            <a:endParaRPr/>
          </a:p>
        </p:txBody>
      </p:sp>
      <p:sp>
        <p:nvSpPr>
          <p:cNvPr id="90" name="Google Shape;90;p16"/>
          <p:cNvSpPr txBox="1"/>
          <p:nvPr/>
        </p:nvSpPr>
        <p:spPr>
          <a:xfrm>
            <a:off x="2594125" y="272225"/>
            <a:ext cx="6292500" cy="1391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a:solidFill>
                  <a:srgbClr val="292929"/>
                </a:solidFill>
                <a:highlight>
                  <a:schemeClr val="lt1"/>
                </a:highlight>
                <a:latin typeface="Merriweather Sans"/>
                <a:ea typeface="Merriweather Sans"/>
                <a:cs typeface="Merriweather Sans"/>
                <a:sym typeface="Merriweather Sans"/>
              </a:rPr>
              <a:t>Monthly meetings – virtual meetings are free of charge</a:t>
            </a:r>
            <a:endParaRPr>
              <a:solidFill>
                <a:schemeClr val="dk2"/>
              </a:solidFill>
              <a:latin typeface="Merriweather Sans"/>
              <a:ea typeface="Merriweather Sans"/>
              <a:cs typeface="Merriweather Sans"/>
              <a:sym typeface="Merriweather Sans"/>
            </a:endParaRPr>
          </a:p>
          <a:p>
            <a:pPr marL="0" lvl="0" indent="0" algn="r" rtl="0">
              <a:lnSpc>
                <a:spcPct val="115000"/>
              </a:lnSpc>
              <a:spcBef>
                <a:spcPts val="0"/>
              </a:spcBef>
              <a:spcAft>
                <a:spcPts val="0"/>
              </a:spcAft>
              <a:buNone/>
            </a:pPr>
            <a:r>
              <a:rPr lang="en">
                <a:solidFill>
                  <a:srgbClr val="292929"/>
                </a:solidFill>
                <a:highlight>
                  <a:schemeClr val="lt1"/>
                </a:highlight>
                <a:latin typeface="Merriweather Sans"/>
                <a:ea typeface="Merriweather Sans"/>
                <a:cs typeface="Merriweather Sans"/>
                <a:sym typeface="Merriweather Sans"/>
              </a:rPr>
              <a:t>Special Interest Groups</a:t>
            </a:r>
            <a:endParaRPr>
              <a:solidFill>
                <a:schemeClr val="dk2"/>
              </a:solidFill>
              <a:latin typeface="Merriweather Sans"/>
              <a:ea typeface="Merriweather Sans"/>
              <a:cs typeface="Merriweather Sans"/>
              <a:sym typeface="Merriweather Sans"/>
            </a:endParaRPr>
          </a:p>
          <a:p>
            <a:pPr marL="0" lvl="0" indent="0" algn="r" rtl="0">
              <a:lnSpc>
                <a:spcPct val="115000"/>
              </a:lnSpc>
              <a:spcBef>
                <a:spcPts val="0"/>
              </a:spcBef>
              <a:spcAft>
                <a:spcPts val="0"/>
              </a:spcAft>
              <a:buNone/>
            </a:pPr>
            <a:r>
              <a:rPr lang="en">
                <a:solidFill>
                  <a:srgbClr val="292929"/>
                </a:solidFill>
                <a:highlight>
                  <a:schemeClr val="lt1"/>
                </a:highlight>
                <a:latin typeface="Merriweather Sans"/>
                <a:ea typeface="Merriweather Sans"/>
                <a:cs typeface="Merriweather Sans"/>
                <a:sym typeface="Merriweather Sans"/>
              </a:rPr>
              <a:t>Zero to Ten Coaching Platform – included with Chapter Membership</a:t>
            </a:r>
            <a:endParaRPr>
              <a:solidFill>
                <a:schemeClr val="dk2"/>
              </a:solidFill>
              <a:latin typeface="Merriweather Sans"/>
              <a:ea typeface="Merriweather Sans"/>
              <a:cs typeface="Merriweather Sans"/>
              <a:sym typeface="Merriweather Sans"/>
            </a:endParaRPr>
          </a:p>
          <a:p>
            <a:pPr marL="0" lvl="0" indent="0" algn="r" rtl="0">
              <a:lnSpc>
                <a:spcPct val="115000"/>
              </a:lnSpc>
              <a:spcBef>
                <a:spcPts val="0"/>
              </a:spcBef>
              <a:spcAft>
                <a:spcPts val="0"/>
              </a:spcAft>
              <a:buNone/>
            </a:pPr>
            <a:r>
              <a:rPr lang="en">
                <a:solidFill>
                  <a:srgbClr val="292929"/>
                </a:solidFill>
                <a:highlight>
                  <a:schemeClr val="lt1"/>
                </a:highlight>
                <a:latin typeface="Merriweather Sans"/>
                <a:ea typeface="Merriweather Sans"/>
                <a:cs typeface="Merriweather Sans"/>
                <a:sym typeface="Merriweather Sans"/>
              </a:rPr>
              <a:t>15% off Dale Carnegie Programs</a:t>
            </a:r>
            <a:endParaRPr>
              <a:solidFill>
                <a:schemeClr val="dk2"/>
              </a:solidFill>
              <a:latin typeface="Merriweather Sans"/>
              <a:ea typeface="Merriweather Sans"/>
              <a:cs typeface="Merriweather Sans"/>
              <a:sym typeface="Merriweather Sans"/>
            </a:endParaRPr>
          </a:p>
          <a:p>
            <a:pPr marL="0" lvl="0" indent="0" algn="r" rtl="0">
              <a:lnSpc>
                <a:spcPct val="115000"/>
              </a:lnSpc>
              <a:spcBef>
                <a:spcPts val="0"/>
              </a:spcBef>
              <a:spcAft>
                <a:spcPts val="0"/>
              </a:spcAft>
              <a:buNone/>
            </a:pPr>
            <a:r>
              <a:rPr lang="en">
                <a:solidFill>
                  <a:srgbClr val="292929"/>
                </a:solidFill>
                <a:highlight>
                  <a:schemeClr val="lt1"/>
                </a:highlight>
                <a:latin typeface="Merriweather Sans"/>
                <a:ea typeface="Merriweather Sans"/>
                <a:cs typeface="Merriweather Sans"/>
                <a:sym typeface="Merriweather Sans"/>
              </a:rPr>
              <a:t>15% off Remote Leadership Programs</a:t>
            </a:r>
            <a:endParaRPr>
              <a:latin typeface="Merriweather Sans"/>
              <a:ea typeface="Merriweather Sans"/>
              <a:cs typeface="Merriweather Sans"/>
              <a:sym typeface="Merriweather Sans"/>
            </a:endParaRPr>
          </a:p>
        </p:txBody>
      </p:sp>
      <p:pic>
        <p:nvPicPr>
          <p:cNvPr id="91" name="Google Shape;91;p16"/>
          <p:cNvPicPr preferRelativeResize="0"/>
          <p:nvPr/>
        </p:nvPicPr>
        <p:blipFill>
          <a:blip r:embed="rId3">
            <a:alphaModFix/>
          </a:blip>
          <a:stretch>
            <a:fillRect/>
          </a:stretch>
        </p:blipFill>
        <p:spPr>
          <a:xfrm>
            <a:off x="443125" y="2090950"/>
            <a:ext cx="5625073" cy="2139625"/>
          </a:xfrm>
          <a:prstGeom prst="rect">
            <a:avLst/>
          </a:prstGeom>
          <a:noFill/>
          <a:ln>
            <a:noFill/>
          </a:ln>
        </p:spPr>
      </p:pic>
      <p:pic>
        <p:nvPicPr>
          <p:cNvPr id="92" name="Google Shape;92;p16"/>
          <p:cNvPicPr preferRelativeResize="0"/>
          <p:nvPr/>
        </p:nvPicPr>
        <p:blipFill>
          <a:blip r:embed="rId4">
            <a:alphaModFix/>
          </a:blip>
          <a:stretch>
            <a:fillRect/>
          </a:stretch>
        </p:blipFill>
        <p:spPr>
          <a:xfrm>
            <a:off x="6429607" y="2090950"/>
            <a:ext cx="2406319" cy="2139625"/>
          </a:xfrm>
          <a:prstGeom prst="rect">
            <a:avLst/>
          </a:prstGeom>
          <a:noFill/>
          <a:ln>
            <a:noFill/>
          </a:ln>
        </p:spPr>
      </p:pic>
      <p:pic>
        <p:nvPicPr>
          <p:cNvPr id="93" name="Google Shape;93;p16"/>
          <p:cNvPicPr preferRelativeResize="0"/>
          <p:nvPr/>
        </p:nvPicPr>
        <p:blipFill>
          <a:blip r:embed="rId5">
            <a:alphaModFix/>
          </a:blip>
          <a:stretch>
            <a:fillRect/>
          </a:stretch>
        </p:blipFill>
        <p:spPr>
          <a:xfrm>
            <a:off x="443125" y="211100"/>
            <a:ext cx="1513650" cy="1513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exactly is an un-conference?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98175" y="98175"/>
            <a:ext cx="8962800" cy="4996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900">
                <a:latin typeface="Merriweather Sans"/>
                <a:ea typeface="Merriweather Sans"/>
                <a:cs typeface="Merriweather Sans"/>
                <a:sym typeface="Merriweather Sans"/>
              </a:rPr>
              <a:t>“the sum of the </a:t>
            </a:r>
            <a:r>
              <a:rPr lang="en" sz="4900"/>
              <a:t>expertise</a:t>
            </a:r>
            <a:r>
              <a:rPr lang="en" sz="4900">
                <a:latin typeface="Merriweather Sans"/>
                <a:ea typeface="Merriweather Sans"/>
                <a:cs typeface="Merriweather Sans"/>
                <a:sym typeface="Merriweather Sans"/>
              </a:rPr>
              <a:t> </a:t>
            </a:r>
            <a:endParaRPr sz="4900">
              <a:latin typeface="Merriweather Sans"/>
              <a:ea typeface="Merriweather Sans"/>
              <a:cs typeface="Merriweather Sans"/>
              <a:sym typeface="Merriweather Sans"/>
            </a:endParaRPr>
          </a:p>
          <a:p>
            <a:pPr marL="0" lvl="0" indent="0" algn="l" rtl="0">
              <a:spcBef>
                <a:spcPts val="0"/>
              </a:spcBef>
              <a:spcAft>
                <a:spcPts val="0"/>
              </a:spcAft>
              <a:buNone/>
            </a:pPr>
            <a:r>
              <a:rPr lang="en" sz="4900">
                <a:latin typeface="Merriweather Sans"/>
                <a:ea typeface="Merriweather Sans"/>
                <a:cs typeface="Merriweather Sans"/>
                <a:sym typeface="Merriweather Sans"/>
              </a:rPr>
              <a:t>of the people in the </a:t>
            </a:r>
            <a:r>
              <a:rPr lang="en" sz="4900">
                <a:solidFill>
                  <a:schemeClr val="dk1"/>
                </a:solidFill>
              </a:rPr>
              <a:t>audience</a:t>
            </a:r>
            <a:r>
              <a:rPr lang="en" sz="4900">
                <a:latin typeface="Merriweather Sans"/>
                <a:ea typeface="Merriweather Sans"/>
                <a:cs typeface="Merriweather Sans"/>
                <a:sym typeface="Merriweather Sans"/>
              </a:rPr>
              <a:t> </a:t>
            </a:r>
            <a:endParaRPr sz="4900">
              <a:latin typeface="Merriweather Sans"/>
              <a:ea typeface="Merriweather Sans"/>
              <a:cs typeface="Merriweather Sans"/>
              <a:sym typeface="Merriweather Sans"/>
            </a:endParaRPr>
          </a:p>
          <a:p>
            <a:pPr marL="0" lvl="0" indent="0" algn="l" rtl="0">
              <a:spcBef>
                <a:spcPts val="0"/>
              </a:spcBef>
              <a:spcAft>
                <a:spcPts val="0"/>
              </a:spcAft>
              <a:buNone/>
            </a:pPr>
            <a:r>
              <a:rPr lang="en" sz="4900">
                <a:latin typeface="Merriweather Sans"/>
                <a:ea typeface="Merriweather Sans"/>
                <a:cs typeface="Merriweather Sans"/>
                <a:sym typeface="Merriweather Sans"/>
              </a:rPr>
              <a:t>is greater than the sum of the </a:t>
            </a:r>
            <a:r>
              <a:rPr lang="en" sz="4900"/>
              <a:t>expertise</a:t>
            </a:r>
            <a:r>
              <a:rPr lang="en" sz="4900">
                <a:latin typeface="Merriweather Sans"/>
                <a:ea typeface="Merriweather Sans"/>
                <a:cs typeface="Merriweather Sans"/>
                <a:sym typeface="Merriweather Sans"/>
              </a:rPr>
              <a:t> of the people on the </a:t>
            </a:r>
            <a:r>
              <a:rPr lang="en" sz="4900">
                <a:solidFill>
                  <a:srgbClr val="FCB614"/>
                </a:solidFill>
              </a:rPr>
              <a:t>stage</a:t>
            </a:r>
            <a:r>
              <a:rPr lang="en" sz="4900">
                <a:latin typeface="Merriweather Sans"/>
                <a:ea typeface="Merriweather Sans"/>
                <a:cs typeface="Merriweather Sans"/>
                <a:sym typeface="Merriweather Sans"/>
              </a:rPr>
              <a:t>”</a:t>
            </a:r>
            <a:endParaRPr sz="4900">
              <a:latin typeface="Merriweather Sans"/>
              <a:ea typeface="Merriweather Sans"/>
              <a:cs typeface="Merriweather Sans"/>
              <a:sym typeface="Merriweather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UnRules of the UnConference</a:t>
            </a:r>
            <a:endParaRPr/>
          </a:p>
        </p:txBody>
      </p:sp>
      <p:sp>
        <p:nvSpPr>
          <p:cNvPr id="130" name="Google Shape;130;p2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292929"/>
              </a:buClr>
              <a:buSzPts val="1600"/>
              <a:buChar char="●"/>
            </a:pPr>
            <a:r>
              <a:rPr lang="en" sz="1600">
                <a:solidFill>
                  <a:srgbClr val="292929"/>
                </a:solidFill>
                <a:highlight>
                  <a:srgbClr val="FFFFFF"/>
                </a:highlight>
              </a:rPr>
              <a:t>Whoever shows up are the right people</a:t>
            </a:r>
            <a:endParaRPr sz="1600">
              <a:solidFill>
                <a:srgbClr val="292929"/>
              </a:solidFill>
              <a:highlight>
                <a:srgbClr val="FFFFFF"/>
              </a:highlight>
            </a:endParaRPr>
          </a:p>
          <a:p>
            <a:pPr marL="457200" marR="0" lvl="0" indent="-330200" algn="l" rtl="0">
              <a:lnSpc>
                <a:spcPct val="115000"/>
              </a:lnSpc>
              <a:spcBef>
                <a:spcPts val="0"/>
              </a:spcBef>
              <a:spcAft>
                <a:spcPts val="0"/>
              </a:spcAft>
              <a:buClr>
                <a:srgbClr val="292929"/>
              </a:buClr>
              <a:buSzPts val="1600"/>
              <a:buChar char="●"/>
            </a:pPr>
            <a:r>
              <a:rPr lang="en" sz="1600">
                <a:solidFill>
                  <a:srgbClr val="292929"/>
                </a:solidFill>
                <a:highlight>
                  <a:srgbClr val="FFFFFF"/>
                </a:highlight>
              </a:rPr>
              <a:t>Whatever happens is fine</a:t>
            </a:r>
            <a:endParaRPr sz="1600">
              <a:solidFill>
                <a:srgbClr val="292929"/>
              </a:solidFill>
              <a:highlight>
                <a:srgbClr val="FFFFFF"/>
              </a:highlight>
            </a:endParaRPr>
          </a:p>
          <a:p>
            <a:pPr marL="457200" lvl="0" indent="-330200" algn="l" rtl="0">
              <a:spcBef>
                <a:spcPts val="0"/>
              </a:spcBef>
              <a:spcAft>
                <a:spcPts val="0"/>
              </a:spcAft>
              <a:buClr>
                <a:srgbClr val="292929"/>
              </a:buClr>
              <a:buSzPts val="1600"/>
              <a:buChar char="●"/>
            </a:pPr>
            <a:r>
              <a:rPr lang="en" sz="1600">
                <a:solidFill>
                  <a:srgbClr val="292929"/>
                </a:solidFill>
                <a:highlight>
                  <a:srgbClr val="FFFFFF"/>
                </a:highlight>
              </a:rPr>
              <a:t>Any format is acceptable</a:t>
            </a:r>
            <a:endParaRPr sz="1600">
              <a:solidFill>
                <a:srgbClr val="292929"/>
              </a:solidFill>
              <a:highlight>
                <a:srgbClr val="FFFFFF"/>
              </a:highlight>
            </a:endParaRPr>
          </a:p>
          <a:p>
            <a:pPr marL="914400" lvl="1" indent="-330200" algn="l" rtl="0">
              <a:spcBef>
                <a:spcPts val="0"/>
              </a:spcBef>
              <a:spcAft>
                <a:spcPts val="0"/>
              </a:spcAft>
              <a:buClr>
                <a:srgbClr val="292929"/>
              </a:buClr>
              <a:buSzPts val="1600"/>
              <a:buChar char="○"/>
            </a:pPr>
            <a:r>
              <a:rPr lang="en" sz="1600">
                <a:solidFill>
                  <a:srgbClr val="292929"/>
                </a:solidFill>
                <a:highlight>
                  <a:srgbClr val="FFFFFF"/>
                </a:highlight>
              </a:rPr>
              <a:t>Q&amp;A, Show &amp; Tell, Debate, Presentation, Discussion, etc.</a:t>
            </a:r>
            <a:endParaRPr sz="1600">
              <a:solidFill>
                <a:srgbClr val="292929"/>
              </a:solidFill>
              <a:highlight>
                <a:srgbClr val="FFFFFF"/>
              </a:highlight>
            </a:endParaRPr>
          </a:p>
          <a:p>
            <a:pPr marL="914400" lvl="1" indent="-330200" algn="l" rtl="0">
              <a:spcBef>
                <a:spcPts val="0"/>
              </a:spcBef>
              <a:spcAft>
                <a:spcPts val="0"/>
              </a:spcAft>
              <a:buClr>
                <a:srgbClr val="292929"/>
              </a:buClr>
              <a:buSzPts val="1600"/>
              <a:buChar char="○"/>
            </a:pPr>
            <a:r>
              <a:rPr lang="en" sz="1600">
                <a:solidFill>
                  <a:srgbClr val="292929"/>
                </a:solidFill>
                <a:highlight>
                  <a:srgbClr val="FFFFFF"/>
                </a:highlight>
              </a:rPr>
              <a:t>Capability Model topic “areas”</a:t>
            </a:r>
            <a:endParaRPr sz="1600">
              <a:solidFill>
                <a:srgbClr val="292929"/>
              </a:solidFill>
              <a:highlight>
                <a:srgbClr val="FFFFFF"/>
              </a:highlight>
            </a:endParaRPr>
          </a:p>
          <a:p>
            <a:pPr marL="914400" lvl="1" indent="-330200" algn="l" rtl="0">
              <a:spcBef>
                <a:spcPts val="0"/>
              </a:spcBef>
              <a:spcAft>
                <a:spcPts val="0"/>
              </a:spcAft>
              <a:buClr>
                <a:srgbClr val="292929"/>
              </a:buClr>
              <a:buSzPts val="1600"/>
              <a:buChar char="○"/>
            </a:pPr>
            <a:r>
              <a:rPr lang="en" sz="1600">
                <a:solidFill>
                  <a:srgbClr val="292929"/>
                </a:solidFill>
                <a:highlight>
                  <a:srgbClr val="FFFFFF"/>
                </a:highlight>
              </a:rPr>
              <a:t>Conversation-starting questions provided </a:t>
            </a:r>
            <a:endParaRPr sz="1600">
              <a:solidFill>
                <a:srgbClr val="292929"/>
              </a:solidFill>
              <a:highlight>
                <a:srgbClr val="FFFFFF"/>
              </a:highlight>
            </a:endParaRPr>
          </a:p>
          <a:p>
            <a:pPr marL="457200" lvl="0" indent="-330200" algn="l" rtl="0">
              <a:spcBef>
                <a:spcPts val="0"/>
              </a:spcBef>
              <a:spcAft>
                <a:spcPts val="0"/>
              </a:spcAft>
              <a:buClr>
                <a:srgbClr val="292929"/>
              </a:buClr>
              <a:buSzPts val="1600"/>
              <a:buChar char="●"/>
            </a:pPr>
            <a:r>
              <a:rPr lang="en" sz="1600">
                <a:solidFill>
                  <a:srgbClr val="292929"/>
                </a:solidFill>
                <a:highlight>
                  <a:srgbClr val="FFFFFF"/>
                </a:highlight>
              </a:rPr>
              <a:t>Take breaks as you need them</a:t>
            </a:r>
            <a:endParaRPr sz="1600">
              <a:solidFill>
                <a:srgbClr val="292929"/>
              </a:solidFill>
              <a:highlight>
                <a:srgbClr val="FFFFFF"/>
              </a:highlight>
            </a:endParaRPr>
          </a:p>
          <a:p>
            <a:pPr marL="457200" marR="0" lvl="0" indent="-330200" algn="l" rtl="0">
              <a:lnSpc>
                <a:spcPct val="115000"/>
              </a:lnSpc>
              <a:spcBef>
                <a:spcPts val="0"/>
              </a:spcBef>
              <a:spcAft>
                <a:spcPts val="0"/>
              </a:spcAft>
              <a:buClr>
                <a:srgbClr val="292929"/>
              </a:buClr>
              <a:buSzPts val="1600"/>
              <a:buChar char="●"/>
            </a:pPr>
            <a:r>
              <a:rPr lang="en" sz="1600">
                <a:solidFill>
                  <a:srgbClr val="292929"/>
                </a:solidFill>
                <a:highlight>
                  <a:srgbClr val="FFFFFF"/>
                </a:highlight>
              </a:rPr>
              <a:t>Take responsibility for your own learning - you get what you put in</a:t>
            </a:r>
            <a:endParaRPr sz="1600">
              <a:solidFill>
                <a:srgbClr val="292929"/>
              </a:solidFill>
              <a:highlight>
                <a:srgbClr val="FFFFFF"/>
              </a:highlight>
            </a:endParaRPr>
          </a:p>
          <a:p>
            <a:pPr marL="457200" marR="0" lvl="0" indent="0" algn="l" rtl="0">
              <a:lnSpc>
                <a:spcPct val="115000"/>
              </a:lnSpc>
              <a:spcBef>
                <a:spcPts val="1200"/>
              </a:spcBef>
              <a:spcAft>
                <a:spcPts val="1200"/>
              </a:spcAft>
              <a:buNone/>
            </a:pPr>
            <a:endParaRPr sz="1600">
              <a:solidFill>
                <a:srgbClr val="292929"/>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Event Topic Areas</a:t>
            </a:r>
            <a:endParaRPr/>
          </a:p>
        </p:txBody>
      </p:sp>
      <p:sp>
        <p:nvSpPr>
          <p:cNvPr id="136" name="Google Shape;136;p2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3 Topic Rooms:</a:t>
            </a:r>
            <a:endParaRPr/>
          </a:p>
          <a:p>
            <a:pPr marL="457200" lvl="0" indent="-342900" algn="l" rtl="0">
              <a:spcBef>
                <a:spcPts val="1200"/>
              </a:spcBef>
              <a:spcAft>
                <a:spcPts val="0"/>
              </a:spcAft>
              <a:buSzPts val="1800"/>
              <a:buChar char="●"/>
            </a:pPr>
            <a:r>
              <a:rPr lang="en">
                <a:solidFill>
                  <a:schemeClr val="accent5"/>
                </a:solidFill>
              </a:rPr>
              <a:t>Personal</a:t>
            </a:r>
            <a:r>
              <a:rPr lang="en"/>
              <a:t> </a:t>
            </a:r>
            <a:r>
              <a:rPr lang="en">
                <a:solidFill>
                  <a:schemeClr val="accent5"/>
                </a:solidFill>
              </a:rPr>
              <a:t>Capability</a:t>
            </a:r>
            <a:endParaRPr>
              <a:solidFill>
                <a:schemeClr val="accent5"/>
              </a:solidFill>
            </a:endParaRPr>
          </a:p>
          <a:p>
            <a:pPr marL="914400" marR="88900" lvl="1" indent="-317500" algn="l" rtl="0">
              <a:spcBef>
                <a:spcPts val="0"/>
              </a:spcBef>
              <a:spcAft>
                <a:spcPts val="0"/>
              </a:spcAft>
              <a:buSzPts val="1400"/>
              <a:buChar char="○"/>
            </a:pPr>
            <a:r>
              <a:rPr lang="en">
                <a:highlight>
                  <a:srgbClr val="FFFFFF"/>
                </a:highlight>
              </a:rPr>
              <a:t>Communication</a:t>
            </a:r>
            <a:r>
              <a:rPr lang="en"/>
              <a:t>, </a:t>
            </a:r>
            <a:r>
              <a:rPr lang="en">
                <a:highlight>
                  <a:srgbClr val="FFFFFF"/>
                </a:highlight>
              </a:rPr>
              <a:t>Emotional Intelligence and Decision-Making</a:t>
            </a:r>
            <a:r>
              <a:rPr lang="en"/>
              <a:t>, </a:t>
            </a:r>
            <a:r>
              <a:rPr lang="en">
                <a:highlight>
                  <a:srgbClr val="FFFFFF"/>
                </a:highlight>
              </a:rPr>
              <a:t>Collaboration and Leadership</a:t>
            </a:r>
            <a:r>
              <a:rPr lang="en"/>
              <a:t>, </a:t>
            </a:r>
            <a:r>
              <a:rPr lang="en">
                <a:highlight>
                  <a:srgbClr val="FFFFFF"/>
                </a:highlight>
              </a:rPr>
              <a:t>Cultural Awareness and Inclusion</a:t>
            </a:r>
            <a:r>
              <a:rPr lang="en"/>
              <a:t>, </a:t>
            </a:r>
            <a:r>
              <a:rPr lang="en">
                <a:highlight>
                  <a:srgbClr val="FFFFFF"/>
                </a:highlight>
              </a:rPr>
              <a:t>Project Management</a:t>
            </a:r>
            <a:r>
              <a:rPr lang="en"/>
              <a:t>, </a:t>
            </a:r>
            <a:r>
              <a:rPr lang="en">
                <a:highlight>
                  <a:srgbClr val="FFFFFF"/>
                </a:highlight>
              </a:rPr>
              <a:t>Compliance and Ethical Behavior</a:t>
            </a:r>
            <a:r>
              <a:rPr lang="en"/>
              <a:t>, </a:t>
            </a:r>
            <a:r>
              <a:rPr lang="en">
                <a:highlight>
                  <a:srgbClr val="FFFFFF"/>
                </a:highlight>
              </a:rPr>
              <a:t>Lifelong Learning</a:t>
            </a:r>
            <a:endParaRPr/>
          </a:p>
          <a:p>
            <a:pPr marL="457200" lvl="0" indent="-342900" algn="l" rtl="0">
              <a:spcBef>
                <a:spcPts val="0"/>
              </a:spcBef>
              <a:spcAft>
                <a:spcPts val="0"/>
              </a:spcAft>
              <a:buSzPts val="1800"/>
              <a:buChar char="●"/>
            </a:pPr>
            <a:r>
              <a:rPr lang="en">
                <a:solidFill>
                  <a:schemeClr val="accent6"/>
                </a:solidFill>
              </a:rPr>
              <a:t>Professional</a:t>
            </a:r>
            <a:r>
              <a:rPr lang="en"/>
              <a:t> </a:t>
            </a:r>
            <a:r>
              <a:rPr lang="en">
                <a:solidFill>
                  <a:schemeClr val="accent6"/>
                </a:solidFill>
              </a:rPr>
              <a:t>Capability</a:t>
            </a:r>
            <a:endParaRPr>
              <a:solidFill>
                <a:schemeClr val="accent6"/>
              </a:solidFill>
            </a:endParaRPr>
          </a:p>
          <a:p>
            <a:pPr marL="914400" marR="0" lvl="1" indent="-317500" algn="l" rtl="0">
              <a:lnSpc>
                <a:spcPct val="115000"/>
              </a:lnSpc>
              <a:spcBef>
                <a:spcPts val="0"/>
              </a:spcBef>
              <a:spcAft>
                <a:spcPts val="0"/>
              </a:spcAft>
              <a:buSzPts val="1400"/>
              <a:buChar char="○"/>
            </a:pPr>
            <a:r>
              <a:rPr lang="en">
                <a:highlight>
                  <a:srgbClr val="FFFFFF"/>
                </a:highlight>
              </a:rPr>
              <a:t>Learning Sciences</a:t>
            </a:r>
            <a:r>
              <a:rPr lang="en"/>
              <a:t>, </a:t>
            </a:r>
            <a:r>
              <a:rPr lang="en">
                <a:highlight>
                  <a:srgbClr val="FFFFFF"/>
                </a:highlight>
              </a:rPr>
              <a:t>Instructional Design, Training Delivery and Facilitation, Technology Application, Knowledge Management, Career and Leadership Development, Coaching, Evaluating Impact</a:t>
            </a:r>
            <a:endParaRPr>
              <a:highlight>
                <a:srgbClr val="FFFFFF"/>
              </a:highlight>
            </a:endParaRPr>
          </a:p>
          <a:p>
            <a:pPr marL="457200" lvl="0" indent="-342900" algn="l" rtl="0">
              <a:spcBef>
                <a:spcPts val="0"/>
              </a:spcBef>
              <a:spcAft>
                <a:spcPts val="0"/>
              </a:spcAft>
              <a:buSzPts val="1800"/>
              <a:buChar char="●"/>
            </a:pPr>
            <a:r>
              <a:rPr lang="en">
                <a:solidFill>
                  <a:schemeClr val="dk1"/>
                </a:solidFill>
              </a:rPr>
              <a:t>Organizational</a:t>
            </a:r>
            <a:r>
              <a:rPr lang="en"/>
              <a:t> </a:t>
            </a:r>
            <a:r>
              <a:rPr lang="en">
                <a:solidFill>
                  <a:schemeClr val="dk1"/>
                </a:solidFill>
              </a:rPr>
              <a:t>Capability</a:t>
            </a:r>
            <a:endParaRPr>
              <a:solidFill>
                <a:schemeClr val="dk1"/>
              </a:solidFill>
            </a:endParaRPr>
          </a:p>
          <a:p>
            <a:pPr marL="914400" marR="0" lvl="1" indent="-317500" algn="l" rtl="0">
              <a:lnSpc>
                <a:spcPct val="115000"/>
              </a:lnSpc>
              <a:spcBef>
                <a:spcPts val="0"/>
              </a:spcBef>
              <a:spcAft>
                <a:spcPts val="0"/>
              </a:spcAft>
              <a:buSzPts val="1400"/>
              <a:buChar char="○"/>
            </a:pPr>
            <a:r>
              <a:rPr lang="en">
                <a:highlight>
                  <a:srgbClr val="FFFFFF"/>
                </a:highlight>
              </a:rPr>
              <a:t>Business Insight, Consulting and Business Partnering, Organization Development and Culture, Talent Strategy and Management, Performance Improvement, Change Management, Data and Analytics, Future Readiness</a:t>
            </a:r>
            <a:endParaRPr>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mt="25000"/>
          </a:blip>
          <a:stretch>
            <a:fillRect/>
          </a:stretch>
        </p:blipFill>
        <p:spPr>
          <a:xfrm>
            <a:off x="6624563" y="102200"/>
            <a:ext cx="2407298" cy="2286000"/>
          </a:xfrm>
          <a:prstGeom prst="rect">
            <a:avLst/>
          </a:prstGeom>
          <a:noFill/>
          <a:ln w="38100" cap="flat" cmpd="sng">
            <a:solidFill>
              <a:srgbClr val="85BF42"/>
            </a:solidFill>
            <a:prstDash val="solid"/>
            <a:round/>
            <a:headEnd type="none" w="sm" len="sm"/>
            <a:tailEnd type="none" w="sm" len="sm"/>
          </a:ln>
          <a:effectLst>
            <a:outerShdw blurRad="57150" dist="19050" dir="5400000" algn="bl" rotWithShape="0">
              <a:srgbClr val="000000">
                <a:alpha val="50000"/>
              </a:srgbClr>
            </a:outerShdw>
          </a:effectLst>
        </p:spPr>
      </p:pic>
      <p:sp>
        <p:nvSpPr>
          <p:cNvPr id="142" name="Google Shape;142;p24"/>
          <p:cNvSpPr txBox="1"/>
          <p:nvPr/>
        </p:nvSpPr>
        <p:spPr>
          <a:xfrm>
            <a:off x="87150" y="975475"/>
            <a:ext cx="33588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Communication</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Emotional Intelligence and Decision-Making</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Collaboration and Leadership</a:t>
            </a:r>
            <a:endParaRPr sz="1200">
              <a:latin typeface="Merriweather Sans"/>
              <a:ea typeface="Merriweather Sans"/>
              <a:cs typeface="Merriweather Sans"/>
              <a:sym typeface="Merriweather Sans"/>
            </a:endParaRPr>
          </a:p>
        </p:txBody>
      </p:sp>
      <p:sp>
        <p:nvSpPr>
          <p:cNvPr id="143" name="Google Shape;143;p24"/>
          <p:cNvSpPr txBox="1"/>
          <p:nvPr/>
        </p:nvSpPr>
        <p:spPr>
          <a:xfrm>
            <a:off x="3106725" y="975475"/>
            <a:ext cx="44739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Cultural Awareness and Inclusion</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Project Management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Compliance and Ethical Behavior</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Lifelong Learning</a:t>
            </a:r>
            <a:endParaRPr sz="1200">
              <a:latin typeface="Merriweather Sans"/>
              <a:ea typeface="Merriweather Sans"/>
              <a:cs typeface="Merriweather Sans"/>
              <a:sym typeface="Merriweather Sans"/>
            </a:endParaRPr>
          </a:p>
        </p:txBody>
      </p:sp>
      <p:sp>
        <p:nvSpPr>
          <p:cNvPr id="144" name="Google Shape;144;p24"/>
          <p:cNvSpPr txBox="1"/>
          <p:nvPr/>
        </p:nvSpPr>
        <p:spPr>
          <a:xfrm>
            <a:off x="87150" y="2425225"/>
            <a:ext cx="8969700" cy="25860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The capabilities in this category are often referred to as “soft skills” – but soft skills can be incredibly hard. What have you done as a Talent Development professional to support the organizations you work with (or for) in developing these skills?</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Beyond classroom or other training programs - how do you, as a Talent Development professional, support skills within the realm of the personal capabilities?</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We learned from the State of the Industry report that mandatory and compliance training typically accounts for 13.2% of an organization’s training. Does this seem to be true with the organizations that you work with (or for)? What role does Talent Development play in that learning? What strategies do you suggest using to ensure that the learning is effective (vs. check the box)?</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Does your organization enable personal capability as part of its talent development initiatives? If so, please describe your organization’s strategies. If not, how could you use the capabilities from this Domain of Practice to help address this gap?</a:t>
            </a:r>
            <a:endParaRPr>
              <a:solidFill>
                <a:schemeClr val="dk2"/>
              </a:solidFill>
              <a:latin typeface="Merriweather Sans"/>
              <a:ea typeface="Merriweather Sans"/>
              <a:cs typeface="Merriweather Sans"/>
              <a:sym typeface="Merriweather Sans"/>
            </a:endParaRPr>
          </a:p>
        </p:txBody>
      </p:sp>
      <p:sp>
        <p:nvSpPr>
          <p:cNvPr id="145" name="Google Shape;145;p24"/>
          <p:cNvSpPr txBox="1">
            <a:spLocks noGrp="1"/>
          </p:cNvSpPr>
          <p:nvPr>
            <p:ph type="title"/>
          </p:nvPr>
        </p:nvSpPr>
        <p:spPr>
          <a:xfrm>
            <a:off x="87150" y="0"/>
            <a:ext cx="8969700" cy="1084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200"/>
              <a:t>Topic: Personal Capability</a:t>
            </a:r>
            <a:endParaRPr sz="4200"/>
          </a:p>
        </p:txBody>
      </p:sp>
      <p:sp>
        <p:nvSpPr>
          <p:cNvPr id="146" name="Google Shape;146;p24"/>
          <p:cNvSpPr txBox="1"/>
          <p:nvPr/>
        </p:nvSpPr>
        <p:spPr>
          <a:xfrm>
            <a:off x="87150" y="2071525"/>
            <a:ext cx="6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Merriweather Sans"/>
                <a:ea typeface="Merriweather Sans"/>
                <a:cs typeface="Merriweather Sans"/>
                <a:sym typeface="Merriweather Sans"/>
              </a:rPr>
              <a:t>Need some help getting started? Try these discussion questions:</a:t>
            </a:r>
            <a:endParaRPr b="1">
              <a:solidFill>
                <a:schemeClr val="dk2"/>
              </a:solidFill>
              <a:latin typeface="Merriweather Sans"/>
              <a:ea typeface="Merriweather Sans"/>
              <a:cs typeface="Merriweather Sans"/>
              <a:sym typeface="Merriweather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94D5"/>
        </a:solidFill>
        <a:effectLst/>
      </p:bgPr>
    </p:bg>
    <p:spTree>
      <p:nvGrpSpPr>
        <p:cNvPr id="1" name="Shape 150"/>
        <p:cNvGrpSpPr/>
        <p:nvPr/>
      </p:nvGrpSpPr>
      <p:grpSpPr>
        <a:xfrm>
          <a:off x="0" y="0"/>
          <a:ext cx="0" cy="0"/>
          <a:chOff x="0" y="0"/>
          <a:chExt cx="0" cy="0"/>
        </a:xfrm>
      </p:grpSpPr>
      <p:sp>
        <p:nvSpPr>
          <p:cNvPr id="151" name="Google Shape;151;p25"/>
          <p:cNvSpPr txBox="1"/>
          <p:nvPr/>
        </p:nvSpPr>
        <p:spPr>
          <a:xfrm>
            <a:off x="87150" y="975475"/>
            <a:ext cx="36954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Learning Sciences</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Instructional Design</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Training Delivery and Facilitation</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Technology Application</a:t>
            </a:r>
            <a:endParaRPr>
              <a:solidFill>
                <a:schemeClr val="lt1"/>
              </a:solidFill>
              <a:latin typeface="Merriweather Sans"/>
              <a:ea typeface="Merriweather Sans"/>
              <a:cs typeface="Merriweather Sans"/>
              <a:sym typeface="Merriweather Sans"/>
            </a:endParaRPr>
          </a:p>
        </p:txBody>
      </p:sp>
      <p:sp>
        <p:nvSpPr>
          <p:cNvPr id="152" name="Google Shape;152;p25"/>
          <p:cNvSpPr txBox="1"/>
          <p:nvPr/>
        </p:nvSpPr>
        <p:spPr>
          <a:xfrm>
            <a:off x="3549875" y="975475"/>
            <a:ext cx="31161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uFill>
                  <a:noFill/>
                </a:uFill>
                <a:latin typeface="Merriweather Sans"/>
                <a:ea typeface="Merriweather Sans"/>
                <a:cs typeface="Merriweather Sans"/>
                <a:sym typeface="Merriweather Sans"/>
                <a:hlinkClick r:id="rId3">
                  <a:extLst>
                    <a:ext uri="{A12FA001-AC4F-418D-AE19-62706E023703}">
                      <ahyp:hlinkClr xmlns:ahyp="http://schemas.microsoft.com/office/drawing/2018/hyperlinkcolor" val="tx"/>
                    </a:ext>
                  </a:extLst>
                </a:hlinkClick>
              </a:rPr>
              <a:t>Knowledge Management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uFill>
                  <a:noFill/>
                </a:uFill>
                <a:latin typeface="Merriweather Sans"/>
                <a:ea typeface="Merriweather Sans"/>
                <a:cs typeface="Merriweather Sans"/>
                <a:sym typeface="Merriweather Sans"/>
                <a:hlinkClick r:id="rId4">
                  <a:extLst>
                    <a:ext uri="{A12FA001-AC4F-418D-AE19-62706E023703}">
                      <ahyp:hlinkClr xmlns:ahyp="http://schemas.microsoft.com/office/drawing/2018/hyperlinkcolor" val="tx"/>
                    </a:ext>
                  </a:extLst>
                </a:hlinkClick>
              </a:rPr>
              <a:t>Career and Leadership Development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uFill>
                  <a:noFill/>
                </a:uFill>
                <a:latin typeface="Merriweather Sans"/>
                <a:ea typeface="Merriweather Sans"/>
                <a:cs typeface="Merriweather Sans"/>
                <a:sym typeface="Merriweather Sans"/>
                <a:hlinkClick r:id="rId5">
                  <a:extLst>
                    <a:ext uri="{A12FA001-AC4F-418D-AE19-62706E023703}">
                      <ahyp:hlinkClr xmlns:ahyp="http://schemas.microsoft.com/office/drawing/2018/hyperlinkcolor" val="tx"/>
                    </a:ext>
                  </a:extLst>
                </a:hlinkClick>
              </a:rPr>
              <a:t>Coaching</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uFill>
                  <a:noFill/>
                </a:uFill>
                <a:latin typeface="Merriweather Sans"/>
                <a:ea typeface="Merriweather Sans"/>
                <a:cs typeface="Merriweather Sans"/>
                <a:sym typeface="Merriweather Sans"/>
                <a:hlinkClick r:id="rId6">
                  <a:extLst>
                    <a:ext uri="{A12FA001-AC4F-418D-AE19-62706E023703}">
                      <ahyp:hlinkClr xmlns:ahyp="http://schemas.microsoft.com/office/drawing/2018/hyperlinkcolor" val="tx"/>
                    </a:ext>
                  </a:extLst>
                </a:hlinkClick>
              </a:rPr>
              <a:t>Evaluating Impact</a:t>
            </a:r>
            <a:endParaRPr sz="1300">
              <a:solidFill>
                <a:schemeClr val="lt1"/>
              </a:solidFill>
              <a:latin typeface="Merriweather Sans"/>
              <a:ea typeface="Merriweather Sans"/>
              <a:cs typeface="Merriweather Sans"/>
              <a:sym typeface="Merriweather Sans"/>
            </a:endParaRPr>
          </a:p>
        </p:txBody>
      </p:sp>
      <p:sp>
        <p:nvSpPr>
          <p:cNvPr id="153" name="Google Shape;153;p25"/>
          <p:cNvSpPr txBox="1"/>
          <p:nvPr/>
        </p:nvSpPr>
        <p:spPr>
          <a:xfrm>
            <a:off x="87150" y="2521650"/>
            <a:ext cx="8969700" cy="25860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is one learning and talent technology you have used that is different in 2020/2021?</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learning and talent technology (program, feature, tool) have your discovered that has been very impactful?</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Many organizations are finding that their learners are looking for curated content that they can “pull” themselves. Have you experienced this shift? If so, what systems have you used to give this to your clients?</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approaches have you taken with blended learning?</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is your current process for evaluating impact?</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When have you suggested coaching or on-the-job learning instead of a more traditional training approach?</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How does your organization provide the knowledge and skills needed to achieve your talent development goals? If no formal process, how do individuals acquire the knowledge and skills they need? Which capabilities from this Domain of Practice could help achieve these goals?</a:t>
            </a:r>
            <a:endParaRPr sz="1300">
              <a:solidFill>
                <a:schemeClr val="dk2"/>
              </a:solidFill>
              <a:latin typeface="Merriweather Sans"/>
              <a:ea typeface="Merriweather Sans"/>
              <a:cs typeface="Merriweather Sans"/>
              <a:sym typeface="Merriweather Sans"/>
            </a:endParaRPr>
          </a:p>
        </p:txBody>
      </p:sp>
      <p:sp>
        <p:nvSpPr>
          <p:cNvPr id="154" name="Google Shape;154;p25"/>
          <p:cNvSpPr txBox="1"/>
          <p:nvPr/>
        </p:nvSpPr>
        <p:spPr>
          <a:xfrm>
            <a:off x="87150" y="2171550"/>
            <a:ext cx="6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Merriweather Sans"/>
                <a:ea typeface="Merriweather Sans"/>
                <a:cs typeface="Merriweather Sans"/>
                <a:sym typeface="Merriweather Sans"/>
              </a:rPr>
              <a:t>Need some help getting started? Try these discussion questions:</a:t>
            </a:r>
            <a:endParaRPr b="1">
              <a:solidFill>
                <a:schemeClr val="dk2"/>
              </a:solidFill>
              <a:latin typeface="Merriweather Sans"/>
              <a:ea typeface="Merriweather Sans"/>
              <a:cs typeface="Merriweather Sans"/>
              <a:sym typeface="Merriweather Sans"/>
            </a:endParaRPr>
          </a:p>
        </p:txBody>
      </p:sp>
      <p:pic>
        <p:nvPicPr>
          <p:cNvPr id="155" name="Google Shape;155;p25"/>
          <p:cNvPicPr preferRelativeResize="0"/>
          <p:nvPr/>
        </p:nvPicPr>
        <p:blipFill>
          <a:blip r:embed="rId7">
            <a:alphaModFix amt="24000"/>
          </a:blip>
          <a:stretch>
            <a:fillRect/>
          </a:stretch>
        </p:blipFill>
        <p:spPr>
          <a:xfrm>
            <a:off x="6665827" y="86196"/>
            <a:ext cx="2400300" cy="2286000"/>
          </a:xfrm>
          <a:prstGeom prst="rect">
            <a:avLst/>
          </a:prstGeom>
          <a:noFill/>
          <a:ln w="38100" cap="flat" cmpd="sng">
            <a:solidFill>
              <a:srgbClr val="1394D5"/>
            </a:solidFill>
            <a:prstDash val="solid"/>
            <a:round/>
            <a:headEnd type="none" w="sm" len="sm"/>
            <a:tailEnd type="none" w="sm" len="sm"/>
          </a:ln>
          <a:effectLst>
            <a:outerShdw blurRad="57150" dist="19050" dir="5400000" algn="bl" rotWithShape="0">
              <a:srgbClr val="000000">
                <a:alpha val="50000"/>
              </a:srgbClr>
            </a:outerShdw>
          </a:effectLst>
        </p:spPr>
      </p:pic>
      <p:sp>
        <p:nvSpPr>
          <p:cNvPr id="156" name="Google Shape;156;p25"/>
          <p:cNvSpPr txBox="1">
            <a:spLocks noGrp="1"/>
          </p:cNvSpPr>
          <p:nvPr>
            <p:ph type="title"/>
          </p:nvPr>
        </p:nvSpPr>
        <p:spPr>
          <a:xfrm>
            <a:off x="87150" y="0"/>
            <a:ext cx="8969700" cy="108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990"/>
              <a:buNone/>
            </a:pPr>
            <a:r>
              <a:rPr lang="en" sz="4200"/>
              <a:t>Topic: Professional Capability</a:t>
            </a:r>
            <a:endParaRPr sz="4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0"/>
        <p:cNvGrpSpPr/>
        <p:nvPr/>
      </p:nvGrpSpPr>
      <p:grpSpPr>
        <a:xfrm>
          <a:off x="0" y="0"/>
          <a:ext cx="0" cy="0"/>
          <a:chOff x="0" y="0"/>
          <a:chExt cx="0" cy="0"/>
        </a:xfrm>
      </p:grpSpPr>
      <p:sp>
        <p:nvSpPr>
          <p:cNvPr id="161" name="Google Shape;161;p26"/>
          <p:cNvSpPr txBox="1"/>
          <p:nvPr/>
        </p:nvSpPr>
        <p:spPr>
          <a:xfrm>
            <a:off x="87150" y="975475"/>
            <a:ext cx="38913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Business Insight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Consulting and Business Partnering</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Organization Development &amp;  Culture</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Talent Strategy and Management</a:t>
            </a:r>
            <a:endParaRPr>
              <a:solidFill>
                <a:schemeClr val="lt1"/>
              </a:solidFill>
              <a:latin typeface="Merriweather Sans"/>
              <a:ea typeface="Merriweather Sans"/>
              <a:cs typeface="Merriweather Sans"/>
              <a:sym typeface="Merriweather Sans"/>
            </a:endParaRPr>
          </a:p>
        </p:txBody>
      </p:sp>
      <p:sp>
        <p:nvSpPr>
          <p:cNvPr id="162" name="Google Shape;162;p26"/>
          <p:cNvSpPr txBox="1"/>
          <p:nvPr/>
        </p:nvSpPr>
        <p:spPr>
          <a:xfrm>
            <a:off x="3709000" y="975475"/>
            <a:ext cx="2991900" cy="1046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Performance Improvement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Change Management</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Data and Analytics</a:t>
            </a:r>
            <a:endParaRPr>
              <a:solidFill>
                <a:schemeClr val="lt1"/>
              </a:solidFill>
              <a:latin typeface="Merriweather Sans"/>
              <a:ea typeface="Merriweather Sans"/>
              <a:cs typeface="Merriweather Sans"/>
              <a:sym typeface="Merriweather Sans"/>
            </a:endParaRPr>
          </a:p>
          <a:p>
            <a:pPr marL="457200" lvl="0" indent="-317500" algn="l" rtl="0">
              <a:spcBef>
                <a:spcPts val="0"/>
              </a:spcBef>
              <a:spcAft>
                <a:spcPts val="0"/>
              </a:spcAft>
              <a:buClr>
                <a:schemeClr val="lt1"/>
              </a:buClr>
              <a:buSzPts val="1400"/>
              <a:buFont typeface="Merriweather Sans"/>
              <a:buChar char="●"/>
            </a:pPr>
            <a:r>
              <a:rPr lang="en">
                <a:solidFill>
                  <a:schemeClr val="lt1"/>
                </a:solidFill>
                <a:latin typeface="Merriweather Sans"/>
                <a:ea typeface="Merriweather Sans"/>
                <a:cs typeface="Merriweather Sans"/>
                <a:sym typeface="Merriweather Sans"/>
              </a:rPr>
              <a:t>Future Readiness</a:t>
            </a:r>
            <a:endParaRPr sz="1200">
              <a:solidFill>
                <a:schemeClr val="lt1"/>
              </a:solidFill>
              <a:latin typeface="Merriweather Sans"/>
              <a:ea typeface="Merriweather Sans"/>
              <a:cs typeface="Merriweather Sans"/>
              <a:sym typeface="Merriweather Sans"/>
            </a:endParaRPr>
          </a:p>
        </p:txBody>
      </p:sp>
      <p:sp>
        <p:nvSpPr>
          <p:cNvPr id="163" name="Google Shape;163;p26"/>
          <p:cNvSpPr txBox="1"/>
          <p:nvPr/>
        </p:nvSpPr>
        <p:spPr>
          <a:xfrm>
            <a:off x="87150" y="2571750"/>
            <a:ext cx="8969700" cy="23859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system have you implemented for identifying talent and addressing gaps in the organization you work with (or for)?</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steps have you taken to ensure Talent Development processes or programs meet business criteria?</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have you done to partner with all functions in your organization (or the organizations you work with)?</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role does talent development play within your organizational culture?</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What are the key data and analytics you use to assess (any of) the following: Talent, Performance, Retention, Engagement, Learning</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How do you collect the data and analytics that you use?</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How do you ensure talent development strategies meet your organizational goals?</a:t>
            </a:r>
            <a:endParaRPr sz="1300">
              <a:solidFill>
                <a:schemeClr val="dk2"/>
              </a:solidFill>
              <a:latin typeface="Merriweather Sans"/>
              <a:ea typeface="Merriweather Sans"/>
              <a:cs typeface="Merriweather Sans"/>
              <a:sym typeface="Merriweather Sans"/>
            </a:endParaRPr>
          </a:p>
          <a:p>
            <a:pPr marL="457200" marR="0" lvl="0" indent="-311150" algn="l" rtl="0">
              <a:lnSpc>
                <a:spcPct val="100000"/>
              </a:lnSpc>
              <a:spcBef>
                <a:spcPts val="0"/>
              </a:spcBef>
              <a:spcAft>
                <a:spcPts val="0"/>
              </a:spcAft>
              <a:buClr>
                <a:schemeClr val="dk2"/>
              </a:buClr>
              <a:buSzPts val="1300"/>
              <a:buFont typeface="Merriweather Sans"/>
              <a:buChar char="●"/>
            </a:pPr>
            <a:r>
              <a:rPr lang="en" sz="1300">
                <a:solidFill>
                  <a:schemeClr val="dk2"/>
                </a:solidFill>
                <a:latin typeface="Merriweather Sans"/>
                <a:ea typeface="Merriweather Sans"/>
                <a:cs typeface="Merriweather Sans"/>
                <a:sym typeface="Merriweather Sans"/>
              </a:rPr>
              <a:t>Have you ever experienced gaps between TD goals and company needs? If so, how can the capabilities from this Domain of Practice help?</a:t>
            </a:r>
            <a:endParaRPr sz="1300">
              <a:solidFill>
                <a:schemeClr val="dk2"/>
              </a:solidFill>
              <a:latin typeface="Merriweather Sans"/>
              <a:ea typeface="Merriweather Sans"/>
              <a:cs typeface="Merriweather Sans"/>
              <a:sym typeface="Merriweather Sans"/>
            </a:endParaRPr>
          </a:p>
        </p:txBody>
      </p:sp>
      <p:sp>
        <p:nvSpPr>
          <p:cNvPr id="164" name="Google Shape;164;p26"/>
          <p:cNvSpPr txBox="1"/>
          <p:nvPr/>
        </p:nvSpPr>
        <p:spPr>
          <a:xfrm>
            <a:off x="87150" y="2096850"/>
            <a:ext cx="6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2"/>
                </a:solidFill>
                <a:latin typeface="Merriweather Sans"/>
                <a:ea typeface="Merriweather Sans"/>
                <a:cs typeface="Merriweather Sans"/>
                <a:sym typeface="Merriweather Sans"/>
              </a:rPr>
              <a:t>Need some help getting started? Try these discussion questions:</a:t>
            </a:r>
            <a:endParaRPr b="1">
              <a:solidFill>
                <a:schemeClr val="dk2"/>
              </a:solidFill>
              <a:latin typeface="Merriweather Sans"/>
              <a:ea typeface="Merriweather Sans"/>
              <a:cs typeface="Merriweather Sans"/>
              <a:sym typeface="Merriweather Sans"/>
            </a:endParaRPr>
          </a:p>
        </p:txBody>
      </p:sp>
      <p:pic>
        <p:nvPicPr>
          <p:cNvPr id="165" name="Google Shape;165;p26"/>
          <p:cNvPicPr preferRelativeResize="0"/>
          <p:nvPr/>
        </p:nvPicPr>
        <p:blipFill>
          <a:blip r:embed="rId3">
            <a:alphaModFix amt="25000"/>
          </a:blip>
          <a:stretch>
            <a:fillRect/>
          </a:stretch>
        </p:blipFill>
        <p:spPr>
          <a:xfrm>
            <a:off x="6645125" y="77050"/>
            <a:ext cx="2411730" cy="2286000"/>
          </a:xfrm>
          <a:prstGeom prst="rect">
            <a:avLst/>
          </a:prstGeom>
          <a:noFill/>
          <a:ln w="38100" cap="flat" cmpd="sng">
            <a:solidFill>
              <a:srgbClr val="FCB614"/>
            </a:solidFill>
            <a:prstDash val="solid"/>
            <a:round/>
            <a:headEnd type="none" w="sm" len="sm"/>
            <a:tailEnd type="none" w="sm" len="sm"/>
          </a:ln>
          <a:effectLst>
            <a:outerShdw blurRad="57150" dist="19050" dir="5400000" algn="bl" rotWithShape="0">
              <a:srgbClr val="000000">
                <a:alpha val="50000"/>
              </a:srgbClr>
            </a:outerShdw>
          </a:effectLst>
        </p:spPr>
      </p:pic>
      <p:sp>
        <p:nvSpPr>
          <p:cNvPr id="166" name="Google Shape;166;p26"/>
          <p:cNvSpPr txBox="1">
            <a:spLocks noGrp="1"/>
          </p:cNvSpPr>
          <p:nvPr>
            <p:ph type="title"/>
          </p:nvPr>
        </p:nvSpPr>
        <p:spPr>
          <a:xfrm>
            <a:off x="87150" y="0"/>
            <a:ext cx="8969700" cy="1084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200"/>
              <a:t>Topic: Organizational Capability</a:t>
            </a:r>
            <a:endParaRPr sz="4200"/>
          </a:p>
        </p:txBody>
      </p:sp>
    </p:spTree>
  </p:cSld>
  <p:clrMapOvr>
    <a:masterClrMapping/>
  </p:clrMapOvr>
</p:sld>
</file>

<file path=ppt/theme/theme1.xml><?xml version="1.0" encoding="utf-8"?>
<a:theme xmlns:a="http://schemas.openxmlformats.org/drawingml/2006/main" name="ATDLV Pop">
  <a:themeElements>
    <a:clrScheme name="Pop">
      <a:dk1>
        <a:srgbClr val="FFB700"/>
      </a:dk1>
      <a:lt1>
        <a:srgbClr val="FFFFFF"/>
      </a:lt1>
      <a:dk2>
        <a:srgbClr val="000000"/>
      </a:dk2>
      <a:lt2>
        <a:srgbClr val="DBD9D6"/>
      </a:lt2>
      <a:accent1>
        <a:srgbClr val="565559"/>
      </a:accent1>
      <a:accent2>
        <a:srgbClr val="B3B2B3"/>
      </a:accent2>
      <a:accent3>
        <a:srgbClr val="C10013"/>
      </a:accent3>
      <a:accent4>
        <a:srgbClr val="FF4D00"/>
      </a:accent4>
      <a:accent5>
        <a:srgbClr val="84BE41"/>
      </a:accent5>
      <a:accent6>
        <a:srgbClr val="0B80BB"/>
      </a:accent6>
      <a:hlink>
        <a:srgbClr val="FF4D00"/>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977</Words>
  <Application>Microsoft Office PowerPoint</Application>
  <PresentationFormat>On-screen Show (16:9)</PresentationFormat>
  <Paragraphs>98</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Merriweather Sans Regular</vt:lpstr>
      <vt:lpstr>Source Serif Pro SemiBold</vt:lpstr>
      <vt:lpstr>Playfair Display</vt:lpstr>
      <vt:lpstr>Montserrat</vt:lpstr>
      <vt:lpstr>Oswald</vt:lpstr>
      <vt:lpstr>Merriweather Sans</vt:lpstr>
      <vt:lpstr>Roboto</vt:lpstr>
      <vt:lpstr>Arial</vt:lpstr>
      <vt:lpstr>Source Serif Pro</vt:lpstr>
      <vt:lpstr>ATDLV Pop</vt:lpstr>
      <vt:lpstr>UnConference</vt:lpstr>
      <vt:lpstr>PowerPoint Presentation</vt:lpstr>
      <vt:lpstr>What exactly is an un-conference?</vt:lpstr>
      <vt:lpstr>“the sum of the expertise  of the people in the audience  is greater than the sum of the expertise of the people on the stage”</vt:lpstr>
      <vt:lpstr>UnRules of the UnConference</vt:lpstr>
      <vt:lpstr>Event Topic Areas</vt:lpstr>
      <vt:lpstr>Topic: Personal Capability</vt:lpstr>
      <vt:lpstr>Topic: Professional Capability</vt:lpstr>
      <vt:lpstr>Topic: Organizational Capability</vt:lpstr>
      <vt:lpstr>What were your  takeaways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UnConference</dc:title>
  <dc:creator>Judy Iannacchino</dc:creator>
  <cp:lastModifiedBy>Lauren Abrahamson</cp:lastModifiedBy>
  <cp:revision>2</cp:revision>
  <dcterms:modified xsi:type="dcterms:W3CDTF">2021-04-08T19:39:50Z</dcterms:modified>
</cp:coreProperties>
</file>