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0" r:id="rId1"/>
  </p:sldMasterIdLst>
  <p:notesMasterIdLst>
    <p:notesMasterId r:id="rId42"/>
  </p:notesMasterIdLst>
  <p:handoutMasterIdLst>
    <p:handoutMasterId r:id="rId43"/>
  </p:handoutMasterIdLst>
  <p:sldIdLst>
    <p:sldId id="256" r:id="rId2"/>
    <p:sldId id="257" r:id="rId3"/>
    <p:sldId id="288" r:id="rId4"/>
    <p:sldId id="258" r:id="rId5"/>
    <p:sldId id="293" r:id="rId6"/>
    <p:sldId id="294" r:id="rId7"/>
    <p:sldId id="295" r:id="rId8"/>
    <p:sldId id="292" r:id="rId9"/>
    <p:sldId id="259" r:id="rId10"/>
    <p:sldId id="260" r:id="rId11"/>
    <p:sldId id="265" r:id="rId12"/>
    <p:sldId id="261" r:id="rId13"/>
    <p:sldId id="262" r:id="rId14"/>
    <p:sldId id="263" r:id="rId15"/>
    <p:sldId id="289" r:id="rId16"/>
    <p:sldId id="264" r:id="rId17"/>
    <p:sldId id="266" r:id="rId18"/>
    <p:sldId id="267" r:id="rId19"/>
    <p:sldId id="268" r:id="rId20"/>
    <p:sldId id="269" r:id="rId21"/>
    <p:sldId id="270" r:id="rId22"/>
    <p:sldId id="271" r:id="rId23"/>
    <p:sldId id="272" r:id="rId24"/>
    <p:sldId id="290" r:id="rId25"/>
    <p:sldId id="274" r:id="rId26"/>
    <p:sldId id="273" r:id="rId27"/>
    <p:sldId id="277" r:id="rId28"/>
    <p:sldId id="275" r:id="rId29"/>
    <p:sldId id="282" r:id="rId30"/>
    <p:sldId id="276" r:id="rId31"/>
    <p:sldId id="278" r:id="rId32"/>
    <p:sldId id="279" r:id="rId33"/>
    <p:sldId id="280" r:id="rId34"/>
    <p:sldId id="281" r:id="rId35"/>
    <p:sldId id="291" r:id="rId36"/>
    <p:sldId id="283" r:id="rId37"/>
    <p:sldId id="284" r:id="rId38"/>
    <p:sldId id="285" r:id="rId39"/>
    <p:sldId id="286" r:id="rId40"/>
    <p:sldId id="287" r:id="rId41"/>
  </p:sldIdLst>
  <p:sldSz cx="9144000" cy="6858000" type="screen4x3"/>
  <p:notesSz cx="7010400" cy="92964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3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161" autoAdjust="0"/>
  </p:normalViewPr>
  <p:slideViewPr>
    <p:cSldViewPr snapToGrid="0" snapToObjects="1">
      <p:cViewPr>
        <p:scale>
          <a:sx n="133" d="100"/>
          <a:sy n="133" d="100"/>
        </p:scale>
        <p:origin x="-900"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03AE4A7-0CCE-5045-AEEF-81AFD9DCA556}" type="datetimeFigureOut">
              <a:rPr lang="en-US" smtClean="0"/>
              <a:pPr/>
              <a:t>8/25/2014</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F445EE1-FC35-C44A-9EBA-40BB680C86C1}" type="slidenum">
              <a:rPr lang="en-US" smtClean="0"/>
              <a:pPr/>
              <a:t>‹#›</a:t>
            </a:fld>
            <a:endParaRPr lang="en-US" dirty="0"/>
          </a:p>
        </p:txBody>
      </p:sp>
    </p:spTree>
    <p:extLst>
      <p:ext uri="{BB962C8B-B14F-4D97-AF65-F5344CB8AC3E}">
        <p14:creationId xmlns:p14="http://schemas.microsoft.com/office/powerpoint/2010/main" val="28033652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C898EBF-2C75-1143-B296-5A67BB8669CF}" type="datetimeFigureOut">
              <a:rPr lang="en-US" smtClean="0"/>
              <a:pPr/>
              <a:t>8/25/2014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9E542139-E45B-E244-9272-7B53B999AD02}" type="slidenum">
              <a:rPr lang="en-US" smtClean="0"/>
              <a:pPr/>
              <a:t>‹#›</a:t>
            </a:fld>
            <a:endParaRPr lang="en-US" dirty="0"/>
          </a:p>
        </p:txBody>
      </p:sp>
    </p:spTree>
    <p:extLst>
      <p:ext uri="{BB962C8B-B14F-4D97-AF65-F5344CB8AC3E}">
        <p14:creationId xmlns:p14="http://schemas.microsoft.com/office/powerpoint/2010/main" val="119990650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E896EAD-43AC-6041-B7B8-7B538B80100F}" type="datetime1">
              <a:rPr lang="en-US" smtClean="0"/>
              <a:pPr/>
              <a:t>8/25/2014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E6B4A7-F415-104B-80B4-6D9BDCEA0D34}" type="datetime1">
              <a:rPr lang="en-US" smtClean="0"/>
              <a:pPr/>
              <a:t>8/25/2014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6F8A17-CC41-8647-9F03-2C8359E0D17A}" type="datetime1">
              <a:rPr lang="en-US" smtClean="0"/>
              <a:pPr/>
              <a:t>8/25/2014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3B342-3F41-734D-BEC8-DB744C91B109}" type="datetime1">
              <a:rPr lang="en-US" smtClean="0"/>
              <a:pPr/>
              <a:t>8/25/2014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271525-006F-D94D-80F2-FA3703E61852}" type="datetime1">
              <a:rPr lang="en-US" smtClean="0"/>
              <a:pPr/>
              <a:t>8/25/2014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C9CBA4-9162-8043-A340-D456897D5690}" type="datetime1">
              <a:rPr lang="en-US" smtClean="0"/>
              <a:pPr/>
              <a:t>8/25/2014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E7F6D0-A99F-3C44-A9DA-3BE23159950B}" type="datetime1">
              <a:rPr lang="en-US" smtClean="0"/>
              <a:pPr/>
              <a:t>8/25/2014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DC3B9D-63FE-B64A-8A7A-0BCC29311EC1}" type="datetime1">
              <a:rPr lang="en-US" smtClean="0"/>
              <a:pPr/>
              <a:t>8/25/2014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491B94-85BF-0D4A-917C-28B3119FE753}" type="datetime1">
              <a:rPr lang="en-US" smtClean="0"/>
              <a:pPr/>
              <a:t>8/25/2014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29809F-6ED8-2E45-89CF-529C0A56FC63}" type="datetime1">
              <a:rPr lang="en-US" smtClean="0"/>
              <a:pPr/>
              <a:t>8/25/2014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2D7DD4B-7A13-AB47-8C14-BAFDBC72778C}" type="datetime1">
              <a:rPr lang="en-US" smtClean="0"/>
              <a:pPr/>
              <a:t>8/25/2014</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BE172E8-4875-E546-8C23-39A795429E57}" type="datetime1">
              <a:rPr lang="en-US" smtClean="0"/>
              <a:pPr/>
              <a:t>8/25/2014</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hdr="0" ftr="0" dt="0"/>
  <p:txStyles>
    <p:titleStyle>
      <a:lvl1pPr algn="l" defTabSz="914400" rtl="0" eaLnBrk="1" latinLnBrk="0" hangingPunct="1">
        <a:spcBef>
          <a:spcPct val="0"/>
        </a:spcBef>
        <a:buNone/>
        <a:defRPr sz="4600" b="0" i="0" u="none"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b="0" i="0" u="none"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dcastd.or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www.astd.org/Members/Chapters/Chapter-Leader-Community"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a/dcastd.or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t>2014 Board Orientation</a:t>
            </a:r>
            <a:endParaRPr lang="en-US" sz="5400" dirty="0"/>
          </a:p>
        </p:txBody>
      </p:sp>
      <p:sp>
        <p:nvSpPr>
          <p:cNvPr id="3" name="Subtitle 2"/>
          <p:cNvSpPr>
            <a:spLocks noGrp="1"/>
          </p:cNvSpPr>
          <p:nvPr>
            <p:ph type="subTitle" idx="1"/>
          </p:nvPr>
        </p:nvSpPr>
        <p:spPr/>
        <p:txBody>
          <a:bodyPr/>
          <a:lstStyle/>
          <a:p>
            <a:r>
              <a:rPr lang="en-US" dirty="0" smtClean="0"/>
              <a:t>Metro DC Chapter of ASTD</a:t>
            </a:r>
            <a:endParaRPr lang="en-US" dirty="0"/>
          </a:p>
        </p:txBody>
      </p:sp>
      <p:pic>
        <p:nvPicPr>
          <p:cNvPr id="4" name="Picture 3" descr="ASTD_Metro DC Chapter Logo.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0587" y="76200"/>
            <a:ext cx="2223660" cy="1055535"/>
          </a:xfrm>
          <a:prstGeom prst="rect">
            <a:avLst/>
          </a:prstGeom>
        </p:spPr>
      </p:pic>
    </p:spTree>
    <p:extLst>
      <p:ext uri="{BB962C8B-B14F-4D97-AF65-F5344CB8AC3E}">
        <p14:creationId xmlns:p14="http://schemas.microsoft.com/office/powerpoint/2010/main" val="2910084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Gmail Settings</a:t>
            </a:r>
            <a:endParaRPr lang="en-US" dirty="0"/>
          </a:p>
        </p:txBody>
      </p:sp>
      <p:pic>
        <p:nvPicPr>
          <p:cNvPr id="4" name="Picture 3" descr="Gmail Settings.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7200" y="1417638"/>
            <a:ext cx="2021109" cy="2185951"/>
          </a:xfrm>
          <a:prstGeom prst="rect">
            <a:avLst/>
          </a:prstGeom>
          <a:ln>
            <a:solidFill>
              <a:schemeClr val="bg1">
                <a:lumMod val="85000"/>
              </a:schemeClr>
            </a:solidFill>
          </a:ln>
        </p:spPr>
      </p:pic>
      <p:sp>
        <p:nvSpPr>
          <p:cNvPr id="5" name="TextBox 4"/>
          <p:cNvSpPr txBox="1"/>
          <p:nvPr/>
        </p:nvSpPr>
        <p:spPr>
          <a:xfrm>
            <a:off x="2766144" y="1765777"/>
            <a:ext cx="2275785" cy="369332"/>
          </a:xfrm>
          <a:prstGeom prst="rect">
            <a:avLst/>
          </a:prstGeom>
          <a:solidFill>
            <a:schemeClr val="accent1">
              <a:lumMod val="20000"/>
              <a:lumOff val="80000"/>
            </a:schemeClr>
          </a:solidFill>
          <a:ln w="19050">
            <a:solidFill>
              <a:schemeClr val="accent1"/>
            </a:solidFill>
          </a:ln>
        </p:spPr>
        <p:txBody>
          <a:bodyPr wrap="square" rtlCol="0">
            <a:spAutoFit/>
          </a:bodyPr>
          <a:lstStyle/>
          <a:p>
            <a:r>
              <a:rPr lang="en-US" dirty="0" smtClean="0">
                <a:solidFill>
                  <a:srgbClr val="242852"/>
                </a:solidFill>
              </a:rPr>
              <a:t>Click here for settings</a:t>
            </a:r>
            <a:endParaRPr lang="en-US" dirty="0">
              <a:solidFill>
                <a:srgbClr val="242852"/>
              </a:solidFill>
            </a:endParaRPr>
          </a:p>
        </p:txBody>
      </p:sp>
      <p:cxnSp>
        <p:nvCxnSpPr>
          <p:cNvPr id="7" name="Straight Arrow Connector 6"/>
          <p:cNvCxnSpPr>
            <a:stCxn id="5" idx="1"/>
          </p:cNvCxnSpPr>
          <p:nvPr/>
        </p:nvCxnSpPr>
        <p:spPr>
          <a:xfrm flipH="1">
            <a:off x="2288358" y="1950443"/>
            <a:ext cx="477786" cy="112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5" idx="1"/>
          </p:cNvCxnSpPr>
          <p:nvPr/>
        </p:nvCxnSpPr>
        <p:spPr>
          <a:xfrm flipH="1">
            <a:off x="1194472" y="1950443"/>
            <a:ext cx="1571672" cy="10675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0" name="Picture 9" descr="Settings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26210" y="2590791"/>
            <a:ext cx="5175199" cy="3897823"/>
          </a:xfrm>
          <a:prstGeom prst="rect">
            <a:avLst/>
          </a:prstGeom>
          <a:ln>
            <a:solidFill>
              <a:schemeClr val="bg1">
                <a:lumMod val="85000"/>
              </a:schemeClr>
            </a:solidFill>
          </a:ln>
        </p:spPr>
      </p:pic>
      <p:sp>
        <p:nvSpPr>
          <p:cNvPr id="12" name="TextBox 11"/>
          <p:cNvSpPr txBox="1"/>
          <p:nvPr/>
        </p:nvSpPr>
        <p:spPr>
          <a:xfrm>
            <a:off x="4163310" y="2494150"/>
            <a:ext cx="2275785" cy="369332"/>
          </a:xfrm>
          <a:prstGeom prst="rect">
            <a:avLst/>
          </a:prstGeom>
          <a:solidFill>
            <a:schemeClr val="accent1">
              <a:lumMod val="20000"/>
              <a:lumOff val="80000"/>
            </a:schemeClr>
          </a:solidFill>
          <a:ln w="19050">
            <a:solidFill>
              <a:schemeClr val="accent1"/>
            </a:solidFill>
          </a:ln>
        </p:spPr>
        <p:txBody>
          <a:bodyPr wrap="square" rtlCol="0">
            <a:spAutoFit/>
          </a:bodyPr>
          <a:lstStyle/>
          <a:p>
            <a:r>
              <a:rPr lang="en-US" dirty="0" smtClean="0">
                <a:solidFill>
                  <a:srgbClr val="242852"/>
                </a:solidFill>
              </a:rPr>
              <a:t>Review these options</a:t>
            </a:r>
            <a:endParaRPr lang="en-US" dirty="0">
              <a:solidFill>
                <a:srgbClr val="242852"/>
              </a:solidFill>
            </a:endParaRPr>
          </a:p>
        </p:txBody>
      </p:sp>
      <p:sp>
        <p:nvSpPr>
          <p:cNvPr id="13" name="Slide Number Placeholder 12"/>
          <p:cNvSpPr>
            <a:spLocks noGrp="1"/>
          </p:cNvSpPr>
          <p:nvPr>
            <p:ph type="sldNum" sz="quarter" idx="12"/>
          </p:nvPr>
        </p:nvSpPr>
        <p:spPr/>
        <p:txBody>
          <a:bodyPr/>
          <a:lstStyle/>
          <a:p>
            <a:fld id="{6E2D2B3B-882E-40F3-A32F-6DD516915044}" type="slidenum">
              <a:rPr lang="en-US" smtClean="0"/>
              <a:pPr/>
              <a:t>10</a:t>
            </a:fld>
            <a:endParaRPr lang="en-US" dirty="0"/>
          </a:p>
        </p:txBody>
      </p:sp>
      <p:sp>
        <p:nvSpPr>
          <p:cNvPr id="15" name="Rounded Rectangle 14"/>
          <p:cNvSpPr/>
          <p:nvPr/>
        </p:nvSpPr>
        <p:spPr>
          <a:xfrm>
            <a:off x="1816099" y="1805153"/>
            <a:ext cx="472259" cy="329956"/>
          </a:xfrm>
          <a:prstGeom prst="roundRect">
            <a:avLst/>
          </a:prstGeom>
          <a:solidFill>
            <a:srgbClr val="FFE396">
              <a:alpha val="20000"/>
            </a:srgbClr>
          </a:solidFill>
          <a:ln w="254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ounded Rectangle 15"/>
          <p:cNvSpPr/>
          <p:nvPr/>
        </p:nvSpPr>
        <p:spPr>
          <a:xfrm>
            <a:off x="677332" y="2879637"/>
            <a:ext cx="517139" cy="251497"/>
          </a:xfrm>
          <a:prstGeom prst="roundRect">
            <a:avLst/>
          </a:prstGeom>
          <a:solidFill>
            <a:srgbClr val="FFE396">
              <a:alpha val="20000"/>
            </a:srgbClr>
          </a:solidFill>
          <a:ln w="254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ounded Rectangle 16"/>
          <p:cNvSpPr/>
          <p:nvPr/>
        </p:nvSpPr>
        <p:spPr>
          <a:xfrm>
            <a:off x="3226210" y="2879637"/>
            <a:ext cx="3535028" cy="251497"/>
          </a:xfrm>
          <a:prstGeom prst="roundRect">
            <a:avLst/>
          </a:prstGeom>
          <a:solidFill>
            <a:srgbClr val="FFE396">
              <a:alpha val="20000"/>
            </a:srgbClr>
          </a:solidFill>
          <a:ln w="254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3509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Personalize Gmail</a:t>
            </a:r>
            <a:endParaRPr lang="en-US" dirty="0"/>
          </a:p>
        </p:txBody>
      </p:sp>
      <p:pic>
        <p:nvPicPr>
          <p:cNvPr id="4" name="Picture 3" descr="Settings_photo.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8365" y="1256906"/>
            <a:ext cx="7116540" cy="1175908"/>
          </a:xfrm>
          <a:prstGeom prst="rect">
            <a:avLst/>
          </a:prstGeom>
          <a:ln>
            <a:solidFill>
              <a:schemeClr val="bg1">
                <a:lumMod val="85000"/>
              </a:schemeClr>
            </a:solidFill>
          </a:ln>
        </p:spPr>
      </p:pic>
      <p:pic>
        <p:nvPicPr>
          <p:cNvPr id="5" name="Picture 4" descr="Settings_signatur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8364" y="2551325"/>
            <a:ext cx="7116541" cy="1569601"/>
          </a:xfrm>
          <a:prstGeom prst="rect">
            <a:avLst/>
          </a:prstGeom>
          <a:ln>
            <a:solidFill>
              <a:schemeClr val="bg1">
                <a:lumMod val="85000"/>
              </a:schemeClr>
            </a:solidFill>
          </a:ln>
        </p:spPr>
      </p:pic>
      <p:pic>
        <p:nvPicPr>
          <p:cNvPr id="6" name="Picture 5" descr="Settings_vacation.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9764" y="4321986"/>
            <a:ext cx="7305141" cy="2186839"/>
          </a:xfrm>
          <a:prstGeom prst="rect">
            <a:avLst/>
          </a:prstGeom>
        </p:spPr>
      </p:pic>
      <p:pic>
        <p:nvPicPr>
          <p:cNvPr id="7" name="Picture 6" descr="Settings_sav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5270" y="6439025"/>
            <a:ext cx="1308100" cy="406400"/>
          </a:xfrm>
          <a:prstGeom prst="rect">
            <a:avLst/>
          </a:prstGeom>
        </p:spPr>
      </p:pic>
      <p:sp>
        <p:nvSpPr>
          <p:cNvPr id="8" name="Slide Number Placeholder 7"/>
          <p:cNvSpPr>
            <a:spLocks noGrp="1"/>
          </p:cNvSpPr>
          <p:nvPr>
            <p:ph type="sldNum" sz="quarter" idx="12"/>
          </p:nvPr>
        </p:nvSpPr>
        <p:spPr/>
        <p:txBody>
          <a:bodyPr/>
          <a:lstStyle/>
          <a:p>
            <a:fld id="{6E2D2B3B-882E-40F3-A32F-6DD516915044}" type="slidenum">
              <a:rPr lang="en-US" smtClean="0"/>
              <a:pPr/>
              <a:t>11</a:t>
            </a:fld>
            <a:endParaRPr lang="en-US" dirty="0"/>
          </a:p>
        </p:txBody>
      </p:sp>
      <p:sp>
        <p:nvSpPr>
          <p:cNvPr id="10" name="Rounded Rectangle 9"/>
          <p:cNvSpPr/>
          <p:nvPr/>
        </p:nvSpPr>
        <p:spPr>
          <a:xfrm>
            <a:off x="554174" y="1269001"/>
            <a:ext cx="558588" cy="164978"/>
          </a:xfrm>
          <a:prstGeom prst="roundRect">
            <a:avLst/>
          </a:prstGeom>
          <a:solidFill>
            <a:srgbClr val="FFE396">
              <a:alpha val="20000"/>
            </a:srgbClr>
          </a:solidFill>
          <a:ln w="254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02816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Gmail Labels</a:t>
            </a:r>
            <a:endParaRPr lang="en-US" dirty="0"/>
          </a:p>
        </p:txBody>
      </p:sp>
      <p:pic>
        <p:nvPicPr>
          <p:cNvPr id="4" name="Picture 3" descr="Labels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30125" y="1417638"/>
            <a:ext cx="4149146" cy="2915234"/>
          </a:xfrm>
          <a:prstGeom prst="rect">
            <a:avLst/>
          </a:prstGeom>
          <a:ln>
            <a:solidFill>
              <a:schemeClr val="bg1">
                <a:lumMod val="85000"/>
              </a:schemeClr>
            </a:solidFill>
          </a:ln>
        </p:spPr>
      </p:pic>
      <p:pic>
        <p:nvPicPr>
          <p:cNvPr id="5" name="Picture 4" descr="Labels2.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93663" y="4832934"/>
            <a:ext cx="2650758" cy="1592806"/>
          </a:xfrm>
          <a:prstGeom prst="rect">
            <a:avLst/>
          </a:prstGeom>
          <a:ln>
            <a:solidFill>
              <a:schemeClr val="bg1">
                <a:lumMod val="85000"/>
              </a:schemeClr>
            </a:solidFill>
          </a:ln>
        </p:spPr>
      </p:pic>
      <p:sp>
        <p:nvSpPr>
          <p:cNvPr id="6" name="TextBox 5"/>
          <p:cNvSpPr txBox="1"/>
          <p:nvPr/>
        </p:nvSpPr>
        <p:spPr>
          <a:xfrm>
            <a:off x="4627007" y="1580009"/>
            <a:ext cx="2036892" cy="369332"/>
          </a:xfrm>
          <a:prstGeom prst="rect">
            <a:avLst/>
          </a:prstGeom>
          <a:solidFill>
            <a:schemeClr val="accent1">
              <a:lumMod val="20000"/>
              <a:lumOff val="80000"/>
            </a:schemeClr>
          </a:solidFill>
          <a:ln w="19050">
            <a:solidFill>
              <a:schemeClr val="accent1"/>
            </a:solidFill>
          </a:ln>
        </p:spPr>
        <p:txBody>
          <a:bodyPr wrap="square" rtlCol="0">
            <a:spAutoFit/>
          </a:bodyPr>
          <a:lstStyle/>
          <a:p>
            <a:r>
              <a:rPr lang="en-US" dirty="0" smtClean="0">
                <a:solidFill>
                  <a:srgbClr val="242852"/>
                </a:solidFill>
              </a:rPr>
              <a:t>Show or hide labels</a:t>
            </a:r>
            <a:endParaRPr lang="en-US" dirty="0">
              <a:solidFill>
                <a:srgbClr val="242852"/>
              </a:solidFill>
            </a:endParaRPr>
          </a:p>
        </p:txBody>
      </p:sp>
      <p:sp>
        <p:nvSpPr>
          <p:cNvPr id="7" name="TextBox 6"/>
          <p:cNvSpPr txBox="1"/>
          <p:nvPr/>
        </p:nvSpPr>
        <p:spPr>
          <a:xfrm>
            <a:off x="1722552" y="5096764"/>
            <a:ext cx="1860865" cy="369332"/>
          </a:xfrm>
          <a:prstGeom prst="rect">
            <a:avLst/>
          </a:prstGeom>
          <a:solidFill>
            <a:schemeClr val="accent1">
              <a:lumMod val="20000"/>
              <a:lumOff val="80000"/>
            </a:schemeClr>
          </a:solidFill>
          <a:ln w="19050">
            <a:solidFill>
              <a:schemeClr val="accent1"/>
            </a:solidFill>
          </a:ln>
        </p:spPr>
        <p:txBody>
          <a:bodyPr wrap="square" rtlCol="0">
            <a:spAutoFit/>
          </a:bodyPr>
          <a:lstStyle/>
          <a:p>
            <a:r>
              <a:rPr lang="en-US" dirty="0" smtClean="0">
                <a:solidFill>
                  <a:srgbClr val="242852"/>
                </a:solidFill>
              </a:rPr>
              <a:t>Create new labels</a:t>
            </a:r>
            <a:endParaRPr lang="en-US" dirty="0">
              <a:solidFill>
                <a:srgbClr val="242852"/>
              </a:solidFill>
            </a:endParaRPr>
          </a:p>
        </p:txBody>
      </p:sp>
      <p:cxnSp>
        <p:nvCxnSpPr>
          <p:cNvPr id="9" name="Straight Arrow Connector 8"/>
          <p:cNvCxnSpPr>
            <a:stCxn id="6" idx="1"/>
          </p:cNvCxnSpPr>
          <p:nvPr/>
        </p:nvCxnSpPr>
        <p:spPr>
          <a:xfrm flipH="1">
            <a:off x="1886011" y="1764675"/>
            <a:ext cx="274099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7" idx="1"/>
          </p:cNvCxnSpPr>
          <p:nvPr/>
        </p:nvCxnSpPr>
        <p:spPr>
          <a:xfrm flipH="1" flipV="1">
            <a:off x="980726" y="4074246"/>
            <a:ext cx="741826" cy="12071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7" idx="3"/>
          </p:cNvCxnSpPr>
          <p:nvPr/>
        </p:nvCxnSpPr>
        <p:spPr>
          <a:xfrm flipV="1">
            <a:off x="3583417" y="4979634"/>
            <a:ext cx="1610246" cy="3017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Slide Number Placeholder 20"/>
          <p:cNvSpPr>
            <a:spLocks noGrp="1"/>
          </p:cNvSpPr>
          <p:nvPr>
            <p:ph type="sldNum" sz="quarter" idx="12"/>
          </p:nvPr>
        </p:nvSpPr>
        <p:spPr/>
        <p:txBody>
          <a:bodyPr/>
          <a:lstStyle/>
          <a:p>
            <a:fld id="{6E2D2B3B-882E-40F3-A32F-6DD516915044}" type="slidenum">
              <a:rPr lang="en-US" smtClean="0"/>
              <a:pPr/>
              <a:t>12</a:t>
            </a:fld>
            <a:endParaRPr lang="en-US" dirty="0"/>
          </a:p>
        </p:txBody>
      </p:sp>
      <p:sp>
        <p:nvSpPr>
          <p:cNvPr id="23" name="Rounded Rectangle 22"/>
          <p:cNvSpPr/>
          <p:nvPr/>
        </p:nvSpPr>
        <p:spPr>
          <a:xfrm>
            <a:off x="566055" y="1393448"/>
            <a:ext cx="328992" cy="164978"/>
          </a:xfrm>
          <a:prstGeom prst="roundRect">
            <a:avLst/>
          </a:prstGeom>
          <a:solidFill>
            <a:srgbClr val="FFE396">
              <a:alpha val="20000"/>
            </a:srgbClr>
          </a:solidFill>
          <a:ln w="254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ounded Rectangle 23"/>
          <p:cNvSpPr/>
          <p:nvPr/>
        </p:nvSpPr>
        <p:spPr>
          <a:xfrm>
            <a:off x="330125" y="3732193"/>
            <a:ext cx="564922" cy="329957"/>
          </a:xfrm>
          <a:prstGeom prst="roundRect">
            <a:avLst/>
          </a:prstGeom>
          <a:solidFill>
            <a:srgbClr val="FFE396">
              <a:alpha val="20000"/>
            </a:srgbClr>
          </a:solidFill>
          <a:ln w="254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ounded Rectangle 24"/>
          <p:cNvSpPr/>
          <p:nvPr/>
        </p:nvSpPr>
        <p:spPr>
          <a:xfrm>
            <a:off x="5252361" y="4778902"/>
            <a:ext cx="589640" cy="212828"/>
          </a:xfrm>
          <a:prstGeom prst="roundRect">
            <a:avLst/>
          </a:prstGeom>
          <a:solidFill>
            <a:srgbClr val="FFE396">
              <a:alpha val="20000"/>
            </a:srgbClr>
          </a:solidFill>
          <a:ln w="254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0616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Organize Mail with Labels</a:t>
            </a:r>
            <a:endParaRPr lang="en-US" dirty="0"/>
          </a:p>
        </p:txBody>
      </p:sp>
      <p:pic>
        <p:nvPicPr>
          <p:cNvPr id="4" name="Picture 3" descr="Labels3.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2016" y="2101186"/>
            <a:ext cx="6893363" cy="3051314"/>
          </a:xfrm>
          <a:prstGeom prst="rect">
            <a:avLst/>
          </a:prstGeom>
          <a:ln>
            <a:solidFill>
              <a:schemeClr val="bg1">
                <a:lumMod val="85000"/>
              </a:schemeClr>
            </a:solidFill>
          </a:ln>
        </p:spPr>
      </p:pic>
      <p:sp>
        <p:nvSpPr>
          <p:cNvPr id="5" name="TextBox 4"/>
          <p:cNvSpPr txBox="1"/>
          <p:nvPr/>
        </p:nvSpPr>
        <p:spPr>
          <a:xfrm>
            <a:off x="4325253" y="1395801"/>
            <a:ext cx="2288351" cy="369332"/>
          </a:xfrm>
          <a:prstGeom prst="rect">
            <a:avLst/>
          </a:prstGeom>
          <a:solidFill>
            <a:schemeClr val="accent1">
              <a:lumMod val="20000"/>
              <a:lumOff val="80000"/>
            </a:schemeClr>
          </a:solidFill>
          <a:ln w="19050">
            <a:solidFill>
              <a:schemeClr val="accent1"/>
            </a:solidFill>
          </a:ln>
        </p:spPr>
        <p:txBody>
          <a:bodyPr wrap="square" rtlCol="0">
            <a:spAutoFit/>
          </a:bodyPr>
          <a:lstStyle/>
          <a:p>
            <a:r>
              <a:rPr lang="en-US" dirty="0" smtClean="0">
                <a:solidFill>
                  <a:srgbClr val="242852"/>
                </a:solidFill>
              </a:rPr>
              <a:t>Apply or create labels</a:t>
            </a:r>
            <a:endParaRPr lang="en-US" dirty="0">
              <a:solidFill>
                <a:srgbClr val="242852"/>
              </a:solidFill>
            </a:endParaRPr>
          </a:p>
        </p:txBody>
      </p:sp>
      <p:cxnSp>
        <p:nvCxnSpPr>
          <p:cNvPr id="7" name="Straight Arrow Connector 6"/>
          <p:cNvCxnSpPr>
            <a:stCxn id="5" idx="2"/>
          </p:cNvCxnSpPr>
          <p:nvPr/>
        </p:nvCxnSpPr>
        <p:spPr>
          <a:xfrm>
            <a:off x="5469429" y="1765133"/>
            <a:ext cx="490368" cy="3360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8" name="Picture 7" descr="Labels4.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64355" y="5152500"/>
            <a:ext cx="2171024" cy="1447349"/>
          </a:xfrm>
          <a:prstGeom prst="rect">
            <a:avLst/>
          </a:prstGeom>
          <a:ln>
            <a:solidFill>
              <a:schemeClr val="bg1">
                <a:lumMod val="85000"/>
              </a:schemeClr>
            </a:solidFill>
          </a:ln>
        </p:spPr>
      </p:pic>
      <p:sp>
        <p:nvSpPr>
          <p:cNvPr id="9" name="TextBox 8"/>
          <p:cNvSpPr txBox="1"/>
          <p:nvPr/>
        </p:nvSpPr>
        <p:spPr>
          <a:xfrm>
            <a:off x="2616796" y="5597298"/>
            <a:ext cx="1708457" cy="369332"/>
          </a:xfrm>
          <a:prstGeom prst="rect">
            <a:avLst/>
          </a:prstGeom>
          <a:solidFill>
            <a:schemeClr val="accent1">
              <a:lumMod val="20000"/>
              <a:lumOff val="80000"/>
            </a:schemeClr>
          </a:solidFill>
          <a:ln w="19050">
            <a:solidFill>
              <a:schemeClr val="accent1"/>
            </a:solidFill>
          </a:ln>
        </p:spPr>
        <p:txBody>
          <a:bodyPr wrap="square" rtlCol="0">
            <a:spAutoFit/>
          </a:bodyPr>
          <a:lstStyle/>
          <a:p>
            <a:r>
              <a:rPr lang="en-US" dirty="0" smtClean="0">
                <a:solidFill>
                  <a:srgbClr val="242852"/>
                </a:solidFill>
              </a:rPr>
              <a:t>Or move emails</a:t>
            </a:r>
            <a:endParaRPr lang="en-US" dirty="0">
              <a:solidFill>
                <a:srgbClr val="242852"/>
              </a:solidFill>
            </a:endParaRPr>
          </a:p>
        </p:txBody>
      </p:sp>
      <p:cxnSp>
        <p:nvCxnSpPr>
          <p:cNvPr id="11" name="Straight Arrow Connector 10"/>
          <p:cNvCxnSpPr>
            <a:stCxn id="9" idx="3"/>
          </p:cNvCxnSpPr>
          <p:nvPr/>
        </p:nvCxnSpPr>
        <p:spPr>
          <a:xfrm flipV="1">
            <a:off x="4325253" y="5382029"/>
            <a:ext cx="839102" cy="3999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9" idx="1"/>
          </p:cNvCxnSpPr>
          <p:nvPr/>
        </p:nvCxnSpPr>
        <p:spPr>
          <a:xfrm flipH="1" flipV="1">
            <a:off x="1458514" y="5164595"/>
            <a:ext cx="1158282" cy="6173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2"/>
          </p:nvPr>
        </p:nvSpPr>
        <p:spPr/>
        <p:txBody>
          <a:bodyPr/>
          <a:lstStyle/>
          <a:p>
            <a:fld id="{6E2D2B3B-882E-40F3-A32F-6DD516915044}" type="slidenum">
              <a:rPr lang="en-US" smtClean="0"/>
              <a:pPr/>
              <a:t>13</a:t>
            </a:fld>
            <a:endParaRPr lang="en-US" dirty="0"/>
          </a:p>
        </p:txBody>
      </p:sp>
      <p:sp>
        <p:nvSpPr>
          <p:cNvPr id="18" name="Rounded Rectangle 17"/>
          <p:cNvSpPr/>
          <p:nvPr/>
        </p:nvSpPr>
        <p:spPr>
          <a:xfrm>
            <a:off x="5808742" y="2101185"/>
            <a:ext cx="662210" cy="329957"/>
          </a:xfrm>
          <a:prstGeom prst="roundRect">
            <a:avLst/>
          </a:prstGeom>
          <a:solidFill>
            <a:srgbClr val="FFE396">
              <a:alpha val="20000"/>
            </a:srgbClr>
          </a:solidFill>
          <a:ln w="254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ounded Rectangle 18"/>
          <p:cNvSpPr/>
          <p:nvPr/>
        </p:nvSpPr>
        <p:spPr>
          <a:xfrm>
            <a:off x="5182817" y="5164595"/>
            <a:ext cx="662210" cy="329957"/>
          </a:xfrm>
          <a:prstGeom prst="roundRect">
            <a:avLst/>
          </a:prstGeom>
          <a:solidFill>
            <a:srgbClr val="FFE396">
              <a:alpha val="20000"/>
            </a:srgbClr>
          </a:solidFill>
          <a:ln w="254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ounded Rectangle 19"/>
          <p:cNvSpPr/>
          <p:nvPr/>
        </p:nvSpPr>
        <p:spPr>
          <a:xfrm>
            <a:off x="457201" y="3801775"/>
            <a:ext cx="1369180" cy="1362820"/>
          </a:xfrm>
          <a:prstGeom prst="roundRect">
            <a:avLst/>
          </a:prstGeom>
          <a:solidFill>
            <a:srgbClr val="FFE396">
              <a:alpha val="20000"/>
            </a:srgbClr>
          </a:solidFill>
          <a:ln w="254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90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Gmail Settings</a:t>
            </a:r>
            <a:endParaRPr lang="en-US" dirty="0"/>
          </a:p>
        </p:txBody>
      </p:sp>
      <p:pic>
        <p:nvPicPr>
          <p:cNvPr id="4" name="Picture 3" descr="Settings_accounts.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4042" y="1648063"/>
            <a:ext cx="6299270" cy="1101633"/>
          </a:xfrm>
          <a:prstGeom prst="rect">
            <a:avLst/>
          </a:prstGeom>
          <a:ln>
            <a:solidFill>
              <a:schemeClr val="bg1">
                <a:lumMod val="85000"/>
              </a:schemeClr>
            </a:solidFill>
          </a:ln>
        </p:spPr>
      </p:pic>
      <p:pic>
        <p:nvPicPr>
          <p:cNvPr id="6" name="Picture 5" descr="Settings_forwardemai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3503" y="4490334"/>
            <a:ext cx="5943395" cy="856005"/>
          </a:xfrm>
          <a:prstGeom prst="rect">
            <a:avLst/>
          </a:prstGeom>
          <a:ln>
            <a:solidFill>
              <a:schemeClr val="bg1">
                <a:lumMod val="85000"/>
              </a:schemeClr>
            </a:solidFill>
          </a:ln>
        </p:spPr>
      </p:pic>
      <p:sp>
        <p:nvSpPr>
          <p:cNvPr id="7" name="TextBox 6"/>
          <p:cNvSpPr txBox="1"/>
          <p:nvPr/>
        </p:nvSpPr>
        <p:spPr>
          <a:xfrm>
            <a:off x="4729127" y="2944008"/>
            <a:ext cx="1544998" cy="369332"/>
          </a:xfrm>
          <a:prstGeom prst="rect">
            <a:avLst/>
          </a:prstGeom>
          <a:solidFill>
            <a:schemeClr val="accent1">
              <a:lumMod val="20000"/>
              <a:lumOff val="80000"/>
            </a:schemeClr>
          </a:solidFill>
          <a:ln w="19050">
            <a:solidFill>
              <a:schemeClr val="accent1"/>
            </a:solidFill>
          </a:ln>
        </p:spPr>
        <p:txBody>
          <a:bodyPr wrap="square" rtlCol="0">
            <a:spAutoFit/>
          </a:bodyPr>
          <a:lstStyle/>
          <a:p>
            <a:r>
              <a:rPr lang="en-US" dirty="0" smtClean="0">
                <a:solidFill>
                  <a:srgbClr val="242852"/>
                </a:solidFill>
              </a:rPr>
              <a:t>Apply an Alias</a:t>
            </a:r>
            <a:endParaRPr lang="en-US" dirty="0">
              <a:solidFill>
                <a:srgbClr val="242852"/>
              </a:solidFill>
            </a:endParaRPr>
          </a:p>
        </p:txBody>
      </p:sp>
      <p:cxnSp>
        <p:nvCxnSpPr>
          <p:cNvPr id="9" name="Straight Arrow Connector 8"/>
          <p:cNvCxnSpPr>
            <a:stCxn id="7" idx="0"/>
          </p:cNvCxnSpPr>
          <p:nvPr/>
        </p:nvCxnSpPr>
        <p:spPr>
          <a:xfrm flipV="1">
            <a:off x="5501626" y="2452093"/>
            <a:ext cx="634190" cy="4919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Rounded Rectangle 9"/>
          <p:cNvSpPr/>
          <p:nvPr/>
        </p:nvSpPr>
        <p:spPr>
          <a:xfrm>
            <a:off x="1848289" y="2238320"/>
            <a:ext cx="1458513" cy="201198"/>
          </a:xfrm>
          <a:prstGeom prst="roundRect">
            <a:avLst/>
          </a:prstGeom>
          <a:solidFill>
            <a:srgbClr val="FFE396">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2165685" y="5598548"/>
            <a:ext cx="3240885" cy="369332"/>
          </a:xfrm>
          <a:prstGeom prst="rect">
            <a:avLst/>
          </a:prstGeom>
          <a:solidFill>
            <a:schemeClr val="accent1">
              <a:lumMod val="20000"/>
              <a:lumOff val="80000"/>
            </a:schemeClr>
          </a:solidFill>
          <a:ln w="19050">
            <a:solidFill>
              <a:schemeClr val="accent1"/>
            </a:solidFill>
          </a:ln>
        </p:spPr>
        <p:txBody>
          <a:bodyPr wrap="square" rtlCol="0">
            <a:spAutoFit/>
          </a:bodyPr>
          <a:lstStyle/>
          <a:p>
            <a:r>
              <a:rPr lang="en-US" dirty="0" smtClean="0">
                <a:solidFill>
                  <a:srgbClr val="242852"/>
                </a:solidFill>
              </a:rPr>
              <a:t>Forward mail to another account</a:t>
            </a:r>
            <a:endParaRPr lang="en-US" dirty="0">
              <a:solidFill>
                <a:srgbClr val="242852"/>
              </a:solidFill>
            </a:endParaRPr>
          </a:p>
        </p:txBody>
      </p:sp>
      <p:cxnSp>
        <p:nvCxnSpPr>
          <p:cNvPr id="15" name="Straight Arrow Connector 14"/>
          <p:cNvCxnSpPr>
            <a:stCxn id="13" idx="0"/>
          </p:cNvCxnSpPr>
          <p:nvPr/>
        </p:nvCxnSpPr>
        <p:spPr>
          <a:xfrm flipV="1">
            <a:off x="3786128" y="5029934"/>
            <a:ext cx="513972" cy="5686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Slide Number Placeholder 16"/>
          <p:cNvSpPr>
            <a:spLocks noGrp="1"/>
          </p:cNvSpPr>
          <p:nvPr>
            <p:ph type="sldNum" sz="quarter" idx="12"/>
          </p:nvPr>
        </p:nvSpPr>
        <p:spPr/>
        <p:txBody>
          <a:bodyPr/>
          <a:lstStyle/>
          <a:p>
            <a:fld id="{6E2D2B3B-882E-40F3-A32F-6DD516915044}" type="slidenum">
              <a:rPr lang="en-US" smtClean="0"/>
              <a:pPr/>
              <a:t>14</a:t>
            </a:fld>
            <a:endParaRPr lang="en-US" dirty="0"/>
          </a:p>
        </p:txBody>
      </p:sp>
      <p:sp>
        <p:nvSpPr>
          <p:cNvPr id="19" name="Rounded Rectangle 18"/>
          <p:cNvSpPr/>
          <p:nvPr/>
        </p:nvSpPr>
        <p:spPr>
          <a:xfrm>
            <a:off x="5995279" y="2238320"/>
            <a:ext cx="557691" cy="193212"/>
          </a:xfrm>
          <a:prstGeom prst="roundRect">
            <a:avLst/>
          </a:prstGeom>
          <a:solidFill>
            <a:srgbClr val="FFE396">
              <a:alpha val="20000"/>
            </a:srgbClr>
          </a:solidFill>
          <a:ln w="254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2325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15</a:t>
            </a:fld>
            <a:endParaRPr lang="en-US" dirty="0"/>
          </a:p>
        </p:txBody>
      </p:sp>
    </p:spTree>
    <p:extLst>
      <p:ext uri="{BB962C8B-B14F-4D97-AF65-F5344CB8AC3E}">
        <p14:creationId xmlns:p14="http://schemas.microsoft.com/office/powerpoint/2010/main" val="3481905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It!</a:t>
            </a:r>
            <a:endParaRPr lang="en-US" dirty="0"/>
          </a:p>
        </p:txBody>
      </p:sp>
      <p:sp>
        <p:nvSpPr>
          <p:cNvPr id="3" name="Content Placeholder 2"/>
          <p:cNvSpPr>
            <a:spLocks noGrp="1"/>
          </p:cNvSpPr>
          <p:nvPr>
            <p:ph idx="1"/>
          </p:nvPr>
        </p:nvSpPr>
        <p:spPr/>
        <p:txBody>
          <a:bodyPr/>
          <a:lstStyle/>
          <a:p>
            <a:pPr marL="571500" indent="-457200">
              <a:buFont typeface="+mj-lt"/>
              <a:buAutoNum type="arabicPeriod"/>
            </a:pPr>
            <a:r>
              <a:rPr lang="en-US" dirty="0" smtClean="0">
                <a:solidFill>
                  <a:srgbClr val="242852"/>
                </a:solidFill>
              </a:rPr>
              <a:t>Access Settings and create a signature</a:t>
            </a:r>
          </a:p>
          <a:p>
            <a:pPr marL="571500" indent="-457200">
              <a:buFont typeface="+mj-lt"/>
              <a:buAutoNum type="arabicPeriod"/>
            </a:pPr>
            <a:r>
              <a:rPr lang="en-US" dirty="0" smtClean="0">
                <a:solidFill>
                  <a:srgbClr val="242852"/>
                </a:solidFill>
              </a:rPr>
              <a:t>Create a new label</a:t>
            </a:r>
          </a:p>
          <a:p>
            <a:pPr marL="571500" indent="-457200">
              <a:buFont typeface="+mj-lt"/>
              <a:buAutoNum type="arabicPeriod"/>
            </a:pPr>
            <a:r>
              <a:rPr lang="en-US" dirty="0" smtClean="0">
                <a:solidFill>
                  <a:srgbClr val="242852"/>
                </a:solidFill>
              </a:rPr>
              <a:t>Apply a label to an email</a:t>
            </a:r>
          </a:p>
          <a:p>
            <a:pPr marL="571500" indent="-457200">
              <a:buFont typeface="+mj-lt"/>
              <a:buAutoNum type="arabicPeriod"/>
            </a:pPr>
            <a:r>
              <a:rPr lang="en-US" dirty="0" smtClean="0">
                <a:solidFill>
                  <a:srgbClr val="242852"/>
                </a:solidFill>
              </a:rPr>
              <a:t>Move an email to your newly created label</a:t>
            </a:r>
          </a:p>
          <a:p>
            <a:pPr marL="571500" indent="-457200">
              <a:buFont typeface="+mj-lt"/>
              <a:buAutoNum type="arabicPeriod"/>
            </a:pPr>
            <a:r>
              <a:rPr lang="en-US" dirty="0" smtClean="0">
                <a:solidFill>
                  <a:srgbClr val="242852"/>
                </a:solidFill>
              </a:rPr>
              <a:t>View the email in the labeled directory</a:t>
            </a:r>
          </a:p>
          <a:p>
            <a:pPr marL="571500" indent="-457200">
              <a:buFont typeface="+mj-lt"/>
              <a:buAutoNum type="arabicPeriod"/>
            </a:pPr>
            <a:r>
              <a:rPr lang="en-US" dirty="0" smtClean="0">
                <a:solidFill>
                  <a:srgbClr val="242852"/>
                </a:solidFill>
              </a:rPr>
              <a:t>Edit the name on your email account</a:t>
            </a:r>
            <a:endParaRPr lang="en-US" dirty="0">
              <a:solidFill>
                <a:srgbClr val="242852"/>
              </a:solidFill>
            </a:endParaRPr>
          </a:p>
        </p:txBody>
      </p:sp>
      <p:pic>
        <p:nvPicPr>
          <p:cNvPr id="4" name="Picture 3"/>
          <p:cNvPicPr>
            <a:picLocks noChangeAspect="1"/>
          </p:cNvPicPr>
          <p:nvPr/>
        </p:nvPicPr>
        <p:blipFill>
          <a:blip r:embed="rId2" cstate="print"/>
          <a:stretch>
            <a:fillRect/>
          </a:stretch>
        </p:blipFill>
        <p:spPr>
          <a:xfrm>
            <a:off x="4419600" y="4106055"/>
            <a:ext cx="3657600" cy="2407920"/>
          </a:xfrm>
          <a:prstGeom prst="rect">
            <a:avLst/>
          </a:prstGeom>
        </p:spPr>
      </p:pic>
      <p:sp>
        <p:nvSpPr>
          <p:cNvPr id="5" name="Slide Number Placeholder 4"/>
          <p:cNvSpPr>
            <a:spLocks noGrp="1"/>
          </p:cNvSpPr>
          <p:nvPr>
            <p:ph type="sldNum" sz="quarter" idx="12"/>
          </p:nvPr>
        </p:nvSpPr>
        <p:spPr/>
        <p:txBody>
          <a:bodyPr/>
          <a:lstStyle/>
          <a:p>
            <a:fld id="{6E2D2B3B-882E-40F3-A32F-6DD516915044}" type="slidenum">
              <a:rPr lang="en-US" smtClean="0"/>
              <a:pPr/>
              <a:t>16</a:t>
            </a:fld>
            <a:endParaRPr lang="en-US" dirty="0"/>
          </a:p>
        </p:txBody>
      </p:sp>
    </p:spTree>
    <p:extLst>
      <p:ext uri="{BB962C8B-B14F-4D97-AF65-F5344CB8AC3E}">
        <p14:creationId xmlns:p14="http://schemas.microsoft.com/office/powerpoint/2010/main" val="4007287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Drive – 1</a:t>
            </a:r>
            <a:r>
              <a:rPr lang="en-US" baseline="30000" dirty="0" smtClean="0"/>
              <a:t>st</a:t>
            </a:r>
            <a:r>
              <a:rPr lang="en-US" dirty="0" smtClean="0"/>
              <a:t> Steps</a:t>
            </a:r>
            <a:endParaRPr lang="en-US" dirty="0"/>
          </a:p>
        </p:txBody>
      </p:sp>
      <p:pic>
        <p:nvPicPr>
          <p:cNvPr id="4" name="Picture 3" descr="Drive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9123" y="1829112"/>
            <a:ext cx="7808077" cy="1472576"/>
          </a:xfrm>
          <a:prstGeom prst="rect">
            <a:avLst/>
          </a:prstGeom>
          <a:ln>
            <a:solidFill>
              <a:schemeClr val="bg1">
                <a:lumMod val="85000"/>
              </a:schemeClr>
            </a:solidFill>
          </a:ln>
        </p:spPr>
      </p:pic>
      <p:pic>
        <p:nvPicPr>
          <p:cNvPr id="5" name="Picture 4" descr="Drive2.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6814" y="4109722"/>
            <a:ext cx="1574704" cy="1583859"/>
          </a:xfrm>
          <a:prstGeom prst="rect">
            <a:avLst/>
          </a:prstGeom>
          <a:ln>
            <a:solidFill>
              <a:schemeClr val="bg1">
                <a:lumMod val="85000"/>
              </a:schemeClr>
            </a:solidFill>
          </a:ln>
        </p:spPr>
      </p:pic>
      <p:sp>
        <p:nvSpPr>
          <p:cNvPr id="6" name="TextBox 5"/>
          <p:cNvSpPr txBox="1"/>
          <p:nvPr/>
        </p:nvSpPr>
        <p:spPr>
          <a:xfrm>
            <a:off x="705641" y="3459576"/>
            <a:ext cx="2890349" cy="369332"/>
          </a:xfrm>
          <a:prstGeom prst="rect">
            <a:avLst/>
          </a:prstGeom>
          <a:solidFill>
            <a:schemeClr val="accent1">
              <a:lumMod val="20000"/>
              <a:lumOff val="80000"/>
            </a:schemeClr>
          </a:solidFill>
          <a:ln w="19050">
            <a:solidFill>
              <a:schemeClr val="accent1"/>
            </a:solidFill>
          </a:ln>
        </p:spPr>
        <p:txBody>
          <a:bodyPr wrap="square" rtlCol="0">
            <a:spAutoFit/>
          </a:bodyPr>
          <a:lstStyle/>
          <a:p>
            <a:r>
              <a:rPr lang="en-US" dirty="0" smtClean="0">
                <a:solidFill>
                  <a:srgbClr val="242852"/>
                </a:solidFill>
              </a:rPr>
              <a:t>Click the arrow next to More</a:t>
            </a:r>
            <a:endParaRPr lang="en-US" dirty="0">
              <a:solidFill>
                <a:srgbClr val="242852"/>
              </a:solidFill>
            </a:endParaRPr>
          </a:p>
        </p:txBody>
      </p:sp>
      <p:cxnSp>
        <p:nvCxnSpPr>
          <p:cNvPr id="9" name="Straight Arrow Connector 8"/>
          <p:cNvCxnSpPr/>
          <p:nvPr/>
        </p:nvCxnSpPr>
        <p:spPr>
          <a:xfrm flipH="1" flipV="1">
            <a:off x="578376" y="3301688"/>
            <a:ext cx="127265" cy="1578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222658" y="5774876"/>
            <a:ext cx="1581209" cy="369332"/>
          </a:xfrm>
          <a:prstGeom prst="rect">
            <a:avLst/>
          </a:prstGeom>
          <a:solidFill>
            <a:schemeClr val="accent1">
              <a:lumMod val="20000"/>
              <a:lumOff val="80000"/>
            </a:schemeClr>
          </a:solidFill>
          <a:ln w="19050">
            <a:solidFill>
              <a:schemeClr val="accent1"/>
            </a:solidFill>
          </a:ln>
        </p:spPr>
        <p:txBody>
          <a:bodyPr wrap="square" rtlCol="0">
            <a:spAutoFit/>
          </a:bodyPr>
          <a:lstStyle/>
          <a:p>
            <a:r>
              <a:rPr lang="en-US" dirty="0" smtClean="0">
                <a:solidFill>
                  <a:srgbClr val="242852"/>
                </a:solidFill>
              </a:rPr>
              <a:t>Click All Items</a:t>
            </a:r>
            <a:endParaRPr lang="en-US" dirty="0">
              <a:solidFill>
                <a:srgbClr val="242852"/>
              </a:solidFill>
            </a:endParaRPr>
          </a:p>
        </p:txBody>
      </p:sp>
      <p:cxnSp>
        <p:nvCxnSpPr>
          <p:cNvPr id="13" name="Straight Arrow Connector 12"/>
          <p:cNvCxnSpPr/>
          <p:nvPr/>
        </p:nvCxnSpPr>
        <p:spPr>
          <a:xfrm flipH="1" flipV="1">
            <a:off x="1095393" y="5616988"/>
            <a:ext cx="127265" cy="1578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513849" y="3697001"/>
            <a:ext cx="3269082" cy="2862323"/>
          </a:xfrm>
          <a:prstGeom prst="rect">
            <a:avLst/>
          </a:prstGeom>
          <a:solidFill>
            <a:srgbClr val="FFE396"/>
          </a:solidFill>
          <a:ln w="38100">
            <a:solidFill>
              <a:srgbClr val="FFFF00"/>
            </a:solidFill>
          </a:ln>
          <a:effectLst>
            <a:outerShdw blurRad="50800" dist="38100" dir="2700000" algn="tl" rotWithShape="0">
              <a:srgbClr val="000000">
                <a:alpha val="43000"/>
              </a:srgbClr>
            </a:outerShdw>
          </a:effectLst>
        </p:spPr>
        <p:txBody>
          <a:bodyPr wrap="square" rtlCol="0">
            <a:spAutoFit/>
          </a:bodyPr>
          <a:lstStyle/>
          <a:p>
            <a:r>
              <a:rPr lang="en-US" dirty="0" smtClean="0"/>
              <a:t>All files are stored in a central repository in Google Drive.  You personalize your view of files by creating and using virtual Folders nested under My Drive.  Locate files or folders and drag and drop them under My Drive to create your view.  The files are never actually moved. Your folders create links to those files.</a:t>
            </a:r>
            <a:endParaRPr lang="en-US" dirty="0"/>
          </a:p>
        </p:txBody>
      </p:sp>
      <p:sp>
        <p:nvSpPr>
          <p:cNvPr id="15" name="Slide Number Placeholder 14"/>
          <p:cNvSpPr>
            <a:spLocks noGrp="1"/>
          </p:cNvSpPr>
          <p:nvPr>
            <p:ph type="sldNum" sz="quarter" idx="12"/>
          </p:nvPr>
        </p:nvSpPr>
        <p:spPr/>
        <p:txBody>
          <a:bodyPr/>
          <a:lstStyle/>
          <a:p>
            <a:fld id="{6E2D2B3B-882E-40F3-A32F-6DD516915044}" type="slidenum">
              <a:rPr lang="en-US" smtClean="0"/>
              <a:pPr/>
              <a:t>17</a:t>
            </a:fld>
            <a:endParaRPr lang="en-US" dirty="0"/>
          </a:p>
        </p:txBody>
      </p:sp>
      <p:sp>
        <p:nvSpPr>
          <p:cNvPr id="17" name="Rounded Rectangle 16"/>
          <p:cNvSpPr/>
          <p:nvPr/>
        </p:nvSpPr>
        <p:spPr>
          <a:xfrm>
            <a:off x="269123" y="3108476"/>
            <a:ext cx="557691" cy="193212"/>
          </a:xfrm>
          <a:prstGeom prst="roundRect">
            <a:avLst/>
          </a:prstGeom>
          <a:solidFill>
            <a:srgbClr val="FFE396">
              <a:alpha val="20000"/>
            </a:srgbClr>
          </a:solidFill>
          <a:ln w="254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ounded Rectangle 17"/>
          <p:cNvSpPr/>
          <p:nvPr/>
        </p:nvSpPr>
        <p:spPr>
          <a:xfrm>
            <a:off x="816547" y="5423776"/>
            <a:ext cx="557691" cy="193212"/>
          </a:xfrm>
          <a:prstGeom prst="roundRect">
            <a:avLst/>
          </a:prstGeom>
          <a:solidFill>
            <a:srgbClr val="FFE396">
              <a:alpha val="20000"/>
            </a:srgbClr>
          </a:solidFill>
          <a:ln w="254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14278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Locating Folders and Files</a:t>
            </a:r>
            <a:endParaRPr lang="en-US" dirty="0"/>
          </a:p>
        </p:txBody>
      </p:sp>
      <p:pic>
        <p:nvPicPr>
          <p:cNvPr id="4" name="Picture 3" descr="Drive3.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6028" y="1520721"/>
            <a:ext cx="5467159" cy="1182868"/>
          </a:xfrm>
          <a:prstGeom prst="rect">
            <a:avLst/>
          </a:prstGeom>
          <a:ln>
            <a:solidFill>
              <a:schemeClr val="bg1">
                <a:lumMod val="85000"/>
              </a:schemeClr>
            </a:solidFill>
          </a:ln>
        </p:spPr>
      </p:pic>
      <p:pic>
        <p:nvPicPr>
          <p:cNvPr id="5" name="Picture 4" descr="Drive4.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6028" y="3189632"/>
            <a:ext cx="5467159" cy="1569457"/>
          </a:xfrm>
          <a:prstGeom prst="rect">
            <a:avLst/>
          </a:prstGeom>
          <a:ln>
            <a:solidFill>
              <a:schemeClr val="bg1">
                <a:lumMod val="85000"/>
              </a:schemeClr>
            </a:solidFill>
          </a:ln>
        </p:spPr>
      </p:pic>
      <p:pic>
        <p:nvPicPr>
          <p:cNvPr id="6" name="Picture 5" descr="Drive5.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6027" y="4961289"/>
            <a:ext cx="5467159" cy="1720661"/>
          </a:xfrm>
          <a:prstGeom prst="rect">
            <a:avLst/>
          </a:prstGeom>
          <a:ln>
            <a:solidFill>
              <a:schemeClr val="bg1">
                <a:lumMod val="85000"/>
              </a:schemeClr>
            </a:solidFill>
          </a:ln>
        </p:spPr>
      </p:pic>
      <p:sp>
        <p:nvSpPr>
          <p:cNvPr id="7" name="TextBox 6"/>
          <p:cNvSpPr txBox="1"/>
          <p:nvPr/>
        </p:nvSpPr>
        <p:spPr>
          <a:xfrm>
            <a:off x="5962827" y="1520721"/>
            <a:ext cx="1581209" cy="369332"/>
          </a:xfrm>
          <a:prstGeom prst="rect">
            <a:avLst/>
          </a:prstGeom>
          <a:solidFill>
            <a:schemeClr val="accent1">
              <a:lumMod val="20000"/>
              <a:lumOff val="80000"/>
            </a:schemeClr>
          </a:solidFill>
          <a:ln w="19050">
            <a:solidFill>
              <a:schemeClr val="accent1"/>
            </a:solidFill>
          </a:ln>
        </p:spPr>
        <p:txBody>
          <a:bodyPr wrap="square" rtlCol="0">
            <a:spAutoFit/>
          </a:bodyPr>
          <a:lstStyle/>
          <a:p>
            <a:r>
              <a:rPr lang="en-US" dirty="0" smtClean="0">
                <a:solidFill>
                  <a:srgbClr val="242852"/>
                </a:solidFill>
              </a:rPr>
              <a:t>Use Search Bar</a:t>
            </a:r>
            <a:endParaRPr lang="en-US" dirty="0">
              <a:solidFill>
                <a:srgbClr val="242852"/>
              </a:solidFill>
            </a:endParaRPr>
          </a:p>
        </p:txBody>
      </p:sp>
      <p:sp>
        <p:nvSpPr>
          <p:cNvPr id="8" name="TextBox 7"/>
          <p:cNvSpPr txBox="1"/>
          <p:nvPr/>
        </p:nvSpPr>
        <p:spPr>
          <a:xfrm>
            <a:off x="5951778" y="3509071"/>
            <a:ext cx="1581209" cy="369332"/>
          </a:xfrm>
          <a:prstGeom prst="rect">
            <a:avLst/>
          </a:prstGeom>
          <a:solidFill>
            <a:schemeClr val="accent1">
              <a:lumMod val="20000"/>
              <a:lumOff val="80000"/>
            </a:schemeClr>
          </a:solidFill>
          <a:ln w="19050">
            <a:solidFill>
              <a:schemeClr val="accent1"/>
            </a:solidFill>
          </a:ln>
        </p:spPr>
        <p:txBody>
          <a:bodyPr wrap="square" rtlCol="0">
            <a:spAutoFit/>
          </a:bodyPr>
          <a:lstStyle/>
          <a:p>
            <a:r>
              <a:rPr lang="en-US" dirty="0" smtClean="0">
                <a:solidFill>
                  <a:srgbClr val="242852"/>
                </a:solidFill>
              </a:rPr>
              <a:t>Use Keywords</a:t>
            </a:r>
            <a:endParaRPr lang="en-US" dirty="0">
              <a:solidFill>
                <a:srgbClr val="242852"/>
              </a:solidFill>
            </a:endParaRPr>
          </a:p>
        </p:txBody>
      </p:sp>
      <p:sp>
        <p:nvSpPr>
          <p:cNvPr id="9" name="TextBox 8"/>
          <p:cNvSpPr txBox="1"/>
          <p:nvPr/>
        </p:nvSpPr>
        <p:spPr>
          <a:xfrm>
            <a:off x="5953302" y="5598021"/>
            <a:ext cx="2123898" cy="369332"/>
          </a:xfrm>
          <a:prstGeom prst="rect">
            <a:avLst/>
          </a:prstGeom>
          <a:solidFill>
            <a:schemeClr val="accent1">
              <a:lumMod val="20000"/>
              <a:lumOff val="80000"/>
            </a:schemeClr>
          </a:solidFill>
          <a:ln w="19050">
            <a:solidFill>
              <a:schemeClr val="accent1"/>
            </a:solidFill>
          </a:ln>
        </p:spPr>
        <p:txBody>
          <a:bodyPr wrap="square" rtlCol="0">
            <a:spAutoFit/>
          </a:bodyPr>
          <a:lstStyle/>
          <a:p>
            <a:r>
              <a:rPr lang="en-US" dirty="0" smtClean="0">
                <a:solidFill>
                  <a:srgbClr val="242852"/>
                </a:solidFill>
              </a:rPr>
              <a:t>Select Content Type</a:t>
            </a:r>
            <a:endParaRPr lang="en-US" dirty="0">
              <a:solidFill>
                <a:srgbClr val="242852"/>
              </a:solidFill>
            </a:endParaRPr>
          </a:p>
        </p:txBody>
      </p:sp>
      <p:cxnSp>
        <p:nvCxnSpPr>
          <p:cNvPr id="11" name="Straight Arrow Connector 10"/>
          <p:cNvCxnSpPr>
            <a:stCxn id="7" idx="1"/>
          </p:cNvCxnSpPr>
          <p:nvPr/>
        </p:nvCxnSpPr>
        <p:spPr>
          <a:xfrm flipH="1" flipV="1">
            <a:off x="4262380" y="1685028"/>
            <a:ext cx="1700447" cy="203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8" idx="1"/>
          </p:cNvCxnSpPr>
          <p:nvPr/>
        </p:nvCxnSpPr>
        <p:spPr>
          <a:xfrm flipH="1" flipV="1">
            <a:off x="2250637" y="3344906"/>
            <a:ext cx="3701141" cy="3488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9" idx="1"/>
          </p:cNvCxnSpPr>
          <p:nvPr/>
        </p:nvCxnSpPr>
        <p:spPr>
          <a:xfrm flipH="1">
            <a:off x="2376371" y="5782687"/>
            <a:ext cx="3576931" cy="143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Slide Number Placeholder 16"/>
          <p:cNvSpPr>
            <a:spLocks noGrp="1"/>
          </p:cNvSpPr>
          <p:nvPr>
            <p:ph type="sldNum" sz="quarter" idx="12"/>
          </p:nvPr>
        </p:nvSpPr>
        <p:spPr/>
        <p:txBody>
          <a:bodyPr/>
          <a:lstStyle/>
          <a:p>
            <a:fld id="{6E2D2B3B-882E-40F3-A32F-6DD516915044}" type="slidenum">
              <a:rPr lang="en-US" smtClean="0"/>
              <a:pPr/>
              <a:t>18</a:t>
            </a:fld>
            <a:endParaRPr lang="en-US" dirty="0"/>
          </a:p>
        </p:txBody>
      </p:sp>
    </p:spTree>
    <p:extLst>
      <p:ext uri="{BB962C8B-B14F-4D97-AF65-F5344CB8AC3E}">
        <p14:creationId xmlns:p14="http://schemas.microsoft.com/office/powerpoint/2010/main" val="3402441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Locating Folders and Files</a:t>
            </a:r>
            <a:endParaRPr lang="en-US" dirty="0"/>
          </a:p>
        </p:txBody>
      </p:sp>
      <p:pic>
        <p:nvPicPr>
          <p:cNvPr id="4" name="Picture 3" descr="Drive8.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5734" y="4865074"/>
            <a:ext cx="7556609" cy="1245085"/>
          </a:xfrm>
          <a:prstGeom prst="rect">
            <a:avLst/>
          </a:prstGeom>
          <a:ln>
            <a:solidFill>
              <a:schemeClr val="bg1">
                <a:lumMod val="85000"/>
              </a:schemeClr>
            </a:solidFill>
          </a:ln>
        </p:spPr>
      </p:pic>
      <p:pic>
        <p:nvPicPr>
          <p:cNvPr id="5" name="Picture 4" descr="Drive 7.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5734" y="1417638"/>
            <a:ext cx="7556609" cy="1765048"/>
          </a:xfrm>
          <a:prstGeom prst="rect">
            <a:avLst/>
          </a:prstGeom>
          <a:ln>
            <a:solidFill>
              <a:schemeClr val="bg1">
                <a:lumMod val="85000"/>
              </a:schemeClr>
            </a:solidFill>
          </a:ln>
        </p:spPr>
      </p:pic>
      <p:sp>
        <p:nvSpPr>
          <p:cNvPr id="7" name="TextBox 6"/>
          <p:cNvSpPr txBox="1"/>
          <p:nvPr/>
        </p:nvSpPr>
        <p:spPr>
          <a:xfrm>
            <a:off x="2985981" y="3397423"/>
            <a:ext cx="2123898" cy="1200329"/>
          </a:xfrm>
          <a:prstGeom prst="rect">
            <a:avLst/>
          </a:prstGeom>
          <a:solidFill>
            <a:schemeClr val="accent1">
              <a:lumMod val="20000"/>
              <a:lumOff val="80000"/>
            </a:schemeClr>
          </a:solidFill>
          <a:ln w="19050">
            <a:solidFill>
              <a:schemeClr val="accent1"/>
            </a:solidFill>
          </a:ln>
        </p:spPr>
        <p:txBody>
          <a:bodyPr wrap="square" rtlCol="0">
            <a:spAutoFit/>
          </a:bodyPr>
          <a:lstStyle/>
          <a:p>
            <a:pPr algn="ctr"/>
            <a:r>
              <a:rPr lang="en-US" dirty="0" smtClean="0">
                <a:solidFill>
                  <a:srgbClr val="242852"/>
                </a:solidFill>
              </a:rPr>
              <a:t>Click desired content</a:t>
            </a:r>
          </a:p>
          <a:p>
            <a:pPr algn="ctr"/>
            <a:r>
              <a:rPr lang="en-US" dirty="0">
                <a:solidFill>
                  <a:srgbClr val="242852"/>
                </a:solidFill>
              </a:rPr>
              <a:t>a</a:t>
            </a:r>
            <a:r>
              <a:rPr lang="en-US" dirty="0" smtClean="0">
                <a:solidFill>
                  <a:srgbClr val="242852"/>
                </a:solidFill>
              </a:rPr>
              <a:t>nd then</a:t>
            </a:r>
          </a:p>
          <a:p>
            <a:pPr algn="ctr"/>
            <a:r>
              <a:rPr lang="en-US" dirty="0">
                <a:solidFill>
                  <a:srgbClr val="242852"/>
                </a:solidFill>
              </a:rPr>
              <a:t>d</a:t>
            </a:r>
            <a:r>
              <a:rPr lang="en-US" dirty="0" smtClean="0">
                <a:solidFill>
                  <a:srgbClr val="242852"/>
                </a:solidFill>
              </a:rPr>
              <a:t>rag and drop it</a:t>
            </a:r>
          </a:p>
          <a:p>
            <a:pPr algn="ctr"/>
            <a:r>
              <a:rPr lang="en-US" dirty="0" smtClean="0">
                <a:solidFill>
                  <a:srgbClr val="242852"/>
                </a:solidFill>
              </a:rPr>
              <a:t>To My Drive</a:t>
            </a:r>
            <a:endParaRPr lang="en-US" dirty="0">
              <a:solidFill>
                <a:srgbClr val="242852"/>
              </a:solidFill>
            </a:endParaRPr>
          </a:p>
        </p:txBody>
      </p:sp>
      <p:cxnSp>
        <p:nvCxnSpPr>
          <p:cNvPr id="9" name="Straight Arrow Connector 8"/>
          <p:cNvCxnSpPr>
            <a:stCxn id="7" idx="0"/>
          </p:cNvCxnSpPr>
          <p:nvPr/>
        </p:nvCxnSpPr>
        <p:spPr>
          <a:xfrm flipH="1" flipV="1">
            <a:off x="3331949" y="2691014"/>
            <a:ext cx="715981" cy="7064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7" idx="2"/>
          </p:cNvCxnSpPr>
          <p:nvPr/>
        </p:nvCxnSpPr>
        <p:spPr>
          <a:xfrm flipH="1">
            <a:off x="905284" y="4597752"/>
            <a:ext cx="3142646" cy="13501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Slide Number Placeholder 11"/>
          <p:cNvSpPr>
            <a:spLocks noGrp="1"/>
          </p:cNvSpPr>
          <p:nvPr>
            <p:ph type="sldNum" sz="quarter" idx="12"/>
          </p:nvPr>
        </p:nvSpPr>
        <p:spPr/>
        <p:txBody>
          <a:bodyPr/>
          <a:lstStyle/>
          <a:p>
            <a:fld id="{6E2D2B3B-882E-40F3-A32F-6DD516915044}" type="slidenum">
              <a:rPr lang="en-US" smtClean="0"/>
              <a:pPr/>
              <a:t>19</a:t>
            </a:fld>
            <a:endParaRPr lang="en-US" dirty="0"/>
          </a:p>
        </p:txBody>
      </p:sp>
    </p:spTree>
    <p:extLst>
      <p:ext uri="{BB962C8B-B14F-4D97-AF65-F5344CB8AC3E}">
        <p14:creationId xmlns:p14="http://schemas.microsoft.com/office/powerpoint/2010/main" val="1971031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Content Placeholder 2"/>
          <p:cNvSpPr>
            <a:spLocks noGrp="1"/>
          </p:cNvSpPr>
          <p:nvPr>
            <p:ph idx="1"/>
          </p:nvPr>
        </p:nvSpPr>
        <p:spPr/>
        <p:txBody>
          <a:bodyPr/>
          <a:lstStyle/>
          <a:p>
            <a:pPr marL="114300" indent="0">
              <a:buNone/>
            </a:pPr>
            <a:r>
              <a:rPr lang="en-US" dirty="0" smtClean="0"/>
              <a:t>This orientation is designed to enable you to:</a:t>
            </a:r>
          </a:p>
          <a:p>
            <a:r>
              <a:rPr lang="en-US" sz="2000" dirty="0" smtClean="0"/>
              <a:t>Describe expectations of board members’ performance</a:t>
            </a:r>
          </a:p>
          <a:p>
            <a:r>
              <a:rPr lang="en-US" sz="2000" dirty="0" smtClean="0"/>
              <a:t>Access GMAIL to use manage chapter communication</a:t>
            </a:r>
          </a:p>
          <a:p>
            <a:r>
              <a:rPr lang="en-US" sz="2000" dirty="0"/>
              <a:t>Access Google Drive to </a:t>
            </a:r>
            <a:r>
              <a:rPr lang="en-US" sz="2000" dirty="0" smtClean="0"/>
              <a:t>store, </a:t>
            </a:r>
            <a:r>
              <a:rPr lang="en-US" sz="2000" dirty="0"/>
              <a:t>share, and </a:t>
            </a:r>
            <a:r>
              <a:rPr lang="en-US" sz="2000" dirty="0" smtClean="0"/>
              <a:t>create documents</a:t>
            </a:r>
            <a:endParaRPr lang="en-US" sz="2000" dirty="0"/>
          </a:p>
          <a:p>
            <a:r>
              <a:rPr lang="en-US" sz="2000" dirty="0"/>
              <a:t>Articulate the guidance provided by the Chapter By-</a:t>
            </a:r>
            <a:r>
              <a:rPr lang="en-US" sz="2000" dirty="0" smtClean="0"/>
              <a:t>Laws</a:t>
            </a:r>
          </a:p>
          <a:p>
            <a:r>
              <a:rPr lang="en-US" sz="2000" dirty="0" smtClean="0"/>
              <a:t>Locate documentation about board technology</a:t>
            </a:r>
            <a:endParaRPr lang="en-US" sz="2000" dirty="0"/>
          </a:p>
          <a:p>
            <a:r>
              <a:rPr lang="en-US" sz="2000" dirty="0" smtClean="0"/>
              <a:t>Access Wild Apricot to view contact and event information</a:t>
            </a:r>
          </a:p>
          <a:p>
            <a:r>
              <a:rPr lang="en-US" sz="2000" dirty="0" smtClean="0"/>
              <a:t>Access Chapter Leader Resources from National ASTD</a:t>
            </a:r>
          </a:p>
        </p:txBody>
      </p:sp>
      <p:sp>
        <p:nvSpPr>
          <p:cNvPr id="4" name="Slide Number Placeholder 3"/>
          <p:cNvSpPr>
            <a:spLocks noGrp="1"/>
          </p:cNvSpPr>
          <p:nvPr>
            <p:ph type="sldNum" sz="quarter" idx="12"/>
          </p:nvPr>
        </p:nvSpPr>
        <p:spPr/>
        <p:txBody>
          <a:bodyPr/>
          <a:lstStyle/>
          <a:p>
            <a:fld id="{6E2D2B3B-882E-40F3-A32F-6DD516915044}" type="slidenum">
              <a:rPr lang="en-US" smtClean="0"/>
              <a:pPr/>
              <a:t>2</a:t>
            </a:fld>
            <a:endParaRPr lang="en-US" dirty="0"/>
          </a:p>
        </p:txBody>
      </p:sp>
    </p:spTree>
    <p:extLst>
      <p:ext uri="{BB962C8B-B14F-4D97-AF65-F5344CB8AC3E}">
        <p14:creationId xmlns:p14="http://schemas.microsoft.com/office/powerpoint/2010/main" val="4203939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Navigating Folders</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20</a:t>
            </a:fld>
            <a:endParaRPr lang="en-US" dirty="0"/>
          </a:p>
        </p:txBody>
      </p:sp>
      <p:pic>
        <p:nvPicPr>
          <p:cNvPr id="5" name="Picture 4" descr="Drive9.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14185" y="1378500"/>
            <a:ext cx="1886675" cy="1534219"/>
          </a:xfrm>
          <a:prstGeom prst="rect">
            <a:avLst/>
          </a:prstGeom>
          <a:ln>
            <a:solidFill>
              <a:schemeClr val="bg1">
                <a:lumMod val="85000"/>
              </a:schemeClr>
            </a:solidFill>
          </a:ln>
        </p:spPr>
      </p:pic>
      <p:pic>
        <p:nvPicPr>
          <p:cNvPr id="7" name="Picture 6" descr="Drive10.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14185" y="3926350"/>
            <a:ext cx="6490680" cy="2807862"/>
          </a:xfrm>
          <a:prstGeom prst="rect">
            <a:avLst/>
          </a:prstGeom>
          <a:ln>
            <a:solidFill>
              <a:schemeClr val="bg1">
                <a:lumMod val="85000"/>
              </a:schemeClr>
            </a:solidFill>
          </a:ln>
        </p:spPr>
      </p:pic>
      <p:sp>
        <p:nvSpPr>
          <p:cNvPr id="8" name="TextBox 7"/>
          <p:cNvSpPr txBox="1"/>
          <p:nvPr/>
        </p:nvSpPr>
        <p:spPr>
          <a:xfrm>
            <a:off x="230588" y="3081484"/>
            <a:ext cx="1645403" cy="646331"/>
          </a:xfrm>
          <a:prstGeom prst="rect">
            <a:avLst/>
          </a:prstGeom>
          <a:solidFill>
            <a:schemeClr val="accent1">
              <a:lumMod val="20000"/>
              <a:lumOff val="80000"/>
            </a:schemeClr>
          </a:solidFill>
          <a:ln w="19050">
            <a:solidFill>
              <a:schemeClr val="accent1"/>
            </a:solidFill>
          </a:ln>
        </p:spPr>
        <p:txBody>
          <a:bodyPr wrap="square" rtlCol="0">
            <a:spAutoFit/>
          </a:bodyPr>
          <a:lstStyle/>
          <a:p>
            <a:r>
              <a:rPr lang="en-US" dirty="0" smtClean="0">
                <a:solidFill>
                  <a:srgbClr val="242852"/>
                </a:solidFill>
              </a:rPr>
              <a:t>Expand and collapse folders</a:t>
            </a:r>
            <a:endParaRPr lang="en-US" dirty="0">
              <a:solidFill>
                <a:srgbClr val="242852"/>
              </a:solidFill>
            </a:endParaRPr>
          </a:p>
        </p:txBody>
      </p:sp>
      <p:cxnSp>
        <p:nvCxnSpPr>
          <p:cNvPr id="10" name="Elbow Connector 9"/>
          <p:cNvCxnSpPr>
            <a:stCxn id="8" idx="0"/>
          </p:cNvCxnSpPr>
          <p:nvPr/>
        </p:nvCxnSpPr>
        <p:spPr>
          <a:xfrm rot="5400000" flipH="1" flipV="1">
            <a:off x="631816" y="2299116"/>
            <a:ext cx="1203843" cy="360895"/>
          </a:xfrm>
          <a:prstGeom prst="bentConnector3">
            <a:avLst>
              <a:gd name="adj1" fmla="val 101294"/>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Elbow Connector 14"/>
          <p:cNvCxnSpPr>
            <a:stCxn id="8" idx="2"/>
          </p:cNvCxnSpPr>
          <p:nvPr/>
        </p:nvCxnSpPr>
        <p:spPr>
          <a:xfrm rot="16200000" flipH="1">
            <a:off x="672132" y="4108973"/>
            <a:ext cx="1305366" cy="543050"/>
          </a:xfrm>
          <a:prstGeom prst="bentConnector3">
            <a:avLst>
              <a:gd name="adj1" fmla="val 100875"/>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423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Uploading Content</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21</a:t>
            </a:fld>
            <a:endParaRPr lang="en-US" dirty="0"/>
          </a:p>
        </p:txBody>
      </p:sp>
      <p:pic>
        <p:nvPicPr>
          <p:cNvPr id="5" name="Picture 4" descr="Drive1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35820" y="1589488"/>
            <a:ext cx="4882237" cy="1781650"/>
          </a:xfrm>
          <a:prstGeom prst="rect">
            <a:avLst/>
          </a:prstGeom>
          <a:ln>
            <a:solidFill>
              <a:schemeClr val="bg1">
                <a:lumMod val="85000"/>
              </a:schemeClr>
            </a:solidFill>
          </a:ln>
        </p:spPr>
      </p:pic>
      <p:pic>
        <p:nvPicPr>
          <p:cNvPr id="7" name="Picture 6" descr="Drive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5820" y="3618322"/>
            <a:ext cx="4882237" cy="1278133"/>
          </a:xfrm>
          <a:prstGeom prst="rect">
            <a:avLst/>
          </a:prstGeom>
          <a:ln>
            <a:solidFill>
              <a:schemeClr val="bg1">
                <a:lumMod val="85000"/>
              </a:schemeClr>
            </a:solidFill>
          </a:ln>
        </p:spPr>
      </p:pic>
      <p:pic>
        <p:nvPicPr>
          <p:cNvPr id="8" name="Picture 7" descr="Drive13.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35820" y="5141125"/>
            <a:ext cx="4898207" cy="1387711"/>
          </a:xfrm>
          <a:prstGeom prst="rect">
            <a:avLst/>
          </a:prstGeom>
          <a:ln>
            <a:solidFill>
              <a:schemeClr val="bg1">
                <a:lumMod val="85000"/>
              </a:schemeClr>
            </a:solidFill>
          </a:ln>
        </p:spPr>
      </p:pic>
      <p:sp>
        <p:nvSpPr>
          <p:cNvPr id="9" name="TextBox 8"/>
          <p:cNvSpPr txBox="1"/>
          <p:nvPr/>
        </p:nvSpPr>
        <p:spPr>
          <a:xfrm>
            <a:off x="457200" y="1718331"/>
            <a:ext cx="1645403" cy="646331"/>
          </a:xfrm>
          <a:prstGeom prst="rect">
            <a:avLst/>
          </a:prstGeom>
          <a:solidFill>
            <a:schemeClr val="accent1">
              <a:lumMod val="20000"/>
              <a:lumOff val="80000"/>
            </a:schemeClr>
          </a:solidFill>
          <a:ln w="19050">
            <a:solidFill>
              <a:schemeClr val="accent1"/>
            </a:solidFill>
          </a:ln>
        </p:spPr>
        <p:txBody>
          <a:bodyPr wrap="square" rtlCol="0">
            <a:spAutoFit/>
          </a:bodyPr>
          <a:lstStyle/>
          <a:p>
            <a:r>
              <a:rPr lang="en-US" dirty="0" smtClean="0">
                <a:solidFill>
                  <a:srgbClr val="242852"/>
                </a:solidFill>
              </a:rPr>
              <a:t>Click to begin upload</a:t>
            </a:r>
            <a:endParaRPr lang="en-US" dirty="0">
              <a:solidFill>
                <a:srgbClr val="242852"/>
              </a:solidFill>
            </a:endParaRPr>
          </a:p>
        </p:txBody>
      </p:sp>
      <p:sp>
        <p:nvSpPr>
          <p:cNvPr id="10" name="TextBox 9"/>
          <p:cNvSpPr txBox="1"/>
          <p:nvPr/>
        </p:nvSpPr>
        <p:spPr>
          <a:xfrm>
            <a:off x="458124" y="3991213"/>
            <a:ext cx="1645403" cy="1200329"/>
          </a:xfrm>
          <a:prstGeom prst="rect">
            <a:avLst/>
          </a:prstGeom>
          <a:solidFill>
            <a:schemeClr val="accent1">
              <a:lumMod val="20000"/>
              <a:lumOff val="80000"/>
            </a:schemeClr>
          </a:solidFill>
          <a:ln w="19050">
            <a:solidFill>
              <a:schemeClr val="accent1"/>
            </a:solidFill>
          </a:ln>
        </p:spPr>
        <p:txBody>
          <a:bodyPr wrap="square" rtlCol="0">
            <a:spAutoFit/>
          </a:bodyPr>
          <a:lstStyle/>
          <a:p>
            <a:r>
              <a:rPr lang="en-US" dirty="0" smtClean="0">
                <a:solidFill>
                  <a:srgbClr val="242852"/>
                </a:solidFill>
              </a:rPr>
              <a:t>Navigate to file and click Upload and share</a:t>
            </a:r>
            <a:endParaRPr lang="en-US" dirty="0">
              <a:solidFill>
                <a:srgbClr val="242852"/>
              </a:solidFill>
            </a:endParaRPr>
          </a:p>
        </p:txBody>
      </p:sp>
      <p:sp>
        <p:nvSpPr>
          <p:cNvPr id="11" name="TextBox 10"/>
          <p:cNvSpPr txBox="1"/>
          <p:nvPr/>
        </p:nvSpPr>
        <p:spPr>
          <a:xfrm>
            <a:off x="458124" y="6193252"/>
            <a:ext cx="1645403" cy="369332"/>
          </a:xfrm>
          <a:prstGeom prst="rect">
            <a:avLst/>
          </a:prstGeom>
          <a:solidFill>
            <a:schemeClr val="accent1">
              <a:lumMod val="20000"/>
              <a:lumOff val="80000"/>
            </a:schemeClr>
          </a:solidFill>
          <a:ln w="19050">
            <a:solidFill>
              <a:schemeClr val="accent1"/>
            </a:solidFill>
          </a:ln>
        </p:spPr>
        <p:txBody>
          <a:bodyPr wrap="square" rtlCol="0">
            <a:spAutoFit/>
          </a:bodyPr>
          <a:lstStyle/>
          <a:p>
            <a:r>
              <a:rPr lang="en-US" dirty="0" smtClean="0">
                <a:solidFill>
                  <a:srgbClr val="242852"/>
                </a:solidFill>
              </a:rPr>
              <a:t>Start Upload</a:t>
            </a:r>
            <a:endParaRPr lang="en-US" dirty="0">
              <a:solidFill>
                <a:srgbClr val="242852"/>
              </a:solidFill>
            </a:endParaRPr>
          </a:p>
        </p:txBody>
      </p:sp>
      <p:sp>
        <p:nvSpPr>
          <p:cNvPr id="12" name="Diamond 11"/>
          <p:cNvSpPr/>
          <p:nvPr/>
        </p:nvSpPr>
        <p:spPr>
          <a:xfrm>
            <a:off x="2069711" y="5483981"/>
            <a:ext cx="466109" cy="524290"/>
          </a:xfrm>
          <a:prstGeom prst="diamond">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a:t>
            </a:r>
            <a:endParaRPr lang="en-US" sz="2000" dirty="0">
              <a:solidFill>
                <a:schemeClr val="tx1"/>
              </a:solidFill>
            </a:endParaRPr>
          </a:p>
        </p:txBody>
      </p:sp>
      <p:cxnSp>
        <p:nvCxnSpPr>
          <p:cNvPr id="14" name="Straight Arrow Connector 13"/>
          <p:cNvCxnSpPr>
            <a:stCxn id="9" idx="3"/>
          </p:cNvCxnSpPr>
          <p:nvPr/>
        </p:nvCxnSpPr>
        <p:spPr>
          <a:xfrm flipV="1">
            <a:off x="2102603" y="2015602"/>
            <a:ext cx="845383" cy="258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0" idx="3"/>
          </p:cNvCxnSpPr>
          <p:nvPr/>
        </p:nvCxnSpPr>
        <p:spPr>
          <a:xfrm>
            <a:off x="2103527" y="4591378"/>
            <a:ext cx="54150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1" idx="3"/>
          </p:cNvCxnSpPr>
          <p:nvPr/>
        </p:nvCxnSpPr>
        <p:spPr>
          <a:xfrm>
            <a:off x="2103527" y="6377918"/>
            <a:ext cx="541504" cy="31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Rounded Rectangle 21"/>
          <p:cNvSpPr/>
          <p:nvPr/>
        </p:nvSpPr>
        <p:spPr>
          <a:xfrm>
            <a:off x="2893789" y="1790096"/>
            <a:ext cx="250974" cy="165031"/>
          </a:xfrm>
          <a:prstGeom prst="roundRect">
            <a:avLst/>
          </a:prstGeom>
          <a:solidFill>
            <a:srgbClr val="FFE396">
              <a:alpha val="20000"/>
            </a:srgbClr>
          </a:solidFill>
          <a:ln w="254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ounded Rectangle 22"/>
          <p:cNvSpPr/>
          <p:nvPr/>
        </p:nvSpPr>
        <p:spPr>
          <a:xfrm>
            <a:off x="2616881" y="5532361"/>
            <a:ext cx="177119" cy="423015"/>
          </a:xfrm>
          <a:prstGeom prst="roundRect">
            <a:avLst/>
          </a:prstGeom>
          <a:solidFill>
            <a:srgbClr val="FFE396">
              <a:alpha val="20000"/>
            </a:srgbClr>
          </a:solid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6348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Uploaded Content</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22</a:t>
            </a:fld>
            <a:endParaRPr lang="en-US" dirty="0"/>
          </a:p>
        </p:txBody>
      </p:sp>
      <p:pic>
        <p:nvPicPr>
          <p:cNvPr id="7" name="Picture 6" descr="Drive14.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70566" y="1741852"/>
            <a:ext cx="4068891" cy="648429"/>
          </a:xfrm>
          <a:prstGeom prst="rect">
            <a:avLst/>
          </a:prstGeom>
        </p:spPr>
      </p:pic>
      <p:pic>
        <p:nvPicPr>
          <p:cNvPr id="8" name="Picture 7" descr="Drive15.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0566" y="2736583"/>
            <a:ext cx="3364695" cy="3308617"/>
          </a:xfrm>
          <a:prstGeom prst="rect">
            <a:avLst/>
          </a:prstGeom>
        </p:spPr>
      </p:pic>
      <p:sp>
        <p:nvSpPr>
          <p:cNvPr id="10" name="TextBox 9"/>
          <p:cNvSpPr txBox="1"/>
          <p:nvPr/>
        </p:nvSpPr>
        <p:spPr>
          <a:xfrm>
            <a:off x="4861701" y="1743950"/>
            <a:ext cx="3061740" cy="369332"/>
          </a:xfrm>
          <a:prstGeom prst="rect">
            <a:avLst/>
          </a:prstGeom>
          <a:solidFill>
            <a:schemeClr val="accent1">
              <a:lumMod val="20000"/>
              <a:lumOff val="80000"/>
            </a:schemeClr>
          </a:solidFill>
          <a:ln w="19050">
            <a:solidFill>
              <a:schemeClr val="accent1"/>
            </a:solidFill>
          </a:ln>
        </p:spPr>
        <p:txBody>
          <a:bodyPr wrap="square" rtlCol="0">
            <a:spAutoFit/>
          </a:bodyPr>
          <a:lstStyle/>
          <a:p>
            <a:r>
              <a:rPr lang="en-US" dirty="0" smtClean="0">
                <a:solidFill>
                  <a:srgbClr val="242852"/>
                </a:solidFill>
              </a:rPr>
              <a:t>Click to share the document</a:t>
            </a:r>
            <a:endParaRPr lang="en-US" dirty="0">
              <a:solidFill>
                <a:srgbClr val="242852"/>
              </a:solidFill>
            </a:endParaRPr>
          </a:p>
        </p:txBody>
      </p:sp>
      <p:sp>
        <p:nvSpPr>
          <p:cNvPr id="11" name="TextBox 10"/>
          <p:cNvSpPr txBox="1"/>
          <p:nvPr/>
        </p:nvSpPr>
        <p:spPr>
          <a:xfrm>
            <a:off x="4862625" y="3690604"/>
            <a:ext cx="3061740" cy="1200329"/>
          </a:xfrm>
          <a:prstGeom prst="rect">
            <a:avLst/>
          </a:prstGeom>
          <a:solidFill>
            <a:schemeClr val="accent1">
              <a:lumMod val="20000"/>
              <a:lumOff val="80000"/>
            </a:schemeClr>
          </a:solidFill>
          <a:ln w="19050">
            <a:solidFill>
              <a:schemeClr val="accent1"/>
            </a:solidFill>
          </a:ln>
        </p:spPr>
        <p:txBody>
          <a:bodyPr wrap="square" rtlCol="0">
            <a:spAutoFit/>
          </a:bodyPr>
          <a:lstStyle/>
          <a:p>
            <a:r>
              <a:rPr lang="en-US" dirty="0" smtClean="0">
                <a:solidFill>
                  <a:srgbClr val="242852"/>
                </a:solidFill>
              </a:rPr>
              <a:t>Get link to share the document and edit the rights of those with whom you are sharing it.</a:t>
            </a:r>
            <a:endParaRPr lang="en-US" dirty="0">
              <a:solidFill>
                <a:srgbClr val="242852"/>
              </a:solidFill>
            </a:endParaRPr>
          </a:p>
        </p:txBody>
      </p:sp>
      <p:cxnSp>
        <p:nvCxnSpPr>
          <p:cNvPr id="13" name="Elbow Connector 12"/>
          <p:cNvCxnSpPr>
            <a:stCxn id="11" idx="0"/>
          </p:cNvCxnSpPr>
          <p:nvPr/>
        </p:nvCxnSpPr>
        <p:spPr>
          <a:xfrm rot="16200000" flipV="1">
            <a:off x="4776997" y="2074106"/>
            <a:ext cx="463310" cy="2769686"/>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Elbow Connector 14"/>
          <p:cNvCxnSpPr>
            <a:stCxn id="11" idx="2"/>
          </p:cNvCxnSpPr>
          <p:nvPr/>
        </p:nvCxnSpPr>
        <p:spPr>
          <a:xfrm rot="5400000">
            <a:off x="4931699" y="3524783"/>
            <a:ext cx="95646" cy="2827946"/>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0768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New Google Content</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23</a:t>
            </a:fld>
            <a:endParaRPr lang="en-US" dirty="0"/>
          </a:p>
        </p:txBody>
      </p:sp>
      <p:pic>
        <p:nvPicPr>
          <p:cNvPr id="5" name="Picture 4" descr="Drive16.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18486" y="1864136"/>
            <a:ext cx="5011506" cy="2512656"/>
          </a:xfrm>
          <a:prstGeom prst="rect">
            <a:avLst/>
          </a:prstGeom>
          <a:ln>
            <a:solidFill>
              <a:schemeClr val="bg1">
                <a:lumMod val="85000"/>
              </a:schemeClr>
            </a:solidFill>
          </a:ln>
        </p:spPr>
      </p:pic>
      <p:sp>
        <p:nvSpPr>
          <p:cNvPr id="6" name="TextBox 5"/>
          <p:cNvSpPr txBox="1"/>
          <p:nvPr/>
        </p:nvSpPr>
        <p:spPr>
          <a:xfrm>
            <a:off x="294992" y="2129378"/>
            <a:ext cx="2419950" cy="2031325"/>
          </a:xfrm>
          <a:prstGeom prst="rect">
            <a:avLst/>
          </a:prstGeom>
          <a:solidFill>
            <a:schemeClr val="accent1">
              <a:lumMod val="20000"/>
              <a:lumOff val="80000"/>
            </a:schemeClr>
          </a:solidFill>
          <a:ln w="19050">
            <a:solidFill>
              <a:schemeClr val="accent1"/>
            </a:solidFill>
          </a:ln>
        </p:spPr>
        <p:txBody>
          <a:bodyPr wrap="square" rtlCol="0">
            <a:spAutoFit/>
          </a:bodyPr>
          <a:lstStyle/>
          <a:p>
            <a:r>
              <a:rPr lang="en-US" dirty="0" smtClean="0">
                <a:solidFill>
                  <a:srgbClr val="242852"/>
                </a:solidFill>
              </a:rPr>
              <a:t>Create a Folder, or</a:t>
            </a:r>
            <a:br>
              <a:rPr lang="en-US" dirty="0" smtClean="0">
                <a:solidFill>
                  <a:srgbClr val="242852"/>
                </a:solidFill>
              </a:rPr>
            </a:br>
            <a:r>
              <a:rPr lang="en-US" dirty="0" smtClean="0">
                <a:solidFill>
                  <a:srgbClr val="242852"/>
                </a:solidFill>
              </a:rPr>
              <a:t>select the native Google</a:t>
            </a:r>
            <a:br>
              <a:rPr lang="en-US" dirty="0" smtClean="0">
                <a:solidFill>
                  <a:srgbClr val="242852"/>
                </a:solidFill>
              </a:rPr>
            </a:br>
            <a:r>
              <a:rPr lang="en-US" dirty="0" smtClean="0">
                <a:solidFill>
                  <a:srgbClr val="242852"/>
                </a:solidFill>
              </a:rPr>
              <a:t>file type to begin.</a:t>
            </a:r>
          </a:p>
          <a:p>
            <a:endParaRPr lang="en-US" dirty="0">
              <a:solidFill>
                <a:srgbClr val="242852"/>
              </a:solidFill>
            </a:endParaRPr>
          </a:p>
          <a:p>
            <a:r>
              <a:rPr lang="en-US" dirty="0" smtClean="0">
                <a:solidFill>
                  <a:srgbClr val="242852"/>
                </a:solidFill>
              </a:rPr>
              <a:t>Use Google’s Help</a:t>
            </a:r>
            <a:br>
              <a:rPr lang="en-US" dirty="0" smtClean="0">
                <a:solidFill>
                  <a:srgbClr val="242852"/>
                </a:solidFill>
              </a:rPr>
            </a:br>
            <a:r>
              <a:rPr lang="en-US" dirty="0" smtClean="0">
                <a:solidFill>
                  <a:srgbClr val="242852"/>
                </a:solidFill>
              </a:rPr>
              <a:t>to understand the file</a:t>
            </a:r>
            <a:br>
              <a:rPr lang="en-US" dirty="0" smtClean="0">
                <a:solidFill>
                  <a:srgbClr val="242852"/>
                </a:solidFill>
              </a:rPr>
            </a:br>
            <a:r>
              <a:rPr lang="en-US" dirty="0" smtClean="0">
                <a:solidFill>
                  <a:srgbClr val="242852"/>
                </a:solidFill>
              </a:rPr>
              <a:t>types.</a:t>
            </a:r>
          </a:p>
        </p:txBody>
      </p:sp>
      <p:sp>
        <p:nvSpPr>
          <p:cNvPr id="7" name="TextBox 6"/>
          <p:cNvSpPr txBox="1"/>
          <p:nvPr/>
        </p:nvSpPr>
        <p:spPr>
          <a:xfrm>
            <a:off x="629214" y="4898645"/>
            <a:ext cx="7153717" cy="1477328"/>
          </a:xfrm>
          <a:prstGeom prst="rect">
            <a:avLst/>
          </a:prstGeom>
          <a:solidFill>
            <a:srgbClr val="FFE396"/>
          </a:solidFill>
          <a:ln w="38100">
            <a:solidFill>
              <a:srgbClr val="FFFF00"/>
            </a:solidFill>
          </a:ln>
          <a:effectLst>
            <a:outerShdw blurRad="50800" dist="38100" dir="2700000" algn="tl" rotWithShape="0">
              <a:srgbClr val="000000">
                <a:alpha val="43000"/>
              </a:srgbClr>
            </a:outerShdw>
          </a:effectLst>
        </p:spPr>
        <p:txBody>
          <a:bodyPr wrap="square" rtlCol="0">
            <a:spAutoFit/>
          </a:bodyPr>
          <a:lstStyle/>
          <a:p>
            <a:r>
              <a:rPr lang="en-US" dirty="0" smtClean="0"/>
              <a:t>Google Drive uses propriety file formats that are very similar to Microsoft</a:t>
            </a:r>
            <a:br>
              <a:rPr lang="en-US" dirty="0" smtClean="0"/>
            </a:br>
            <a:r>
              <a:rPr lang="en-US" dirty="0" smtClean="0"/>
              <a:t>Office file types. It may be easy to understand the Google functionality if you are familiar with Microsoft Office products. The benefit of using a Google file format is that you can share and edit Google files with other board members directly online.  This approach simplifies version control.</a:t>
            </a:r>
            <a:endParaRPr lang="en-US" dirty="0"/>
          </a:p>
        </p:txBody>
      </p:sp>
      <p:sp>
        <p:nvSpPr>
          <p:cNvPr id="8" name="Rounded Rectangle 7"/>
          <p:cNvSpPr/>
          <p:nvPr/>
        </p:nvSpPr>
        <p:spPr>
          <a:xfrm>
            <a:off x="2918486" y="2129378"/>
            <a:ext cx="649609" cy="328915"/>
          </a:xfrm>
          <a:prstGeom prst="roundRect">
            <a:avLst/>
          </a:prstGeom>
          <a:solidFill>
            <a:srgbClr val="FFE396">
              <a:alpha val="20000"/>
            </a:srgbClr>
          </a:solidFill>
          <a:ln w="254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8976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24</a:t>
            </a:fld>
            <a:endParaRPr lang="en-US" dirty="0"/>
          </a:p>
        </p:txBody>
      </p:sp>
    </p:spTree>
    <p:extLst>
      <p:ext uri="{BB962C8B-B14F-4D97-AF65-F5344CB8AC3E}">
        <p14:creationId xmlns:p14="http://schemas.microsoft.com/office/powerpoint/2010/main" val="1572365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It!</a:t>
            </a:r>
            <a:endParaRPr lang="en-US" dirty="0"/>
          </a:p>
        </p:txBody>
      </p:sp>
      <p:sp>
        <p:nvSpPr>
          <p:cNvPr id="3" name="Content Placeholder 2"/>
          <p:cNvSpPr>
            <a:spLocks noGrp="1"/>
          </p:cNvSpPr>
          <p:nvPr>
            <p:ph idx="1"/>
          </p:nvPr>
        </p:nvSpPr>
        <p:spPr>
          <a:xfrm>
            <a:off x="457200" y="1262321"/>
            <a:ext cx="7620000" cy="4800600"/>
          </a:xfrm>
        </p:spPr>
        <p:txBody>
          <a:bodyPr/>
          <a:lstStyle/>
          <a:p>
            <a:pPr marL="571500" indent="-457200">
              <a:buFont typeface="+mj-lt"/>
              <a:buAutoNum type="arabicPeriod"/>
            </a:pPr>
            <a:r>
              <a:rPr lang="en-US" dirty="0" smtClean="0">
                <a:solidFill>
                  <a:srgbClr val="242852"/>
                </a:solidFill>
              </a:rPr>
              <a:t>Access Google Drive</a:t>
            </a:r>
          </a:p>
          <a:p>
            <a:pPr marL="571500" indent="-457200">
              <a:buFont typeface="+mj-lt"/>
              <a:buAutoNum type="arabicPeriod"/>
            </a:pPr>
            <a:r>
              <a:rPr lang="en-US" dirty="0" smtClean="0">
                <a:solidFill>
                  <a:srgbClr val="242852"/>
                </a:solidFill>
              </a:rPr>
              <a:t>Search for Board Documents</a:t>
            </a:r>
          </a:p>
          <a:p>
            <a:pPr marL="571500" indent="-457200">
              <a:buFont typeface="+mj-lt"/>
              <a:buAutoNum type="arabicPeriod"/>
            </a:pPr>
            <a:r>
              <a:rPr lang="en-US" dirty="0" smtClean="0">
                <a:solidFill>
                  <a:srgbClr val="242852"/>
                </a:solidFill>
              </a:rPr>
              <a:t>Find and add the Board Documents folder to My Documents</a:t>
            </a:r>
          </a:p>
          <a:p>
            <a:pPr marL="571500" indent="-457200">
              <a:buFont typeface="+mj-lt"/>
              <a:buAutoNum type="arabicPeriod"/>
            </a:pPr>
            <a:r>
              <a:rPr lang="en-US" dirty="0" smtClean="0">
                <a:solidFill>
                  <a:srgbClr val="242852"/>
                </a:solidFill>
              </a:rPr>
              <a:t>Expand the Board Documents folder</a:t>
            </a:r>
          </a:p>
          <a:p>
            <a:pPr marL="571500" indent="-457200">
              <a:buFont typeface="+mj-lt"/>
              <a:buAutoNum type="arabicPeriod"/>
            </a:pPr>
            <a:r>
              <a:rPr lang="en-US" dirty="0" smtClean="0">
                <a:solidFill>
                  <a:srgbClr val="242852"/>
                </a:solidFill>
              </a:rPr>
              <a:t>Navigate to your portfolio’s folder</a:t>
            </a:r>
          </a:p>
          <a:p>
            <a:pPr marL="571500" indent="-457200">
              <a:buFont typeface="+mj-lt"/>
              <a:buAutoNum type="arabicPeriod"/>
            </a:pPr>
            <a:r>
              <a:rPr lang="en-US" dirty="0" smtClean="0">
                <a:solidFill>
                  <a:srgbClr val="242852"/>
                </a:solidFill>
              </a:rPr>
              <a:t>Create a 2014 folder in your portfolio’s folder</a:t>
            </a:r>
          </a:p>
          <a:p>
            <a:pPr marL="571500" indent="-457200">
              <a:buFont typeface="+mj-lt"/>
              <a:buAutoNum type="arabicPeriod"/>
            </a:pPr>
            <a:r>
              <a:rPr lang="en-US" dirty="0" smtClean="0">
                <a:solidFill>
                  <a:srgbClr val="242852"/>
                </a:solidFill>
              </a:rPr>
              <a:t>Upload your Orientation file into the 2014 folder and share it</a:t>
            </a:r>
            <a:r>
              <a:rPr lang="en-US" dirty="0">
                <a:solidFill>
                  <a:srgbClr val="242852"/>
                </a:solidFill>
              </a:rPr>
              <a:t> </a:t>
            </a:r>
            <a:r>
              <a:rPr lang="en-US" dirty="0" smtClean="0">
                <a:solidFill>
                  <a:srgbClr val="242852"/>
                </a:solidFill>
              </a:rPr>
              <a:t>with Past President</a:t>
            </a:r>
            <a:endParaRPr lang="en-US" dirty="0">
              <a:solidFill>
                <a:srgbClr val="242852"/>
              </a:solidFill>
            </a:endParaRPr>
          </a:p>
        </p:txBody>
      </p:sp>
      <p:pic>
        <p:nvPicPr>
          <p:cNvPr id="4" name="Picture 3"/>
          <p:cNvPicPr>
            <a:picLocks noChangeAspect="1"/>
          </p:cNvPicPr>
          <p:nvPr/>
        </p:nvPicPr>
        <p:blipFill>
          <a:blip r:embed="rId2" cstate="print"/>
          <a:stretch>
            <a:fillRect/>
          </a:stretch>
        </p:blipFill>
        <p:spPr>
          <a:xfrm>
            <a:off x="4419600" y="4106055"/>
            <a:ext cx="3657600" cy="2407920"/>
          </a:xfrm>
          <a:prstGeom prst="rect">
            <a:avLst/>
          </a:prstGeom>
        </p:spPr>
      </p:pic>
      <p:sp>
        <p:nvSpPr>
          <p:cNvPr id="5" name="Slide Number Placeholder 4"/>
          <p:cNvSpPr>
            <a:spLocks noGrp="1"/>
          </p:cNvSpPr>
          <p:nvPr>
            <p:ph type="sldNum" sz="quarter" idx="12"/>
          </p:nvPr>
        </p:nvSpPr>
        <p:spPr/>
        <p:txBody>
          <a:bodyPr/>
          <a:lstStyle/>
          <a:p>
            <a:fld id="{6E2D2B3B-882E-40F3-A32F-6DD516915044}" type="slidenum">
              <a:rPr lang="en-US" smtClean="0"/>
              <a:pPr/>
              <a:t>25</a:t>
            </a:fld>
            <a:endParaRPr lang="en-US" dirty="0"/>
          </a:p>
        </p:txBody>
      </p:sp>
    </p:spTree>
    <p:extLst>
      <p:ext uri="{BB962C8B-B14F-4D97-AF65-F5344CB8AC3E}">
        <p14:creationId xmlns:p14="http://schemas.microsoft.com/office/powerpoint/2010/main" val="2220933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Leader Resources</a:t>
            </a:r>
            <a:endParaRPr lang="en-US" dirty="0"/>
          </a:p>
        </p:txBody>
      </p:sp>
      <p:sp>
        <p:nvSpPr>
          <p:cNvPr id="3" name="Content Placeholder 2"/>
          <p:cNvSpPr>
            <a:spLocks noGrp="1"/>
          </p:cNvSpPr>
          <p:nvPr>
            <p:ph idx="1"/>
          </p:nvPr>
        </p:nvSpPr>
        <p:spPr/>
        <p:txBody>
          <a:bodyPr/>
          <a:lstStyle/>
          <a:p>
            <a:pPr marL="114300" indent="0">
              <a:buNone/>
            </a:pPr>
            <a:r>
              <a:rPr lang="en-US" dirty="0" smtClean="0"/>
              <a:t>There are several resources available to Chapter leaders that provide information and guidance for our roles.</a:t>
            </a:r>
          </a:p>
          <a:p>
            <a:pPr marL="114300" indent="0">
              <a:buNone/>
            </a:pPr>
            <a:endParaRPr lang="en-US" dirty="0"/>
          </a:p>
          <a:p>
            <a:pPr marL="520700" indent="-406400">
              <a:spcAft>
                <a:spcPts val="1200"/>
              </a:spcAft>
              <a:buFont typeface="Wingdings" charset="2"/>
              <a:buChar char="v"/>
            </a:pPr>
            <a:r>
              <a:rPr lang="en-US" u="sng" dirty="0" smtClean="0"/>
              <a:t>Chapter By-Laws </a:t>
            </a:r>
            <a:r>
              <a:rPr lang="en-US" dirty="0" smtClean="0"/>
              <a:t>– provide governance and operational guidance</a:t>
            </a:r>
            <a:endParaRPr lang="en-US" dirty="0"/>
          </a:p>
          <a:p>
            <a:pPr marL="520700" indent="-406400">
              <a:spcAft>
                <a:spcPts val="1200"/>
              </a:spcAft>
              <a:buFont typeface="Wingdings" charset="2"/>
              <a:buChar char="v"/>
            </a:pPr>
            <a:r>
              <a:rPr lang="en-US" u="sng" dirty="0" smtClean="0"/>
              <a:t>Wild Apricot </a:t>
            </a:r>
            <a:r>
              <a:rPr lang="en-US" dirty="0" smtClean="0"/>
              <a:t>– provides information often needed to make decisions about members, events, budgets and resources</a:t>
            </a:r>
          </a:p>
          <a:p>
            <a:pPr marL="520700" indent="-406400">
              <a:spcAft>
                <a:spcPts val="1200"/>
              </a:spcAft>
              <a:buFont typeface="Wingdings" charset="2"/>
              <a:buChar char="v"/>
            </a:pPr>
            <a:r>
              <a:rPr lang="en-US" u="sng" dirty="0" smtClean="0"/>
              <a:t>National ASTD </a:t>
            </a:r>
            <a:r>
              <a:rPr lang="en-US" dirty="0" smtClean="0"/>
              <a:t>– provides templates, guidance documents, and numerous online resources for chapter leaders</a:t>
            </a:r>
          </a:p>
          <a:p>
            <a:pPr marL="114300" indent="0">
              <a:buNone/>
            </a:pPr>
            <a:endParaRPr lang="en-US" dirty="0" smtClean="0"/>
          </a:p>
        </p:txBody>
      </p:sp>
      <p:sp>
        <p:nvSpPr>
          <p:cNvPr id="4" name="Slide Number Placeholder 3"/>
          <p:cNvSpPr>
            <a:spLocks noGrp="1"/>
          </p:cNvSpPr>
          <p:nvPr>
            <p:ph type="sldNum" sz="quarter" idx="12"/>
          </p:nvPr>
        </p:nvSpPr>
        <p:spPr/>
        <p:txBody>
          <a:bodyPr/>
          <a:lstStyle/>
          <a:p>
            <a:fld id="{6E2D2B3B-882E-40F3-A32F-6DD516915044}" type="slidenum">
              <a:rPr lang="en-US" smtClean="0"/>
              <a:pPr/>
              <a:t>26</a:t>
            </a:fld>
            <a:endParaRPr lang="en-US" dirty="0"/>
          </a:p>
        </p:txBody>
      </p:sp>
    </p:spTree>
    <p:extLst>
      <p:ext uri="{BB962C8B-B14F-4D97-AF65-F5344CB8AC3E}">
        <p14:creationId xmlns:p14="http://schemas.microsoft.com/office/powerpoint/2010/main" val="1692132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By-Laws</a:t>
            </a:r>
            <a:endParaRPr lang="en-US" dirty="0"/>
          </a:p>
        </p:txBody>
      </p:sp>
      <p:sp>
        <p:nvSpPr>
          <p:cNvPr id="3" name="Content Placeholder 2"/>
          <p:cNvSpPr>
            <a:spLocks noGrp="1"/>
          </p:cNvSpPr>
          <p:nvPr>
            <p:ph idx="1"/>
          </p:nvPr>
        </p:nvSpPr>
        <p:spPr/>
        <p:txBody>
          <a:bodyPr/>
          <a:lstStyle/>
          <a:p>
            <a:pPr marL="114300" indent="0">
              <a:buNone/>
            </a:pPr>
            <a:r>
              <a:rPr lang="en-US" dirty="0" smtClean="0"/>
              <a:t>By-Laws</a:t>
            </a:r>
          </a:p>
          <a:p>
            <a:pPr marL="114300" indent="0">
              <a:buNone/>
            </a:pPr>
            <a:r>
              <a:rPr lang="en-US" dirty="0" smtClean="0"/>
              <a:t>The Chapter By-Laws describe our governance procedures and guide our operations and activities. They were last updated in 2008 and will be reviewed again in 2014.</a:t>
            </a:r>
          </a:p>
          <a:p>
            <a:pPr marL="114300" indent="0">
              <a:buNone/>
            </a:pPr>
            <a:endParaRPr lang="en-US" dirty="0"/>
          </a:p>
          <a:p>
            <a:pPr marL="571500" indent="-457200">
              <a:buFont typeface="+mj-lt"/>
              <a:buAutoNum type="arabicPeriod"/>
            </a:pPr>
            <a:r>
              <a:rPr lang="en-US" sz="1800" dirty="0" smtClean="0"/>
              <a:t>Access Google Drive</a:t>
            </a:r>
          </a:p>
          <a:p>
            <a:pPr marL="571500" indent="-457200">
              <a:buFont typeface="+mj-lt"/>
              <a:buAutoNum type="arabicPeriod"/>
            </a:pPr>
            <a:r>
              <a:rPr lang="en-US" sz="1800" dirty="0" smtClean="0"/>
              <a:t>Click All Documents</a:t>
            </a:r>
          </a:p>
          <a:p>
            <a:pPr marL="571500" indent="-457200">
              <a:buFont typeface="+mj-lt"/>
              <a:buAutoNum type="arabicPeriod"/>
            </a:pPr>
            <a:r>
              <a:rPr lang="en-US" sz="1800" dirty="0" smtClean="0"/>
              <a:t>Search “By-Laws”</a:t>
            </a:r>
          </a:p>
          <a:p>
            <a:pPr marL="571500" indent="-457200">
              <a:buFont typeface="+mj-lt"/>
              <a:buAutoNum type="arabicPeriod"/>
            </a:pPr>
            <a:r>
              <a:rPr lang="en-US" sz="1800" dirty="0" smtClean="0"/>
              <a:t>Click By-Laws folder</a:t>
            </a:r>
          </a:p>
          <a:p>
            <a:pPr marL="571500" indent="-457200">
              <a:buFont typeface="+mj-lt"/>
              <a:buAutoNum type="arabicPeriod"/>
            </a:pPr>
            <a:r>
              <a:rPr lang="en-US" sz="1800" dirty="0" smtClean="0"/>
              <a:t>Click Metro DC Chapter By-Laws 2008</a:t>
            </a:r>
          </a:p>
          <a:p>
            <a:pPr marL="571500" indent="-457200">
              <a:buFont typeface="+mj-lt"/>
              <a:buAutoNum type="arabicPeriod"/>
            </a:pPr>
            <a:endParaRPr lang="en-US" sz="1800" dirty="0"/>
          </a:p>
          <a:p>
            <a:pPr marL="114300" indent="0">
              <a:buNone/>
            </a:pPr>
            <a:r>
              <a:rPr lang="en-US" sz="1800" i="1" dirty="0" smtClean="0"/>
              <a:t>Where can the 2008 By-Laws be found in Google Drive?</a:t>
            </a:r>
            <a:endParaRPr lang="en-US" sz="1800" i="1"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27</a:t>
            </a:fld>
            <a:endParaRPr lang="en-US" dirty="0"/>
          </a:p>
        </p:txBody>
      </p:sp>
    </p:spTree>
    <p:extLst>
      <p:ext uri="{BB962C8B-B14F-4D97-AF65-F5344CB8AC3E}">
        <p14:creationId xmlns:p14="http://schemas.microsoft.com/office/powerpoint/2010/main" val="586769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By-Laws</a:t>
            </a:r>
            <a:endParaRPr lang="en-US" dirty="0"/>
          </a:p>
        </p:txBody>
      </p:sp>
      <p:sp>
        <p:nvSpPr>
          <p:cNvPr id="3" name="Content Placeholder 2"/>
          <p:cNvSpPr>
            <a:spLocks noGrp="1"/>
          </p:cNvSpPr>
          <p:nvPr>
            <p:ph idx="1"/>
          </p:nvPr>
        </p:nvSpPr>
        <p:spPr/>
        <p:txBody>
          <a:bodyPr/>
          <a:lstStyle/>
          <a:p>
            <a:pPr marL="114300" indent="0">
              <a:buNone/>
            </a:pPr>
            <a:r>
              <a:rPr lang="en-US" dirty="0" smtClean="0"/>
              <a:t>Find the answers to these questions but do not share them.</a:t>
            </a:r>
          </a:p>
          <a:p>
            <a:pPr marL="114300" indent="0">
              <a:buNone/>
            </a:pPr>
            <a:endParaRPr lang="en-US" dirty="0"/>
          </a:p>
          <a:p>
            <a:pPr marL="520700" indent="-406400">
              <a:spcAft>
                <a:spcPts val="1200"/>
              </a:spcAft>
              <a:buFont typeface="Wingdings" charset="2"/>
              <a:buChar char="q"/>
            </a:pPr>
            <a:r>
              <a:rPr lang="en-US" sz="2000" dirty="0" smtClean="0"/>
              <a:t>Does the board have the authority to create new board positions?</a:t>
            </a:r>
          </a:p>
          <a:p>
            <a:pPr marL="520700" indent="-406400">
              <a:spcAft>
                <a:spcPts val="1200"/>
              </a:spcAft>
              <a:buFont typeface="Wingdings" charset="2"/>
              <a:buChar char="q"/>
            </a:pPr>
            <a:r>
              <a:rPr lang="en-US" sz="2000" dirty="0" smtClean="0"/>
              <a:t>Can the Chapter President exclusively remove a board member?</a:t>
            </a:r>
          </a:p>
          <a:p>
            <a:pPr marL="520700" indent="-406400">
              <a:spcAft>
                <a:spcPts val="1200"/>
              </a:spcAft>
              <a:buFont typeface="Wingdings" charset="2"/>
              <a:buChar char="q"/>
            </a:pPr>
            <a:r>
              <a:rPr lang="en-US" sz="2000" dirty="0" smtClean="0"/>
              <a:t>Can a direct serve in a position for five consecutive years?</a:t>
            </a:r>
          </a:p>
          <a:p>
            <a:pPr marL="520700" indent="-406400">
              <a:spcAft>
                <a:spcPts val="1200"/>
              </a:spcAft>
              <a:buFont typeface="Wingdings" charset="2"/>
              <a:buChar char="q"/>
            </a:pPr>
            <a:r>
              <a:rPr lang="en-US" sz="2000" dirty="0" smtClean="0"/>
              <a:t>What is the Chapter’s fiscal year?</a:t>
            </a:r>
          </a:p>
          <a:p>
            <a:pPr marL="520700" indent="-406400">
              <a:spcAft>
                <a:spcPts val="1200"/>
              </a:spcAft>
              <a:buFont typeface="Wingdings" charset="2"/>
              <a:buChar char="q"/>
            </a:pPr>
            <a:r>
              <a:rPr lang="en-US" sz="2000" dirty="0" smtClean="0"/>
              <a:t>Who approves all budgets?</a:t>
            </a:r>
          </a:p>
          <a:p>
            <a:pPr>
              <a:buFont typeface="Wingdings" charset="2"/>
              <a:buChar char="q"/>
            </a:pPr>
            <a:endParaRPr lang="en-US" dirty="0" smtClean="0"/>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28</a:t>
            </a:fld>
            <a:endParaRPr lang="en-US" dirty="0"/>
          </a:p>
        </p:txBody>
      </p:sp>
    </p:spTree>
    <p:extLst>
      <p:ext uri="{BB962C8B-B14F-4D97-AF65-F5344CB8AC3E}">
        <p14:creationId xmlns:p14="http://schemas.microsoft.com/office/powerpoint/2010/main" val="646742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Board Technology</a:t>
            </a:r>
            <a:endParaRPr lang="en-US" dirty="0"/>
          </a:p>
        </p:txBody>
      </p:sp>
      <p:sp>
        <p:nvSpPr>
          <p:cNvPr id="3" name="Content Placeholder 2"/>
          <p:cNvSpPr>
            <a:spLocks noGrp="1"/>
          </p:cNvSpPr>
          <p:nvPr>
            <p:ph idx="1"/>
          </p:nvPr>
        </p:nvSpPr>
        <p:spPr/>
        <p:txBody>
          <a:bodyPr/>
          <a:lstStyle/>
          <a:p>
            <a:pPr marL="114300" indent="0">
              <a:buNone/>
            </a:pPr>
            <a:r>
              <a:rPr lang="en-US" dirty="0" smtClean="0"/>
              <a:t>The Chapter uses a variety of technology to support our efforts. Most technology requires logins and passwords.  There is a technology document in Google Drive that contains information about the technology.</a:t>
            </a:r>
          </a:p>
          <a:p>
            <a:pPr marL="114300" indent="0">
              <a:buNone/>
            </a:pPr>
            <a:endParaRPr lang="en-US" dirty="0"/>
          </a:p>
          <a:p>
            <a:pPr marL="571500" indent="-457200">
              <a:buFont typeface="+mj-lt"/>
              <a:buAutoNum type="arabicPeriod"/>
            </a:pPr>
            <a:r>
              <a:rPr lang="en-US" sz="1800" dirty="0" smtClean="0"/>
              <a:t>Access Google Drive</a:t>
            </a:r>
          </a:p>
          <a:p>
            <a:pPr marL="571500" indent="-457200">
              <a:buFont typeface="+mj-lt"/>
              <a:buAutoNum type="arabicPeriod"/>
            </a:pPr>
            <a:r>
              <a:rPr lang="en-US" sz="1800" dirty="0" smtClean="0"/>
              <a:t>Click All Documents</a:t>
            </a:r>
          </a:p>
          <a:p>
            <a:pPr marL="571500" indent="-457200">
              <a:buFont typeface="+mj-lt"/>
              <a:buAutoNum type="arabicPeriod"/>
            </a:pPr>
            <a:r>
              <a:rPr lang="en-US" sz="1800" dirty="0" smtClean="0"/>
              <a:t>Search “Board Technology and Resources”</a:t>
            </a:r>
          </a:p>
          <a:p>
            <a:pPr marL="571500" indent="-457200">
              <a:buFont typeface="+mj-lt"/>
              <a:buAutoNum type="arabicPeriod"/>
            </a:pPr>
            <a:r>
              <a:rPr lang="en-US" sz="1800" dirty="0" smtClean="0"/>
              <a:t>Should be in folder Board Documents -&gt; Operations and Technology</a:t>
            </a:r>
          </a:p>
        </p:txBody>
      </p:sp>
      <p:sp>
        <p:nvSpPr>
          <p:cNvPr id="4" name="Slide Number Placeholder 3"/>
          <p:cNvSpPr>
            <a:spLocks noGrp="1"/>
          </p:cNvSpPr>
          <p:nvPr>
            <p:ph type="sldNum" sz="quarter" idx="12"/>
          </p:nvPr>
        </p:nvSpPr>
        <p:spPr/>
        <p:txBody>
          <a:bodyPr/>
          <a:lstStyle/>
          <a:p>
            <a:fld id="{6E2D2B3B-882E-40F3-A32F-6DD516915044}" type="slidenum">
              <a:rPr lang="en-US" smtClean="0"/>
              <a:pPr/>
              <a:t>29</a:t>
            </a:fld>
            <a:endParaRPr lang="en-US" dirty="0"/>
          </a:p>
        </p:txBody>
      </p:sp>
    </p:spTree>
    <p:extLst>
      <p:ext uri="{BB962C8B-B14F-4D97-AF65-F5344CB8AC3E}">
        <p14:creationId xmlns:p14="http://schemas.microsoft.com/office/powerpoint/2010/main" val="2543235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Approach</a:t>
            </a:r>
            <a:endParaRPr lang="en-US" dirty="0"/>
          </a:p>
        </p:txBody>
      </p:sp>
      <p:sp>
        <p:nvSpPr>
          <p:cNvPr id="3" name="Content Placeholder 2"/>
          <p:cNvSpPr>
            <a:spLocks noGrp="1"/>
          </p:cNvSpPr>
          <p:nvPr>
            <p:ph idx="1"/>
          </p:nvPr>
        </p:nvSpPr>
        <p:spPr/>
        <p:txBody>
          <a:bodyPr/>
          <a:lstStyle/>
          <a:p>
            <a:pPr marL="114300" indent="0">
              <a:buNone/>
            </a:pPr>
            <a:r>
              <a:rPr lang="en-US" dirty="0" smtClean="0"/>
              <a:t>Our approach to learning is based on:</a:t>
            </a:r>
          </a:p>
          <a:p>
            <a:r>
              <a:rPr lang="en-US" dirty="0" smtClean="0"/>
              <a:t>Explanation</a:t>
            </a:r>
          </a:p>
          <a:p>
            <a:r>
              <a:rPr lang="en-US" dirty="0" smtClean="0"/>
              <a:t>Demonstration</a:t>
            </a:r>
          </a:p>
          <a:p>
            <a:r>
              <a:rPr lang="en-US" dirty="0" smtClean="0"/>
              <a:t>Application</a:t>
            </a:r>
          </a:p>
        </p:txBody>
      </p:sp>
      <p:sp>
        <p:nvSpPr>
          <p:cNvPr id="4" name="Slide Number Placeholder 3"/>
          <p:cNvSpPr>
            <a:spLocks noGrp="1"/>
          </p:cNvSpPr>
          <p:nvPr>
            <p:ph type="sldNum" sz="quarter" idx="12"/>
          </p:nvPr>
        </p:nvSpPr>
        <p:spPr/>
        <p:txBody>
          <a:bodyPr/>
          <a:lstStyle/>
          <a:p>
            <a:fld id="{6E2D2B3B-882E-40F3-A32F-6DD516915044}" type="slidenum">
              <a:rPr lang="en-US" smtClean="0"/>
              <a:pPr/>
              <a:t>3</a:t>
            </a:fld>
            <a:endParaRPr lang="en-US" dirty="0"/>
          </a:p>
        </p:txBody>
      </p:sp>
    </p:spTree>
    <p:extLst>
      <p:ext uri="{BB962C8B-B14F-4D97-AF65-F5344CB8AC3E}">
        <p14:creationId xmlns:p14="http://schemas.microsoft.com/office/powerpoint/2010/main" val="2202157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Wild Apricot</a:t>
            </a:r>
            <a:endParaRPr lang="en-US" dirty="0"/>
          </a:p>
        </p:txBody>
      </p:sp>
      <p:sp>
        <p:nvSpPr>
          <p:cNvPr id="3" name="Content Placeholder 2"/>
          <p:cNvSpPr>
            <a:spLocks noGrp="1"/>
          </p:cNvSpPr>
          <p:nvPr>
            <p:ph idx="1"/>
          </p:nvPr>
        </p:nvSpPr>
        <p:spPr>
          <a:xfrm>
            <a:off x="457200" y="1600200"/>
            <a:ext cx="7620000" cy="2693610"/>
          </a:xfrm>
        </p:spPr>
        <p:txBody>
          <a:bodyPr>
            <a:normAutofit lnSpcReduction="10000"/>
          </a:bodyPr>
          <a:lstStyle/>
          <a:p>
            <a:pPr marL="114300" indent="0">
              <a:buNone/>
            </a:pPr>
            <a:r>
              <a:rPr lang="en-US" dirty="0" smtClean="0"/>
              <a:t>Wild Apricot is a multi-faceted system the Chapter licenses on an annual basis. It is the Chapter’s event management system and membership database.  It also serves as our website authoring and maintenance tool.</a:t>
            </a:r>
          </a:p>
          <a:p>
            <a:pPr marL="114300" indent="0">
              <a:buNone/>
            </a:pPr>
            <a:endParaRPr lang="en-US" dirty="0"/>
          </a:p>
          <a:p>
            <a:pPr marL="114300" indent="0">
              <a:buNone/>
            </a:pPr>
            <a:r>
              <a:rPr lang="en-US" dirty="0" smtClean="0"/>
              <a:t>You access Wild Apricot (WA) by logging into the Chapter website with your board email and WA password.</a:t>
            </a:r>
          </a:p>
          <a:p>
            <a:pPr marL="114300" indent="0">
              <a:buNone/>
            </a:pPr>
            <a:r>
              <a:rPr lang="en-US" sz="1700" dirty="0" smtClean="0">
                <a:solidFill>
                  <a:srgbClr val="242852"/>
                </a:solidFill>
                <a:hlinkClick r:id="rId2"/>
              </a:rPr>
              <a:t>www.dcastd.org</a:t>
            </a:r>
            <a:endParaRPr lang="en-US" sz="1700" dirty="0">
              <a:solidFill>
                <a:srgbClr val="242852"/>
              </a:solidFill>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30</a:t>
            </a:fld>
            <a:endParaRPr lang="en-US" dirty="0"/>
          </a:p>
        </p:txBody>
      </p:sp>
      <p:pic>
        <p:nvPicPr>
          <p:cNvPr id="5" name="Picture 4" descr="WA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6476" y="4463671"/>
            <a:ext cx="6313714" cy="1690286"/>
          </a:xfrm>
          <a:prstGeom prst="rect">
            <a:avLst/>
          </a:prstGeom>
          <a:ln>
            <a:solidFill>
              <a:schemeClr val="bg1">
                <a:lumMod val="85000"/>
              </a:schemeClr>
            </a:solidFill>
          </a:ln>
        </p:spPr>
      </p:pic>
    </p:spTree>
    <p:extLst>
      <p:ext uri="{BB962C8B-B14F-4D97-AF65-F5344CB8AC3E}">
        <p14:creationId xmlns:p14="http://schemas.microsoft.com/office/powerpoint/2010/main" val="1126226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Wild Apricot</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31</a:t>
            </a:fld>
            <a:endParaRPr lang="en-US" dirty="0"/>
          </a:p>
        </p:txBody>
      </p:sp>
      <p:pic>
        <p:nvPicPr>
          <p:cNvPr id="7" name="Picture 6" descr="WA2.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12762" y="1536700"/>
            <a:ext cx="6096000" cy="821405"/>
          </a:xfrm>
          <a:prstGeom prst="rect">
            <a:avLst/>
          </a:prstGeom>
          <a:ln>
            <a:solidFill>
              <a:schemeClr val="bg1">
                <a:lumMod val="85000"/>
              </a:schemeClr>
            </a:solidFill>
          </a:ln>
        </p:spPr>
      </p:pic>
      <p:sp>
        <p:nvSpPr>
          <p:cNvPr id="9" name="Rounded Rectangle 8"/>
          <p:cNvSpPr/>
          <p:nvPr/>
        </p:nvSpPr>
        <p:spPr>
          <a:xfrm>
            <a:off x="5866190" y="1417638"/>
            <a:ext cx="1016000" cy="384552"/>
          </a:xfrm>
          <a:prstGeom prst="roundRect">
            <a:avLst/>
          </a:prstGeom>
          <a:solidFill>
            <a:srgbClr val="FFE396">
              <a:alpha val="20000"/>
            </a:srgbClr>
          </a:solidFill>
          <a:ln w="254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WA3.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12762" y="3777930"/>
            <a:ext cx="6096000" cy="723580"/>
          </a:xfrm>
          <a:prstGeom prst="rect">
            <a:avLst/>
          </a:prstGeom>
          <a:ln>
            <a:solidFill>
              <a:schemeClr val="bg1">
                <a:lumMod val="85000"/>
              </a:schemeClr>
            </a:solidFill>
          </a:ln>
        </p:spPr>
      </p:pic>
      <p:sp>
        <p:nvSpPr>
          <p:cNvPr id="11" name="Rounded Rectangle 10"/>
          <p:cNvSpPr/>
          <p:nvPr/>
        </p:nvSpPr>
        <p:spPr>
          <a:xfrm>
            <a:off x="1724780" y="3858365"/>
            <a:ext cx="609601" cy="243642"/>
          </a:xfrm>
          <a:prstGeom prst="roundRect">
            <a:avLst/>
          </a:prstGeom>
          <a:solidFill>
            <a:srgbClr val="FFE396">
              <a:alpha val="20000"/>
            </a:srgbClr>
          </a:solidFill>
          <a:ln w="254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ounded Rectangle 11"/>
          <p:cNvSpPr/>
          <p:nvPr/>
        </p:nvSpPr>
        <p:spPr>
          <a:xfrm>
            <a:off x="2868970" y="3853530"/>
            <a:ext cx="609601" cy="243642"/>
          </a:xfrm>
          <a:prstGeom prst="roundRect">
            <a:avLst/>
          </a:prstGeom>
          <a:solidFill>
            <a:srgbClr val="FFE396">
              <a:alpha val="20000"/>
            </a:srgbClr>
          </a:solidFill>
          <a:ln w="254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4197047" y="2784139"/>
            <a:ext cx="2970207" cy="646331"/>
          </a:xfrm>
          <a:prstGeom prst="rect">
            <a:avLst/>
          </a:prstGeom>
          <a:solidFill>
            <a:schemeClr val="accent1">
              <a:lumMod val="20000"/>
              <a:lumOff val="80000"/>
            </a:schemeClr>
          </a:solidFill>
          <a:ln w="19050">
            <a:solidFill>
              <a:schemeClr val="accent1"/>
            </a:solidFill>
          </a:ln>
        </p:spPr>
        <p:txBody>
          <a:bodyPr wrap="square" rtlCol="0">
            <a:spAutoFit/>
          </a:bodyPr>
          <a:lstStyle/>
          <a:p>
            <a:pPr algn="ctr"/>
            <a:r>
              <a:rPr lang="en-US" dirty="0" smtClean="0">
                <a:solidFill>
                  <a:srgbClr val="242852"/>
                </a:solidFill>
              </a:rPr>
              <a:t>Switch to Admin View to see</a:t>
            </a:r>
            <a:br>
              <a:rPr lang="en-US" dirty="0" smtClean="0">
                <a:solidFill>
                  <a:srgbClr val="242852"/>
                </a:solidFill>
              </a:rPr>
            </a:br>
            <a:r>
              <a:rPr lang="en-US" dirty="0" smtClean="0">
                <a:solidFill>
                  <a:srgbClr val="242852"/>
                </a:solidFill>
              </a:rPr>
              <a:t>Contacts and Events</a:t>
            </a:r>
            <a:endParaRPr lang="en-US" dirty="0">
              <a:solidFill>
                <a:srgbClr val="242852"/>
              </a:solidFill>
            </a:endParaRPr>
          </a:p>
        </p:txBody>
      </p:sp>
      <p:sp>
        <p:nvSpPr>
          <p:cNvPr id="14" name="TextBox 13"/>
          <p:cNvSpPr txBox="1"/>
          <p:nvPr/>
        </p:nvSpPr>
        <p:spPr>
          <a:xfrm>
            <a:off x="629214" y="5092165"/>
            <a:ext cx="7153717" cy="923330"/>
          </a:xfrm>
          <a:prstGeom prst="rect">
            <a:avLst/>
          </a:prstGeom>
          <a:solidFill>
            <a:srgbClr val="FFE396"/>
          </a:solidFill>
          <a:ln w="38100">
            <a:solidFill>
              <a:srgbClr val="FFFF00"/>
            </a:solidFill>
          </a:ln>
          <a:effectLst>
            <a:outerShdw blurRad="50800" dist="38100" dir="2700000" algn="tl" rotWithShape="0">
              <a:srgbClr val="000000">
                <a:alpha val="43000"/>
              </a:srgbClr>
            </a:outerShdw>
          </a:effectLst>
        </p:spPr>
        <p:txBody>
          <a:bodyPr wrap="square" rtlCol="0">
            <a:spAutoFit/>
          </a:bodyPr>
          <a:lstStyle/>
          <a:p>
            <a:r>
              <a:rPr lang="en-US" dirty="0" smtClean="0"/>
              <a:t>Wild Apricot is a security-driven application.  As a result, board members typically only have access to the parts they need to access. Viewing contact information or event information is a typical need.</a:t>
            </a:r>
            <a:endParaRPr lang="en-US" dirty="0"/>
          </a:p>
        </p:txBody>
      </p:sp>
      <p:cxnSp>
        <p:nvCxnSpPr>
          <p:cNvPr id="16" name="Elbow Connector 15"/>
          <p:cNvCxnSpPr>
            <a:stCxn id="13" idx="0"/>
            <a:endCxn id="9" idx="3"/>
          </p:cNvCxnSpPr>
          <p:nvPr/>
        </p:nvCxnSpPr>
        <p:spPr>
          <a:xfrm rot="5400000" flipH="1" flipV="1">
            <a:off x="5695058" y="1597008"/>
            <a:ext cx="1174225" cy="1200039"/>
          </a:xfrm>
          <a:prstGeom prst="bentConnector4">
            <a:avLst>
              <a:gd name="adj1" fmla="val 22242"/>
              <a:gd name="adj2" fmla="val 119049"/>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Elbow Connector 21"/>
          <p:cNvCxnSpPr>
            <a:stCxn id="13" idx="2"/>
            <a:endCxn id="11" idx="0"/>
          </p:cNvCxnSpPr>
          <p:nvPr/>
        </p:nvCxnSpPr>
        <p:spPr>
          <a:xfrm rot="5400000">
            <a:off x="3641919" y="1818132"/>
            <a:ext cx="427895" cy="365257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endCxn id="12" idx="0"/>
          </p:cNvCxnSpPr>
          <p:nvPr/>
        </p:nvCxnSpPr>
        <p:spPr>
          <a:xfrm>
            <a:off x="3173771" y="3640667"/>
            <a:ext cx="0" cy="2128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1784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Wild Apricot</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32</a:t>
            </a:fld>
            <a:endParaRPr lang="en-US" dirty="0"/>
          </a:p>
        </p:txBody>
      </p:sp>
      <p:pic>
        <p:nvPicPr>
          <p:cNvPr id="5" name="Picture 4" descr="WA3.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7200" y="1272498"/>
            <a:ext cx="4959048" cy="588627"/>
          </a:xfrm>
          <a:prstGeom prst="rect">
            <a:avLst/>
          </a:prstGeom>
          <a:ln>
            <a:solidFill>
              <a:schemeClr val="bg1">
                <a:lumMod val="85000"/>
              </a:schemeClr>
            </a:solidFill>
          </a:ln>
        </p:spPr>
      </p:pic>
      <p:pic>
        <p:nvPicPr>
          <p:cNvPr id="6" name="Picture 5" descr="WA4.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2010776"/>
            <a:ext cx="4959048" cy="1946644"/>
          </a:xfrm>
          <a:prstGeom prst="rect">
            <a:avLst/>
          </a:prstGeom>
          <a:ln>
            <a:solidFill>
              <a:schemeClr val="bg1">
                <a:lumMod val="85000"/>
              </a:schemeClr>
            </a:solidFill>
          </a:ln>
        </p:spPr>
      </p:pic>
      <p:pic>
        <p:nvPicPr>
          <p:cNvPr id="7" name="Picture 6" descr="WA5.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7200" y="4114654"/>
            <a:ext cx="4959048" cy="2417197"/>
          </a:xfrm>
          <a:prstGeom prst="rect">
            <a:avLst/>
          </a:prstGeom>
          <a:ln>
            <a:solidFill>
              <a:schemeClr val="bg1">
                <a:lumMod val="85000"/>
              </a:schemeClr>
            </a:solidFill>
          </a:ln>
        </p:spPr>
      </p:pic>
      <p:sp>
        <p:nvSpPr>
          <p:cNvPr id="8" name="Rounded Rectangle 7"/>
          <p:cNvSpPr/>
          <p:nvPr/>
        </p:nvSpPr>
        <p:spPr>
          <a:xfrm>
            <a:off x="962779" y="1405542"/>
            <a:ext cx="464459" cy="121821"/>
          </a:xfrm>
          <a:prstGeom prst="roundRect">
            <a:avLst/>
          </a:prstGeom>
          <a:solidFill>
            <a:srgbClr val="FFE396">
              <a:alpha val="20000"/>
            </a:srgbClr>
          </a:solidFill>
          <a:ln w="254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ounded Rectangle 8"/>
          <p:cNvSpPr/>
          <p:nvPr/>
        </p:nvSpPr>
        <p:spPr>
          <a:xfrm>
            <a:off x="1519162" y="2622323"/>
            <a:ext cx="1250648" cy="328915"/>
          </a:xfrm>
          <a:prstGeom prst="roundRect">
            <a:avLst/>
          </a:prstGeom>
          <a:solidFill>
            <a:srgbClr val="FFE396">
              <a:alpha val="20000"/>
            </a:srgbClr>
          </a:solidFill>
          <a:ln w="254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5668019" y="2160658"/>
            <a:ext cx="2409181" cy="923330"/>
          </a:xfrm>
          <a:prstGeom prst="rect">
            <a:avLst/>
          </a:prstGeom>
          <a:solidFill>
            <a:schemeClr val="accent1">
              <a:lumMod val="20000"/>
              <a:lumOff val="80000"/>
            </a:schemeClr>
          </a:solidFill>
          <a:ln w="19050">
            <a:solidFill>
              <a:schemeClr val="accent1"/>
            </a:solidFill>
          </a:ln>
        </p:spPr>
        <p:txBody>
          <a:bodyPr wrap="square" rtlCol="0">
            <a:spAutoFit/>
          </a:bodyPr>
          <a:lstStyle/>
          <a:p>
            <a:pPr algn="ctr"/>
            <a:r>
              <a:rPr lang="en-US" dirty="0" smtClean="0">
                <a:solidFill>
                  <a:srgbClr val="242852"/>
                </a:solidFill>
              </a:rPr>
              <a:t>Select Contacts, </a:t>
            </a:r>
            <a:br>
              <a:rPr lang="en-US" dirty="0" smtClean="0">
                <a:solidFill>
                  <a:srgbClr val="242852"/>
                </a:solidFill>
              </a:rPr>
            </a:br>
            <a:r>
              <a:rPr lang="en-US" dirty="0" smtClean="0">
                <a:solidFill>
                  <a:srgbClr val="242852"/>
                </a:solidFill>
              </a:rPr>
              <a:t>enter name, and </a:t>
            </a:r>
            <a:br>
              <a:rPr lang="en-US" dirty="0" smtClean="0">
                <a:solidFill>
                  <a:srgbClr val="242852"/>
                </a:solidFill>
              </a:rPr>
            </a:br>
            <a:r>
              <a:rPr lang="en-US" dirty="0" smtClean="0">
                <a:solidFill>
                  <a:srgbClr val="242852"/>
                </a:solidFill>
              </a:rPr>
              <a:t>click on person.</a:t>
            </a:r>
            <a:endParaRPr lang="en-US" dirty="0">
              <a:solidFill>
                <a:srgbClr val="242852"/>
              </a:solidFill>
            </a:endParaRPr>
          </a:p>
        </p:txBody>
      </p:sp>
      <p:sp>
        <p:nvSpPr>
          <p:cNvPr id="11" name="Rounded Rectangle 10"/>
          <p:cNvSpPr/>
          <p:nvPr/>
        </p:nvSpPr>
        <p:spPr>
          <a:xfrm>
            <a:off x="498320" y="3650418"/>
            <a:ext cx="711204" cy="121821"/>
          </a:xfrm>
          <a:prstGeom prst="roundRect">
            <a:avLst/>
          </a:prstGeom>
          <a:solidFill>
            <a:srgbClr val="FFE396">
              <a:alpha val="20000"/>
            </a:srgbClr>
          </a:solidFill>
          <a:ln w="254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 name="Elbow Connector 12"/>
          <p:cNvCxnSpPr>
            <a:stCxn id="10" idx="0"/>
            <a:endCxn id="8" idx="3"/>
          </p:cNvCxnSpPr>
          <p:nvPr/>
        </p:nvCxnSpPr>
        <p:spPr>
          <a:xfrm rot="16200000" flipV="1">
            <a:off x="3802822" y="-909130"/>
            <a:ext cx="694205" cy="5445372"/>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Elbow Connector 14"/>
          <p:cNvCxnSpPr>
            <a:stCxn id="10" idx="1"/>
            <a:endCxn id="9" idx="3"/>
          </p:cNvCxnSpPr>
          <p:nvPr/>
        </p:nvCxnSpPr>
        <p:spPr>
          <a:xfrm rot="10800000" flipV="1">
            <a:off x="2769811" y="2622323"/>
            <a:ext cx="2898209" cy="164458"/>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Elbow Connector 16"/>
          <p:cNvCxnSpPr>
            <a:stCxn id="10" idx="2"/>
            <a:endCxn id="11" idx="3"/>
          </p:cNvCxnSpPr>
          <p:nvPr/>
        </p:nvCxnSpPr>
        <p:spPr>
          <a:xfrm rot="5400000">
            <a:off x="3727397" y="566115"/>
            <a:ext cx="627341" cy="5663086"/>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675279" y="4671583"/>
            <a:ext cx="2409181" cy="1200329"/>
          </a:xfrm>
          <a:prstGeom prst="rect">
            <a:avLst/>
          </a:prstGeom>
          <a:solidFill>
            <a:schemeClr val="accent1">
              <a:lumMod val="20000"/>
              <a:lumOff val="80000"/>
            </a:schemeClr>
          </a:solidFill>
          <a:ln w="19050">
            <a:solidFill>
              <a:schemeClr val="accent1"/>
            </a:solidFill>
          </a:ln>
        </p:spPr>
        <p:txBody>
          <a:bodyPr wrap="square" rtlCol="0">
            <a:spAutoFit/>
          </a:bodyPr>
          <a:lstStyle/>
          <a:p>
            <a:pPr algn="ctr"/>
            <a:r>
              <a:rPr lang="en-US" dirty="0" smtClean="0">
                <a:solidFill>
                  <a:srgbClr val="242852"/>
                </a:solidFill>
              </a:rPr>
              <a:t>Detailed information is displayed for that person, such as membership status.</a:t>
            </a:r>
            <a:endParaRPr lang="en-US" dirty="0">
              <a:solidFill>
                <a:srgbClr val="242852"/>
              </a:solidFill>
            </a:endParaRPr>
          </a:p>
        </p:txBody>
      </p:sp>
      <p:cxnSp>
        <p:nvCxnSpPr>
          <p:cNvPr id="20" name="Elbow Connector 19"/>
          <p:cNvCxnSpPr>
            <a:stCxn id="18" idx="0"/>
          </p:cNvCxnSpPr>
          <p:nvPr/>
        </p:nvCxnSpPr>
        <p:spPr>
          <a:xfrm rot="16200000" flipV="1">
            <a:off x="5494715" y="3286428"/>
            <a:ext cx="172154" cy="2598156"/>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Rounded Rectangle 20"/>
          <p:cNvSpPr/>
          <p:nvPr/>
        </p:nvSpPr>
        <p:spPr>
          <a:xfrm>
            <a:off x="2769810" y="4334970"/>
            <a:ext cx="1511903" cy="336613"/>
          </a:xfrm>
          <a:prstGeom prst="roundRect">
            <a:avLst/>
          </a:prstGeom>
          <a:solidFill>
            <a:srgbClr val="FFE396">
              <a:alpha val="20000"/>
            </a:srgbClr>
          </a:solidFill>
          <a:ln w="254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4869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Wild Apricot</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33</a:t>
            </a:fld>
            <a:endParaRPr lang="en-US" dirty="0"/>
          </a:p>
        </p:txBody>
      </p:sp>
      <p:pic>
        <p:nvPicPr>
          <p:cNvPr id="5" name="Picture 4" descr="WA3.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3143" y="1417638"/>
            <a:ext cx="5696857" cy="676203"/>
          </a:xfrm>
          <a:prstGeom prst="rect">
            <a:avLst/>
          </a:prstGeom>
          <a:ln>
            <a:solidFill>
              <a:schemeClr val="bg1">
                <a:lumMod val="85000"/>
              </a:schemeClr>
            </a:solidFill>
          </a:ln>
        </p:spPr>
      </p:pic>
      <p:sp>
        <p:nvSpPr>
          <p:cNvPr id="6" name="Rounded Rectangle 5"/>
          <p:cNvSpPr/>
          <p:nvPr/>
        </p:nvSpPr>
        <p:spPr>
          <a:xfrm>
            <a:off x="2409352" y="1507054"/>
            <a:ext cx="408840" cy="243642"/>
          </a:xfrm>
          <a:prstGeom prst="roundRect">
            <a:avLst/>
          </a:prstGeom>
          <a:solidFill>
            <a:srgbClr val="FFE396">
              <a:alpha val="20000"/>
            </a:srgbClr>
          </a:solidFill>
          <a:ln w="254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WA6.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3143" y="3063587"/>
            <a:ext cx="5696857" cy="2599350"/>
          </a:xfrm>
          <a:prstGeom prst="rect">
            <a:avLst/>
          </a:prstGeom>
          <a:ln>
            <a:solidFill>
              <a:schemeClr val="bg1">
                <a:lumMod val="85000"/>
              </a:schemeClr>
            </a:solidFill>
          </a:ln>
        </p:spPr>
      </p:pic>
      <p:sp>
        <p:nvSpPr>
          <p:cNvPr id="8" name="TextBox 7"/>
          <p:cNvSpPr txBox="1"/>
          <p:nvPr/>
        </p:nvSpPr>
        <p:spPr>
          <a:xfrm>
            <a:off x="2499063" y="2257418"/>
            <a:ext cx="2409181" cy="646331"/>
          </a:xfrm>
          <a:prstGeom prst="rect">
            <a:avLst/>
          </a:prstGeom>
          <a:solidFill>
            <a:schemeClr val="accent1">
              <a:lumMod val="20000"/>
              <a:lumOff val="80000"/>
            </a:schemeClr>
          </a:solidFill>
          <a:ln w="19050">
            <a:solidFill>
              <a:schemeClr val="accent1"/>
            </a:solidFill>
          </a:ln>
        </p:spPr>
        <p:txBody>
          <a:bodyPr wrap="square" rtlCol="0">
            <a:spAutoFit/>
          </a:bodyPr>
          <a:lstStyle/>
          <a:p>
            <a:pPr algn="ctr"/>
            <a:r>
              <a:rPr lang="en-US" dirty="0" smtClean="0">
                <a:solidFill>
                  <a:srgbClr val="242852"/>
                </a:solidFill>
              </a:rPr>
              <a:t>Click Events tab and then click event.</a:t>
            </a:r>
            <a:endParaRPr lang="en-US" dirty="0">
              <a:solidFill>
                <a:srgbClr val="242852"/>
              </a:solidFill>
            </a:endParaRPr>
          </a:p>
        </p:txBody>
      </p:sp>
      <p:cxnSp>
        <p:nvCxnSpPr>
          <p:cNvPr id="10" name="Elbow Connector 9"/>
          <p:cNvCxnSpPr>
            <a:stCxn id="8" idx="0"/>
            <a:endCxn id="6" idx="2"/>
          </p:cNvCxnSpPr>
          <p:nvPr/>
        </p:nvCxnSpPr>
        <p:spPr>
          <a:xfrm rot="16200000" flipV="1">
            <a:off x="2905352" y="1459116"/>
            <a:ext cx="506722" cy="1089882"/>
          </a:xfrm>
          <a:prstGeom prst="bentConnector3">
            <a:avLst>
              <a:gd name="adj1" fmla="val 21356"/>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Elbow Connector 24"/>
          <p:cNvCxnSpPr>
            <a:stCxn id="8" idx="2"/>
          </p:cNvCxnSpPr>
          <p:nvPr/>
        </p:nvCxnSpPr>
        <p:spPr>
          <a:xfrm rot="5400000">
            <a:off x="2457034" y="3797097"/>
            <a:ext cx="2139968" cy="353273"/>
          </a:xfrm>
          <a:prstGeom prst="bentConnector3">
            <a:avLst>
              <a:gd name="adj1" fmla="val 99738"/>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1626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Wild Apricot</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34</a:t>
            </a:fld>
            <a:endParaRPr lang="en-US" dirty="0"/>
          </a:p>
        </p:txBody>
      </p:sp>
      <p:pic>
        <p:nvPicPr>
          <p:cNvPr id="5" name="Picture 4" descr="WA7.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4438" y="1417638"/>
            <a:ext cx="4330259" cy="2833914"/>
          </a:xfrm>
          <a:prstGeom prst="rect">
            <a:avLst/>
          </a:prstGeom>
          <a:ln>
            <a:solidFill>
              <a:schemeClr val="bg1">
                <a:lumMod val="85000"/>
              </a:schemeClr>
            </a:solidFill>
          </a:ln>
        </p:spPr>
      </p:pic>
      <p:pic>
        <p:nvPicPr>
          <p:cNvPr id="6" name="Picture 5" descr="WA8.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82571" y="3899215"/>
            <a:ext cx="4212459" cy="2426595"/>
          </a:xfrm>
          <a:prstGeom prst="rect">
            <a:avLst/>
          </a:prstGeom>
          <a:ln>
            <a:solidFill>
              <a:schemeClr val="bg1">
                <a:lumMod val="85000"/>
              </a:schemeClr>
            </a:solidFill>
          </a:ln>
        </p:spPr>
      </p:pic>
      <p:sp>
        <p:nvSpPr>
          <p:cNvPr id="7" name="Rounded Rectangle 6"/>
          <p:cNvSpPr/>
          <p:nvPr/>
        </p:nvSpPr>
        <p:spPr>
          <a:xfrm>
            <a:off x="2443239" y="1628875"/>
            <a:ext cx="555183" cy="243642"/>
          </a:xfrm>
          <a:prstGeom prst="roundRect">
            <a:avLst/>
          </a:prstGeom>
          <a:solidFill>
            <a:srgbClr val="FFE396">
              <a:alpha val="20000"/>
            </a:srgbClr>
          </a:solidFill>
          <a:ln w="254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ounded Rectangle 7"/>
          <p:cNvSpPr/>
          <p:nvPr/>
        </p:nvSpPr>
        <p:spPr>
          <a:xfrm>
            <a:off x="5288018" y="3849964"/>
            <a:ext cx="553981" cy="243642"/>
          </a:xfrm>
          <a:prstGeom prst="roundRect">
            <a:avLst/>
          </a:prstGeom>
          <a:solidFill>
            <a:srgbClr val="FFE396">
              <a:alpha val="20000"/>
            </a:srgbClr>
          </a:solidFill>
          <a:ln w="254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5288018" y="2390466"/>
            <a:ext cx="2409181" cy="923330"/>
          </a:xfrm>
          <a:prstGeom prst="rect">
            <a:avLst/>
          </a:prstGeom>
          <a:solidFill>
            <a:schemeClr val="accent1">
              <a:lumMod val="20000"/>
              <a:lumOff val="80000"/>
            </a:schemeClr>
          </a:solidFill>
          <a:ln w="19050">
            <a:solidFill>
              <a:schemeClr val="accent1"/>
            </a:solidFill>
          </a:ln>
        </p:spPr>
        <p:txBody>
          <a:bodyPr wrap="square" rtlCol="0">
            <a:spAutoFit/>
          </a:bodyPr>
          <a:lstStyle/>
          <a:p>
            <a:pPr algn="ctr"/>
            <a:r>
              <a:rPr lang="en-US" dirty="0" smtClean="0">
                <a:solidFill>
                  <a:srgbClr val="242852"/>
                </a:solidFill>
              </a:rPr>
              <a:t>Click Attendees to view them. Export attendees to create a list.</a:t>
            </a:r>
            <a:endParaRPr lang="en-US" dirty="0">
              <a:solidFill>
                <a:srgbClr val="242852"/>
              </a:solidFill>
            </a:endParaRPr>
          </a:p>
        </p:txBody>
      </p:sp>
      <p:cxnSp>
        <p:nvCxnSpPr>
          <p:cNvPr id="11" name="Elbow Connector 10"/>
          <p:cNvCxnSpPr>
            <a:stCxn id="9" idx="0"/>
            <a:endCxn id="7" idx="3"/>
          </p:cNvCxnSpPr>
          <p:nvPr/>
        </p:nvCxnSpPr>
        <p:spPr>
          <a:xfrm rot="16200000" flipV="1">
            <a:off x="4425631" y="323487"/>
            <a:ext cx="639770" cy="3494187"/>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Elbow Connector 12"/>
          <p:cNvCxnSpPr>
            <a:stCxn id="9" idx="2"/>
            <a:endCxn id="8" idx="0"/>
          </p:cNvCxnSpPr>
          <p:nvPr/>
        </p:nvCxnSpPr>
        <p:spPr>
          <a:xfrm rot="5400000">
            <a:off x="5760725" y="3118080"/>
            <a:ext cx="536168" cy="9276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pic>
        <p:nvPicPr>
          <p:cNvPr id="14" name="Picture 13" descr="WA9.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6112823"/>
            <a:ext cx="3167440" cy="203414"/>
          </a:xfrm>
          <a:prstGeom prst="rect">
            <a:avLst/>
          </a:prstGeom>
        </p:spPr>
      </p:pic>
      <p:sp>
        <p:nvSpPr>
          <p:cNvPr id="15" name="Rounded Rectangle 14"/>
          <p:cNvSpPr/>
          <p:nvPr/>
        </p:nvSpPr>
        <p:spPr>
          <a:xfrm>
            <a:off x="3108144" y="6078718"/>
            <a:ext cx="553981" cy="243642"/>
          </a:xfrm>
          <a:prstGeom prst="roundRect">
            <a:avLst/>
          </a:prstGeom>
          <a:solidFill>
            <a:srgbClr val="FFE396">
              <a:alpha val="20000"/>
            </a:srgbClr>
          </a:solidFill>
          <a:ln w="254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457203" y="5685245"/>
            <a:ext cx="3167439" cy="323165"/>
          </a:xfrm>
          <a:prstGeom prst="rect">
            <a:avLst/>
          </a:prstGeom>
          <a:solidFill>
            <a:schemeClr val="accent1">
              <a:lumMod val="20000"/>
              <a:lumOff val="80000"/>
            </a:schemeClr>
          </a:solidFill>
          <a:ln w="19050">
            <a:solidFill>
              <a:schemeClr val="accent1"/>
            </a:solidFill>
          </a:ln>
        </p:spPr>
        <p:txBody>
          <a:bodyPr wrap="square" rtlCol="0">
            <a:spAutoFit/>
          </a:bodyPr>
          <a:lstStyle/>
          <a:p>
            <a:pPr algn="ctr"/>
            <a:r>
              <a:rPr lang="en-US" sz="1500" dirty="0" smtClean="0">
                <a:solidFill>
                  <a:srgbClr val="242852"/>
                </a:solidFill>
              </a:rPr>
              <a:t>Logout of WA when you’re done.</a:t>
            </a:r>
            <a:endParaRPr lang="en-US" sz="1500" dirty="0">
              <a:solidFill>
                <a:srgbClr val="242852"/>
              </a:solidFill>
            </a:endParaRPr>
          </a:p>
        </p:txBody>
      </p:sp>
    </p:spTree>
    <p:extLst>
      <p:ext uri="{BB962C8B-B14F-4D97-AF65-F5344CB8AC3E}">
        <p14:creationId xmlns:p14="http://schemas.microsoft.com/office/powerpoint/2010/main" val="902095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35</a:t>
            </a:fld>
            <a:endParaRPr lang="en-US" dirty="0"/>
          </a:p>
        </p:txBody>
      </p:sp>
    </p:spTree>
    <p:extLst>
      <p:ext uri="{BB962C8B-B14F-4D97-AF65-F5344CB8AC3E}">
        <p14:creationId xmlns:p14="http://schemas.microsoft.com/office/powerpoint/2010/main" val="34925141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It!</a:t>
            </a:r>
            <a:endParaRPr lang="en-US" dirty="0"/>
          </a:p>
        </p:txBody>
      </p:sp>
      <p:sp>
        <p:nvSpPr>
          <p:cNvPr id="3" name="Content Placeholder 2"/>
          <p:cNvSpPr>
            <a:spLocks noGrp="1"/>
          </p:cNvSpPr>
          <p:nvPr>
            <p:ph idx="1"/>
          </p:nvPr>
        </p:nvSpPr>
        <p:spPr>
          <a:xfrm>
            <a:off x="457200" y="1262321"/>
            <a:ext cx="7620000" cy="4800600"/>
          </a:xfrm>
        </p:spPr>
        <p:txBody>
          <a:bodyPr/>
          <a:lstStyle/>
          <a:p>
            <a:pPr marL="571500" indent="-457200">
              <a:buFont typeface="+mj-lt"/>
              <a:buAutoNum type="arabicPeriod"/>
            </a:pPr>
            <a:r>
              <a:rPr lang="en-US" dirty="0" smtClean="0">
                <a:solidFill>
                  <a:srgbClr val="242852"/>
                </a:solidFill>
              </a:rPr>
              <a:t>Access Wild Apricot</a:t>
            </a:r>
          </a:p>
          <a:p>
            <a:pPr marL="571500" indent="-457200">
              <a:buFont typeface="+mj-lt"/>
              <a:buAutoNum type="arabicPeriod"/>
            </a:pPr>
            <a:r>
              <a:rPr lang="en-US" dirty="0" smtClean="0">
                <a:solidFill>
                  <a:srgbClr val="242852"/>
                </a:solidFill>
              </a:rPr>
              <a:t>When does Karen Mack have to renew her membership?</a:t>
            </a:r>
          </a:p>
          <a:p>
            <a:pPr marL="571500" indent="-457200">
              <a:buFont typeface="+mj-lt"/>
              <a:buAutoNum type="arabicPeriod"/>
            </a:pPr>
            <a:r>
              <a:rPr lang="en-US" dirty="0" smtClean="0">
                <a:solidFill>
                  <a:srgbClr val="242852"/>
                </a:solidFill>
              </a:rPr>
              <a:t>Is Dan Jackson a chapter member?</a:t>
            </a:r>
          </a:p>
          <a:p>
            <a:pPr marL="571500" indent="-457200">
              <a:buFont typeface="+mj-lt"/>
              <a:buAutoNum type="arabicPeriod"/>
            </a:pPr>
            <a:r>
              <a:rPr lang="en-US" dirty="0" smtClean="0">
                <a:solidFill>
                  <a:srgbClr val="242852"/>
                </a:solidFill>
              </a:rPr>
              <a:t>What was the last event chapter member Michelle Moore registered for?</a:t>
            </a:r>
          </a:p>
          <a:p>
            <a:pPr marL="571500" indent="-457200">
              <a:buFont typeface="+mj-lt"/>
              <a:buAutoNum type="arabicPeriod"/>
            </a:pPr>
            <a:r>
              <a:rPr lang="en-US" dirty="0" smtClean="0">
                <a:solidFill>
                  <a:srgbClr val="242852"/>
                </a:solidFill>
              </a:rPr>
              <a:t>Are there any unpaid registrants for the New Year Networking event to be held January 29?</a:t>
            </a:r>
          </a:p>
        </p:txBody>
      </p:sp>
      <p:pic>
        <p:nvPicPr>
          <p:cNvPr id="4" name="Picture 3"/>
          <p:cNvPicPr>
            <a:picLocks noChangeAspect="1"/>
          </p:cNvPicPr>
          <p:nvPr/>
        </p:nvPicPr>
        <p:blipFill>
          <a:blip r:embed="rId2" cstate="print"/>
          <a:stretch>
            <a:fillRect/>
          </a:stretch>
        </p:blipFill>
        <p:spPr>
          <a:xfrm>
            <a:off x="4419600" y="4106055"/>
            <a:ext cx="3657600" cy="2407920"/>
          </a:xfrm>
          <a:prstGeom prst="rect">
            <a:avLst/>
          </a:prstGeom>
        </p:spPr>
      </p:pic>
      <p:sp>
        <p:nvSpPr>
          <p:cNvPr id="5" name="Slide Number Placeholder 4"/>
          <p:cNvSpPr>
            <a:spLocks noGrp="1"/>
          </p:cNvSpPr>
          <p:nvPr>
            <p:ph type="sldNum" sz="quarter" idx="12"/>
          </p:nvPr>
        </p:nvSpPr>
        <p:spPr/>
        <p:txBody>
          <a:bodyPr/>
          <a:lstStyle/>
          <a:p>
            <a:fld id="{6E2D2B3B-882E-40F3-A32F-6DD516915044}" type="slidenum">
              <a:rPr lang="en-US" smtClean="0"/>
              <a:pPr/>
              <a:t>36</a:t>
            </a:fld>
            <a:endParaRPr lang="en-US" dirty="0"/>
          </a:p>
        </p:txBody>
      </p:sp>
    </p:spTree>
    <p:extLst>
      <p:ext uri="{BB962C8B-B14F-4D97-AF65-F5344CB8AC3E}">
        <p14:creationId xmlns:p14="http://schemas.microsoft.com/office/powerpoint/2010/main" val="28253857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Resources: Chapter Leaders Community</a:t>
            </a:r>
            <a:endParaRPr lang="en-US" sz="3600" dirty="0"/>
          </a:p>
        </p:txBody>
      </p:sp>
      <p:sp>
        <p:nvSpPr>
          <p:cNvPr id="3" name="Content Placeholder 2"/>
          <p:cNvSpPr>
            <a:spLocks noGrp="1"/>
          </p:cNvSpPr>
          <p:nvPr>
            <p:ph idx="1"/>
          </p:nvPr>
        </p:nvSpPr>
        <p:spPr>
          <a:xfrm>
            <a:off x="457200" y="1600200"/>
            <a:ext cx="7620000" cy="1484086"/>
          </a:xfrm>
        </p:spPr>
        <p:txBody>
          <a:bodyPr>
            <a:normAutofit/>
          </a:bodyPr>
          <a:lstStyle/>
          <a:p>
            <a:pPr marL="114300" indent="0">
              <a:buNone/>
            </a:pPr>
            <a:r>
              <a:rPr lang="en-US" dirty="0" smtClean="0"/>
              <a:t>National ASTD provides a centralized resource for chapter leaders on its website. There are tools, templates, samples, and networking resources for chapter leaders in general as well as for specific board positions. </a:t>
            </a:r>
            <a:r>
              <a:rPr lang="en-US" sz="1800" dirty="0" smtClean="0">
                <a:hlinkClick r:id="rId2"/>
              </a:rPr>
              <a:t>www.astd.org/clc</a:t>
            </a:r>
            <a:endParaRPr lang="en-US" sz="1800" dirty="0" smtClean="0"/>
          </a:p>
        </p:txBody>
      </p:sp>
      <p:sp>
        <p:nvSpPr>
          <p:cNvPr id="4" name="Slide Number Placeholder 3"/>
          <p:cNvSpPr>
            <a:spLocks noGrp="1"/>
          </p:cNvSpPr>
          <p:nvPr>
            <p:ph type="sldNum" sz="quarter" idx="12"/>
          </p:nvPr>
        </p:nvSpPr>
        <p:spPr/>
        <p:txBody>
          <a:bodyPr/>
          <a:lstStyle/>
          <a:p>
            <a:fld id="{6E2D2B3B-882E-40F3-A32F-6DD516915044}" type="slidenum">
              <a:rPr lang="en-US" smtClean="0"/>
              <a:pPr/>
              <a:t>37</a:t>
            </a:fld>
            <a:endParaRPr lang="en-US" dirty="0"/>
          </a:p>
        </p:txBody>
      </p:sp>
      <p:pic>
        <p:nvPicPr>
          <p:cNvPr id="6" name="Picture 5" descr="CLC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51530" y="3266327"/>
            <a:ext cx="4243613" cy="3216720"/>
          </a:xfrm>
          <a:prstGeom prst="rect">
            <a:avLst/>
          </a:prstGeom>
        </p:spPr>
      </p:pic>
    </p:spTree>
    <p:extLst>
      <p:ext uri="{BB962C8B-B14F-4D97-AF65-F5344CB8AC3E}">
        <p14:creationId xmlns:p14="http://schemas.microsoft.com/office/powerpoint/2010/main" val="177723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Resources: Chapter Leaders Community</a:t>
            </a:r>
            <a:endParaRPr lang="en-US" sz="36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38</a:t>
            </a:fld>
            <a:endParaRPr lang="en-US" dirty="0"/>
          </a:p>
        </p:txBody>
      </p:sp>
      <p:pic>
        <p:nvPicPr>
          <p:cNvPr id="7" name="Picture 6" descr="CLC2.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0286" y="1417638"/>
            <a:ext cx="7668381" cy="3708736"/>
          </a:xfrm>
          <a:prstGeom prst="rect">
            <a:avLst/>
          </a:prstGeom>
          <a:ln>
            <a:solidFill>
              <a:schemeClr val="bg1">
                <a:lumMod val="85000"/>
              </a:schemeClr>
            </a:solidFill>
          </a:ln>
        </p:spPr>
      </p:pic>
      <p:sp>
        <p:nvSpPr>
          <p:cNvPr id="8" name="Rounded Rectangle 7"/>
          <p:cNvSpPr/>
          <p:nvPr/>
        </p:nvSpPr>
        <p:spPr>
          <a:xfrm flipV="1">
            <a:off x="703922" y="2793999"/>
            <a:ext cx="3795507" cy="338667"/>
          </a:xfrm>
          <a:prstGeom prst="roundRect">
            <a:avLst/>
          </a:prstGeom>
          <a:solidFill>
            <a:srgbClr val="FFE396">
              <a:alpha val="20000"/>
            </a:srgbClr>
          </a:solidFill>
          <a:ln w="254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ounded Rectangle 8"/>
          <p:cNvSpPr/>
          <p:nvPr/>
        </p:nvSpPr>
        <p:spPr>
          <a:xfrm flipV="1">
            <a:off x="5551714" y="2269065"/>
            <a:ext cx="2406953" cy="1323220"/>
          </a:xfrm>
          <a:prstGeom prst="roundRect">
            <a:avLst/>
          </a:prstGeom>
          <a:solidFill>
            <a:srgbClr val="FFE396">
              <a:alpha val="20000"/>
            </a:srgbClr>
          </a:solidFill>
          <a:ln w="254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2844784" y="5559413"/>
            <a:ext cx="3227030" cy="646331"/>
          </a:xfrm>
          <a:prstGeom prst="rect">
            <a:avLst/>
          </a:prstGeom>
          <a:solidFill>
            <a:schemeClr val="accent1">
              <a:lumMod val="20000"/>
              <a:lumOff val="80000"/>
            </a:schemeClr>
          </a:solidFill>
          <a:ln w="19050">
            <a:solidFill>
              <a:schemeClr val="accent1"/>
            </a:solidFill>
          </a:ln>
        </p:spPr>
        <p:txBody>
          <a:bodyPr wrap="square" rtlCol="0">
            <a:spAutoFit/>
          </a:bodyPr>
          <a:lstStyle/>
          <a:p>
            <a:pPr algn="ctr"/>
            <a:r>
              <a:rPr lang="en-US" dirty="0" smtClean="0">
                <a:solidFill>
                  <a:srgbClr val="242852"/>
                </a:solidFill>
              </a:rPr>
              <a:t>Use the links to browse, explore and download resources.</a:t>
            </a:r>
            <a:endParaRPr lang="en-US" dirty="0">
              <a:solidFill>
                <a:srgbClr val="242852"/>
              </a:solidFill>
            </a:endParaRPr>
          </a:p>
        </p:txBody>
      </p:sp>
      <p:sp>
        <p:nvSpPr>
          <p:cNvPr id="11" name="Rounded Rectangle 10"/>
          <p:cNvSpPr/>
          <p:nvPr/>
        </p:nvSpPr>
        <p:spPr>
          <a:xfrm flipV="1">
            <a:off x="575732" y="4269620"/>
            <a:ext cx="706363" cy="653142"/>
          </a:xfrm>
          <a:prstGeom prst="roundRect">
            <a:avLst/>
          </a:prstGeom>
          <a:solidFill>
            <a:srgbClr val="FFE396">
              <a:alpha val="20000"/>
            </a:srgbClr>
          </a:solidFill>
          <a:ln w="254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 name="Elbow Connector 12"/>
          <p:cNvCxnSpPr>
            <a:stCxn id="10" idx="0"/>
            <a:endCxn id="11" idx="0"/>
          </p:cNvCxnSpPr>
          <p:nvPr/>
        </p:nvCxnSpPr>
        <p:spPr>
          <a:xfrm rot="16200000" flipV="1">
            <a:off x="2375282" y="3476395"/>
            <a:ext cx="636651" cy="3529385"/>
          </a:xfrm>
          <a:prstGeom prst="bentConnector3">
            <a:avLst>
              <a:gd name="adj1" fmla="val 3860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Elbow Connector 14"/>
          <p:cNvCxnSpPr>
            <a:stCxn id="10" idx="0"/>
            <a:endCxn id="8" idx="0"/>
          </p:cNvCxnSpPr>
          <p:nvPr/>
        </p:nvCxnSpPr>
        <p:spPr>
          <a:xfrm rot="16200000" flipV="1">
            <a:off x="2316615" y="3417728"/>
            <a:ext cx="2426747" cy="1856623"/>
          </a:xfrm>
          <a:prstGeom prst="bentConnector3">
            <a:avLst>
              <a:gd name="adj1" fmla="val 9087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Elbow Connector 17"/>
          <p:cNvCxnSpPr/>
          <p:nvPr/>
        </p:nvCxnSpPr>
        <p:spPr>
          <a:xfrm rot="5400000" flipH="1" flipV="1">
            <a:off x="4623181" y="3451593"/>
            <a:ext cx="1967128" cy="2296892"/>
          </a:xfrm>
          <a:prstGeom prst="bentConnector3">
            <a:avLst>
              <a:gd name="adj1" fmla="val 13723"/>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0092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It!</a:t>
            </a:r>
            <a:endParaRPr lang="en-US" dirty="0"/>
          </a:p>
        </p:txBody>
      </p:sp>
      <p:sp>
        <p:nvSpPr>
          <p:cNvPr id="3" name="Content Placeholder 2"/>
          <p:cNvSpPr>
            <a:spLocks noGrp="1"/>
          </p:cNvSpPr>
          <p:nvPr>
            <p:ph idx="1"/>
          </p:nvPr>
        </p:nvSpPr>
        <p:spPr>
          <a:xfrm>
            <a:off x="457200" y="1262321"/>
            <a:ext cx="7620000" cy="4800600"/>
          </a:xfrm>
        </p:spPr>
        <p:txBody>
          <a:bodyPr/>
          <a:lstStyle/>
          <a:p>
            <a:pPr marL="571500" indent="-457200">
              <a:buFont typeface="+mj-lt"/>
              <a:buAutoNum type="arabicPeriod"/>
            </a:pPr>
            <a:r>
              <a:rPr lang="en-US" dirty="0" smtClean="0">
                <a:solidFill>
                  <a:srgbClr val="242852"/>
                </a:solidFill>
              </a:rPr>
              <a:t>Access the Chapter Leaders website </a:t>
            </a:r>
            <a:r>
              <a:rPr lang="en-US" sz="1800" dirty="0" smtClean="0">
                <a:solidFill>
                  <a:srgbClr val="242852"/>
                </a:solidFill>
              </a:rPr>
              <a:t>www.astd.org/clc</a:t>
            </a:r>
          </a:p>
          <a:p>
            <a:pPr marL="571500" indent="-457200">
              <a:buFont typeface="+mj-lt"/>
              <a:buAutoNum type="arabicPeriod"/>
            </a:pPr>
            <a:r>
              <a:rPr lang="en-US" dirty="0" smtClean="0">
                <a:solidFill>
                  <a:srgbClr val="242852"/>
                </a:solidFill>
              </a:rPr>
              <a:t>What resources did you find by Leadership Position?</a:t>
            </a:r>
          </a:p>
          <a:p>
            <a:pPr marL="571500" indent="-457200">
              <a:buFont typeface="+mj-lt"/>
              <a:buAutoNum type="arabicPeriod"/>
            </a:pPr>
            <a:r>
              <a:rPr lang="en-US" dirty="0" smtClean="0">
                <a:solidFill>
                  <a:srgbClr val="242852"/>
                </a:solidFill>
              </a:rPr>
              <a:t>Who is the senior director on the Chapter Services team?</a:t>
            </a:r>
          </a:p>
          <a:p>
            <a:pPr marL="571500" indent="-457200">
              <a:buFont typeface="+mj-lt"/>
              <a:buAutoNum type="arabicPeriod"/>
            </a:pPr>
            <a:r>
              <a:rPr lang="en-US" dirty="0" smtClean="0">
                <a:solidFill>
                  <a:srgbClr val="242852"/>
                </a:solidFill>
              </a:rPr>
              <a:t>Can you locate and download a Leader Connection Newsletter?</a:t>
            </a:r>
          </a:p>
        </p:txBody>
      </p:sp>
      <p:pic>
        <p:nvPicPr>
          <p:cNvPr id="4" name="Picture 3"/>
          <p:cNvPicPr>
            <a:picLocks noChangeAspect="1"/>
          </p:cNvPicPr>
          <p:nvPr/>
        </p:nvPicPr>
        <p:blipFill>
          <a:blip r:embed="rId2" cstate="print"/>
          <a:stretch>
            <a:fillRect/>
          </a:stretch>
        </p:blipFill>
        <p:spPr>
          <a:xfrm>
            <a:off x="4419600" y="4106055"/>
            <a:ext cx="3657600" cy="2407920"/>
          </a:xfrm>
          <a:prstGeom prst="rect">
            <a:avLst/>
          </a:prstGeom>
        </p:spPr>
      </p:pic>
      <p:sp>
        <p:nvSpPr>
          <p:cNvPr id="5" name="Slide Number Placeholder 4"/>
          <p:cNvSpPr>
            <a:spLocks noGrp="1"/>
          </p:cNvSpPr>
          <p:nvPr>
            <p:ph type="sldNum" sz="quarter" idx="12"/>
          </p:nvPr>
        </p:nvSpPr>
        <p:spPr/>
        <p:txBody>
          <a:bodyPr/>
          <a:lstStyle/>
          <a:p>
            <a:fld id="{6E2D2B3B-882E-40F3-A32F-6DD516915044}" type="slidenum">
              <a:rPr lang="en-US" smtClean="0"/>
              <a:pPr/>
              <a:t>39</a:t>
            </a:fld>
            <a:endParaRPr lang="en-US" dirty="0"/>
          </a:p>
        </p:txBody>
      </p:sp>
    </p:spTree>
    <p:extLst>
      <p:ext uri="{BB962C8B-B14F-4D97-AF65-F5344CB8AC3E}">
        <p14:creationId xmlns:p14="http://schemas.microsoft.com/office/powerpoint/2010/main" val="742477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Expectations</a:t>
            </a:r>
            <a:endParaRPr lang="en-US" dirty="0"/>
          </a:p>
        </p:txBody>
      </p:sp>
      <p:sp>
        <p:nvSpPr>
          <p:cNvPr id="3" name="Content Placeholder 2"/>
          <p:cNvSpPr>
            <a:spLocks noGrp="1"/>
          </p:cNvSpPr>
          <p:nvPr>
            <p:ph idx="1"/>
          </p:nvPr>
        </p:nvSpPr>
        <p:spPr>
          <a:xfrm>
            <a:off x="457200" y="1417638"/>
            <a:ext cx="7620000" cy="4983162"/>
          </a:xfrm>
        </p:spPr>
        <p:txBody>
          <a:bodyPr>
            <a:normAutofit fontScale="70000" lnSpcReduction="20000"/>
          </a:bodyPr>
          <a:lstStyle/>
          <a:p>
            <a:pPr marL="114300" indent="0">
              <a:spcAft>
                <a:spcPts val="600"/>
              </a:spcAft>
              <a:buNone/>
            </a:pPr>
            <a:r>
              <a:rPr lang="en-US" dirty="0" smtClean="0"/>
              <a:t>As a group the Board has responsibility to:</a:t>
            </a:r>
          </a:p>
          <a:p>
            <a:pPr lvl="0">
              <a:spcAft>
                <a:spcPts val="600"/>
              </a:spcAft>
            </a:pPr>
            <a:r>
              <a:rPr lang="en-US" dirty="0"/>
              <a:t>Hold an active and current membership with national ASTD </a:t>
            </a:r>
          </a:p>
          <a:p>
            <a:pPr lvl="0">
              <a:spcAft>
                <a:spcPts val="600"/>
              </a:spcAft>
            </a:pPr>
            <a:r>
              <a:rPr lang="en-US" dirty="0"/>
              <a:t>Hold an active and current membership in good standing with Metro DC ASTD</a:t>
            </a:r>
          </a:p>
          <a:p>
            <a:pPr lvl="0">
              <a:spcAft>
                <a:spcPts val="600"/>
              </a:spcAft>
            </a:pPr>
            <a:r>
              <a:rPr lang="en-US" dirty="0"/>
              <a:t>Attend monthly Board meetings</a:t>
            </a:r>
          </a:p>
          <a:p>
            <a:pPr lvl="0">
              <a:spcAft>
                <a:spcPts val="600"/>
              </a:spcAft>
            </a:pPr>
            <a:r>
              <a:rPr lang="en-US" dirty="0"/>
              <a:t>Submit a portfolio project plan with a timeline of goals and annual budget for the program area </a:t>
            </a:r>
          </a:p>
          <a:p>
            <a:pPr lvl="0">
              <a:spcAft>
                <a:spcPts val="600"/>
              </a:spcAft>
            </a:pPr>
            <a:r>
              <a:rPr lang="en-US" dirty="0"/>
              <a:t>Review content for the Metro DC ASTD website and submit </a:t>
            </a:r>
            <a:r>
              <a:rPr lang="en-US" dirty="0" smtClean="0"/>
              <a:t>portfolio-related </a:t>
            </a:r>
            <a:r>
              <a:rPr lang="en-US" dirty="0"/>
              <a:t>updates, as needed.</a:t>
            </a:r>
          </a:p>
          <a:p>
            <a:pPr lvl="0">
              <a:spcAft>
                <a:spcPts val="600"/>
              </a:spcAft>
            </a:pPr>
            <a:r>
              <a:rPr lang="en-US" dirty="0"/>
              <a:t>Check email and provide timely responses to requests and inquiries from members, board colleagues, and other internal and external parties.</a:t>
            </a:r>
          </a:p>
          <a:p>
            <a:pPr lvl="0">
              <a:spcAft>
                <a:spcPts val="600"/>
              </a:spcAft>
            </a:pPr>
            <a:r>
              <a:rPr lang="en-US" dirty="0"/>
              <a:t>Attend Metro DC ASTD monthly programs and special events whenever possible.</a:t>
            </a:r>
          </a:p>
          <a:p>
            <a:pPr lvl="0">
              <a:spcAft>
                <a:spcPts val="600"/>
              </a:spcAft>
            </a:pPr>
            <a:r>
              <a:rPr lang="en-US" dirty="0"/>
              <a:t>Create and maintain an active portfolio committee to support efforts.</a:t>
            </a:r>
          </a:p>
          <a:p>
            <a:pPr lvl="0">
              <a:spcAft>
                <a:spcPts val="600"/>
              </a:spcAft>
            </a:pPr>
            <a:r>
              <a:rPr lang="en-US" dirty="0"/>
              <a:t>Maintain and update records relevant to position for a successor.</a:t>
            </a:r>
          </a:p>
          <a:p>
            <a:pPr lvl="0">
              <a:spcAft>
                <a:spcPts val="600"/>
              </a:spcAft>
            </a:pPr>
            <a:r>
              <a:rPr lang="en-US" dirty="0"/>
              <a:t>Before end of Board term, recommend potential candidates for the position.</a:t>
            </a:r>
          </a:p>
          <a:p>
            <a:pPr lvl="0">
              <a:spcAft>
                <a:spcPts val="600"/>
              </a:spcAft>
            </a:pPr>
            <a:r>
              <a:rPr lang="en-US" dirty="0"/>
              <a:t>Train successors in duties for the position during transition period prior to successor’s term of office.</a:t>
            </a:r>
          </a:p>
          <a:p>
            <a:pPr>
              <a:spcAft>
                <a:spcPts val="600"/>
              </a:spcAft>
            </a:pPr>
            <a:r>
              <a:rPr lang="en-US" dirty="0" smtClean="0"/>
              <a:t>Follow </a:t>
            </a:r>
            <a:r>
              <a:rPr lang="en-US" i="1" dirty="0" smtClean="0"/>
              <a:t>Roberts Rules of Order </a:t>
            </a:r>
            <a:r>
              <a:rPr lang="en-US" dirty="0" smtClean="0"/>
              <a:t>when conducting meetings.</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4</a:t>
            </a:fld>
            <a:endParaRPr lang="en-US" dirty="0"/>
          </a:p>
        </p:txBody>
      </p:sp>
    </p:spTree>
    <p:extLst>
      <p:ext uri="{BB962C8B-B14F-4D97-AF65-F5344CB8AC3E}">
        <p14:creationId xmlns:p14="http://schemas.microsoft.com/office/powerpoint/2010/main" val="30109505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Answers</a:t>
            </a:r>
            <a:endParaRPr lang="en-US" dirty="0"/>
          </a:p>
        </p:txBody>
      </p:sp>
      <p:sp>
        <p:nvSpPr>
          <p:cNvPr id="5" name="Slide Number Placeholder 4"/>
          <p:cNvSpPr>
            <a:spLocks noGrp="1"/>
          </p:cNvSpPr>
          <p:nvPr>
            <p:ph type="sldNum" sz="quarter" idx="12"/>
          </p:nvPr>
        </p:nvSpPr>
        <p:spPr/>
        <p:txBody>
          <a:bodyPr/>
          <a:lstStyle/>
          <a:p>
            <a:fld id="{6E2D2B3B-882E-40F3-A32F-6DD516915044}" type="slidenum">
              <a:rPr lang="en-US" smtClean="0"/>
              <a:pPr/>
              <a:t>40</a:t>
            </a:fld>
            <a:endParaRPr lang="en-US" dirty="0"/>
          </a:p>
        </p:txBody>
      </p:sp>
    </p:spTree>
    <p:extLst>
      <p:ext uri="{BB962C8B-B14F-4D97-AF65-F5344CB8AC3E}">
        <p14:creationId xmlns:p14="http://schemas.microsoft.com/office/powerpoint/2010/main" val="2310952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Committee</a:t>
            </a:r>
            <a:endParaRPr lang="en-US" dirty="0"/>
          </a:p>
        </p:txBody>
      </p:sp>
      <p:sp>
        <p:nvSpPr>
          <p:cNvPr id="3" name="Content Placeholder 2"/>
          <p:cNvSpPr>
            <a:spLocks noGrp="1"/>
          </p:cNvSpPr>
          <p:nvPr>
            <p:ph idx="1"/>
          </p:nvPr>
        </p:nvSpPr>
        <p:spPr/>
        <p:txBody>
          <a:bodyPr>
            <a:normAutofit/>
          </a:bodyPr>
          <a:lstStyle/>
          <a:p>
            <a:r>
              <a:rPr lang="en-US" dirty="0" smtClean="0"/>
              <a:t>President, Andrea Evans</a:t>
            </a:r>
          </a:p>
          <a:p>
            <a:r>
              <a:rPr lang="en-US" dirty="0" smtClean="0"/>
              <a:t>President-Elect, Chris </a:t>
            </a:r>
            <a:r>
              <a:rPr lang="en-US" dirty="0" err="1" smtClean="0"/>
              <a:t>Eanes</a:t>
            </a:r>
            <a:endParaRPr lang="en-US" dirty="0" smtClean="0"/>
          </a:p>
          <a:p>
            <a:r>
              <a:rPr lang="en-US" dirty="0" smtClean="0"/>
              <a:t>Past President, Foster Rockwell</a:t>
            </a:r>
          </a:p>
          <a:p>
            <a:r>
              <a:rPr lang="en-US" dirty="0" smtClean="0"/>
              <a:t>VP of Membership, Kathy Reiffenstein</a:t>
            </a:r>
          </a:p>
          <a:p>
            <a:r>
              <a:rPr lang="en-US" dirty="0" smtClean="0"/>
              <a:t>VP of Finance/Operations, vacant</a:t>
            </a:r>
          </a:p>
          <a:p>
            <a:endParaRPr lang="en-US" dirty="0" smtClean="0"/>
          </a:p>
          <a:p>
            <a:pPr marL="111125" indent="3175">
              <a:buNone/>
            </a:pPr>
            <a:r>
              <a:rPr lang="en-US" dirty="0" smtClean="0"/>
              <a:t>The executive committee meets the 2</a:t>
            </a:r>
            <a:r>
              <a:rPr lang="en-US" baseline="30000" dirty="0" smtClean="0"/>
              <a:t>nd</a:t>
            </a:r>
            <a:r>
              <a:rPr lang="en-US" dirty="0" smtClean="0"/>
              <a:t> Saturday of each month from 7-9am to discuss issues, plan strategy, and make operational and strategic recommendations to the board.</a:t>
            </a:r>
          </a:p>
        </p:txBody>
      </p:sp>
      <p:sp>
        <p:nvSpPr>
          <p:cNvPr id="4" name="Slide Number Placeholder 3"/>
          <p:cNvSpPr>
            <a:spLocks noGrp="1"/>
          </p:cNvSpPr>
          <p:nvPr>
            <p:ph type="sldNum" sz="quarter" idx="12"/>
          </p:nvPr>
        </p:nvSpPr>
        <p:spPr/>
        <p:txBody>
          <a:bodyPr/>
          <a:lstStyle/>
          <a:p>
            <a:fld id="{6E2D2B3B-882E-40F3-A32F-6DD516915044}"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Members</a:t>
            </a:r>
            <a:endParaRPr lang="en-US" dirty="0"/>
          </a:p>
        </p:txBody>
      </p:sp>
      <p:sp>
        <p:nvSpPr>
          <p:cNvPr id="3" name="Content Placeholder 2"/>
          <p:cNvSpPr>
            <a:spLocks noGrp="1"/>
          </p:cNvSpPr>
          <p:nvPr>
            <p:ph idx="1"/>
          </p:nvPr>
        </p:nvSpPr>
        <p:spPr/>
        <p:txBody>
          <a:bodyPr>
            <a:normAutofit/>
          </a:bodyPr>
          <a:lstStyle/>
          <a:p>
            <a:r>
              <a:rPr lang="en-US" dirty="0" smtClean="0"/>
              <a:t>Director of Career Services, Pam Marshall</a:t>
            </a:r>
          </a:p>
          <a:p>
            <a:pPr lvl="1">
              <a:buFont typeface="Wingdings" pitchFamily="2" charset="2"/>
              <a:buChar char="Ø"/>
            </a:pPr>
            <a:r>
              <a:rPr lang="en-US" sz="1800" dirty="0" smtClean="0"/>
              <a:t>Provides career development activities and networking</a:t>
            </a:r>
          </a:p>
          <a:p>
            <a:r>
              <a:rPr lang="en-US" dirty="0" smtClean="0"/>
              <a:t>Director of Communications, Stephanie </a:t>
            </a:r>
            <a:r>
              <a:rPr lang="en-US" dirty="0" err="1" smtClean="0"/>
              <a:t>Hubka</a:t>
            </a:r>
            <a:endParaRPr lang="en-US" dirty="0" smtClean="0"/>
          </a:p>
          <a:p>
            <a:pPr lvl="1">
              <a:buFont typeface="Wingdings" pitchFamily="2" charset="2"/>
              <a:buChar char="Ø"/>
            </a:pPr>
            <a:r>
              <a:rPr lang="en-US" sz="1800" dirty="0" smtClean="0"/>
              <a:t>Oversees communication policies and processes such as website and Beltway Bulletin (monthly </a:t>
            </a:r>
            <a:r>
              <a:rPr lang="en-US" sz="1800" dirty="0" err="1" smtClean="0"/>
              <a:t>enewsletter</a:t>
            </a:r>
            <a:r>
              <a:rPr lang="en-US" sz="1800" dirty="0" smtClean="0"/>
              <a:t>)</a:t>
            </a:r>
          </a:p>
          <a:p>
            <a:r>
              <a:rPr lang="en-US" dirty="0" smtClean="0"/>
              <a:t>Director of Communities of Practice, Tom </a:t>
            </a:r>
            <a:r>
              <a:rPr lang="en-US" dirty="0" err="1" smtClean="0"/>
              <a:t>Tatem</a:t>
            </a:r>
            <a:endParaRPr lang="en-US" dirty="0" smtClean="0"/>
          </a:p>
          <a:p>
            <a:pPr lvl="1">
              <a:buFont typeface="Wingdings" pitchFamily="2" charset="2"/>
              <a:buChar char="Ø"/>
            </a:pPr>
            <a:r>
              <a:rPr lang="en-US" sz="1800" dirty="0" smtClean="0"/>
              <a:t>Coordinates monthly activities for our five communities of practice (COPs) that are open to anyone. COPs focus on </a:t>
            </a:r>
            <a:r>
              <a:rPr lang="en-US" sz="1800" dirty="0" err="1" smtClean="0"/>
              <a:t>leaderhip</a:t>
            </a:r>
            <a:r>
              <a:rPr lang="en-US" sz="1800" dirty="0" smtClean="0"/>
              <a:t>, free agent/business owner, instructional design, instructional technologies, and coaching</a:t>
            </a:r>
          </a:p>
          <a:p>
            <a:r>
              <a:rPr lang="en-US" dirty="0" smtClean="0"/>
              <a:t>Director of Marketing, Marcella Simon</a:t>
            </a:r>
          </a:p>
          <a:p>
            <a:pPr lvl="1">
              <a:buFont typeface="Wingdings" pitchFamily="2" charset="2"/>
              <a:buChar char="Ø"/>
            </a:pPr>
            <a:r>
              <a:rPr lang="en-US" sz="1800" dirty="0" smtClean="0"/>
              <a:t>Makes recommendations for building our brand in the DC area via a variety of communication and media methods</a:t>
            </a:r>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Members</a:t>
            </a:r>
            <a:endParaRPr lang="en-US" dirty="0"/>
          </a:p>
        </p:txBody>
      </p:sp>
      <p:sp>
        <p:nvSpPr>
          <p:cNvPr id="3" name="Content Placeholder 2"/>
          <p:cNvSpPr>
            <a:spLocks noGrp="1"/>
          </p:cNvSpPr>
          <p:nvPr>
            <p:ph idx="1"/>
          </p:nvPr>
        </p:nvSpPr>
        <p:spPr/>
        <p:txBody>
          <a:bodyPr>
            <a:normAutofit/>
          </a:bodyPr>
          <a:lstStyle/>
          <a:p>
            <a:r>
              <a:rPr lang="en-US" dirty="0" smtClean="0"/>
              <a:t>Director of Membership Outreach, Mary Lynn </a:t>
            </a:r>
            <a:r>
              <a:rPr lang="en-US" dirty="0" err="1" smtClean="0"/>
              <a:t>Billitteri</a:t>
            </a:r>
            <a:endParaRPr lang="en-US" dirty="0" smtClean="0"/>
          </a:p>
          <a:p>
            <a:pPr lvl="1">
              <a:buFont typeface="Wingdings" pitchFamily="2" charset="2"/>
              <a:buChar char="Ø"/>
            </a:pPr>
            <a:r>
              <a:rPr lang="en-US" sz="1800" dirty="0" smtClean="0"/>
              <a:t>Coordinates new member orientations and networking events</a:t>
            </a:r>
          </a:p>
          <a:p>
            <a:r>
              <a:rPr lang="en-US" dirty="0" smtClean="0"/>
              <a:t>Director of Professional Development, Bernadette Costello</a:t>
            </a:r>
          </a:p>
          <a:p>
            <a:pPr lvl="1">
              <a:buFont typeface="Wingdings" pitchFamily="2" charset="2"/>
              <a:buChar char="Ø"/>
            </a:pPr>
            <a:r>
              <a:rPr lang="en-US" dirty="0" smtClean="0"/>
              <a:t>Identifies and executes 1- and 2-way workshops</a:t>
            </a:r>
          </a:p>
          <a:p>
            <a:r>
              <a:rPr lang="en-US" dirty="0" smtClean="0"/>
              <a:t>Director of Programs, Diane Elkins</a:t>
            </a:r>
          </a:p>
          <a:p>
            <a:pPr lvl="1">
              <a:buFont typeface="Wingdings" pitchFamily="2" charset="2"/>
              <a:buChar char="Ø"/>
            </a:pPr>
            <a:r>
              <a:rPr lang="en-US" dirty="0" smtClean="0"/>
              <a:t>Plans and manages our monthly dinner programs on a variety of topics </a:t>
            </a:r>
          </a:p>
          <a:p>
            <a:r>
              <a:rPr lang="en-US" dirty="0" smtClean="0"/>
              <a:t>Director of Talent Management, Tracie Daniels</a:t>
            </a:r>
          </a:p>
          <a:p>
            <a:pPr lvl="1">
              <a:buFont typeface="Wingdings" pitchFamily="2" charset="2"/>
              <a:buChar char="Ø"/>
            </a:pPr>
            <a:r>
              <a:rPr lang="en-US" dirty="0" smtClean="0"/>
              <a:t>Helps directors identify and recruit volunteers for their projects</a:t>
            </a:r>
          </a:p>
          <a:p>
            <a:r>
              <a:rPr lang="en-US" dirty="0" smtClean="0"/>
              <a:t>Director of Virtual Programs, Rick Blunt</a:t>
            </a:r>
          </a:p>
          <a:p>
            <a:pPr lvl="1">
              <a:buFont typeface="Wingdings" pitchFamily="2" charset="2"/>
              <a:buChar char="Ø"/>
            </a:pPr>
            <a:r>
              <a:rPr lang="en-US" dirty="0" smtClean="0"/>
              <a:t>Identifies and executes monthly webinars on a variety of topics</a:t>
            </a:r>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Gmail and Google Drive</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8</a:t>
            </a:fld>
            <a:endParaRPr lang="en-US" dirty="0"/>
          </a:p>
        </p:txBody>
      </p:sp>
      <p:pic>
        <p:nvPicPr>
          <p:cNvPr id="5" name="Picture 4" descr="gmail google.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2691" y="1512017"/>
            <a:ext cx="7072836" cy="2293335"/>
          </a:xfrm>
          <a:prstGeom prst="rect">
            <a:avLst/>
          </a:prstGeom>
        </p:spPr>
      </p:pic>
      <p:sp>
        <p:nvSpPr>
          <p:cNvPr id="6" name="TextBox 5"/>
          <p:cNvSpPr txBox="1"/>
          <p:nvPr/>
        </p:nvSpPr>
        <p:spPr>
          <a:xfrm>
            <a:off x="587317" y="3916743"/>
            <a:ext cx="5739783" cy="615553"/>
          </a:xfrm>
          <a:prstGeom prst="rect">
            <a:avLst/>
          </a:prstGeom>
          <a:solidFill>
            <a:schemeClr val="accent1">
              <a:lumMod val="20000"/>
              <a:lumOff val="80000"/>
            </a:schemeClr>
          </a:solidFill>
          <a:ln w="19050">
            <a:solidFill>
              <a:schemeClr val="accent1"/>
            </a:solidFill>
          </a:ln>
        </p:spPr>
        <p:txBody>
          <a:bodyPr wrap="square" rtlCol="0">
            <a:spAutoFit/>
          </a:bodyPr>
          <a:lstStyle/>
          <a:p>
            <a:r>
              <a:rPr lang="en-US" dirty="0" smtClean="0">
                <a:solidFill>
                  <a:srgbClr val="242852"/>
                </a:solidFill>
              </a:rPr>
              <a:t>Central login enables you to toggle between Mail and </a:t>
            </a:r>
            <a:r>
              <a:rPr lang="en-US" dirty="0">
                <a:solidFill>
                  <a:srgbClr val="242852"/>
                </a:solidFill>
              </a:rPr>
              <a:t>Drive</a:t>
            </a:r>
            <a:br>
              <a:rPr lang="en-US" dirty="0">
                <a:solidFill>
                  <a:srgbClr val="242852"/>
                </a:solidFill>
              </a:rPr>
            </a:br>
            <a:r>
              <a:rPr lang="en-US" sz="1600" dirty="0">
                <a:solidFill>
                  <a:srgbClr val="242852"/>
                </a:solidFill>
                <a:hlinkClick r:id="rId3"/>
              </a:rPr>
              <a:t>https://</a:t>
            </a:r>
            <a:r>
              <a:rPr lang="en-US" sz="1600" dirty="0" err="1">
                <a:solidFill>
                  <a:srgbClr val="242852"/>
                </a:solidFill>
                <a:hlinkClick r:id="rId3"/>
              </a:rPr>
              <a:t>www.google.com</a:t>
            </a:r>
            <a:r>
              <a:rPr lang="en-US" sz="1600" dirty="0">
                <a:solidFill>
                  <a:srgbClr val="242852"/>
                </a:solidFill>
                <a:hlinkClick r:id="rId3"/>
              </a:rPr>
              <a:t>/a/</a:t>
            </a:r>
            <a:r>
              <a:rPr lang="en-US" sz="1600" dirty="0" err="1" smtClean="0">
                <a:solidFill>
                  <a:srgbClr val="242852"/>
                </a:solidFill>
                <a:hlinkClick r:id="rId3"/>
              </a:rPr>
              <a:t>dcastd.org</a:t>
            </a:r>
            <a:endParaRPr lang="en-US" sz="1600" dirty="0">
              <a:solidFill>
                <a:srgbClr val="242852"/>
              </a:solidFill>
            </a:endParaRPr>
          </a:p>
        </p:txBody>
      </p:sp>
      <p:sp>
        <p:nvSpPr>
          <p:cNvPr id="7" name="TextBox 6"/>
          <p:cNvSpPr txBox="1"/>
          <p:nvPr/>
        </p:nvSpPr>
        <p:spPr>
          <a:xfrm>
            <a:off x="512691" y="4803846"/>
            <a:ext cx="7270240" cy="1569660"/>
          </a:xfrm>
          <a:prstGeom prst="rect">
            <a:avLst/>
          </a:prstGeom>
          <a:solidFill>
            <a:srgbClr val="FFE396"/>
          </a:solidFill>
          <a:ln w="38100">
            <a:solidFill>
              <a:srgbClr val="FFFF00"/>
            </a:solidFill>
          </a:ln>
          <a:effectLst>
            <a:outerShdw blurRad="50800" dist="38100" dir="2700000" algn="tl" rotWithShape="0">
              <a:srgbClr val="000000">
                <a:alpha val="43000"/>
              </a:srgbClr>
            </a:outerShdw>
          </a:effectLst>
        </p:spPr>
        <p:txBody>
          <a:bodyPr wrap="square" rtlCol="0">
            <a:spAutoFit/>
          </a:bodyPr>
          <a:lstStyle/>
          <a:p>
            <a:r>
              <a:rPr lang="en-US" sz="1200" dirty="0"/>
              <a:t>Every board member is issued a </a:t>
            </a:r>
            <a:r>
              <a:rPr lang="en-US" sz="1200" dirty="0" smtClean="0"/>
              <a:t>Gmail </a:t>
            </a:r>
            <a:r>
              <a:rPr lang="en-US" sz="1200" dirty="0" err="1"/>
              <a:t>dcastd.org</a:t>
            </a:r>
            <a:r>
              <a:rPr lang="en-US" sz="1200" dirty="0"/>
              <a:t> email address corresponding to their portfolio.  All chapter-related communications should be conducted through this account.  Board Directors are expected to check the account on a regular basis and use out of office notifications when they will be unable to respond within a reasonable timeframe. </a:t>
            </a:r>
            <a:endParaRPr lang="en-US" sz="1200" dirty="0" smtClean="0"/>
          </a:p>
          <a:p>
            <a:endParaRPr lang="en-US" sz="1200" dirty="0"/>
          </a:p>
          <a:p>
            <a:r>
              <a:rPr lang="en-US" sz="1200" dirty="0"/>
              <a:t>All Directors are required </a:t>
            </a:r>
            <a:r>
              <a:rPr lang="en-US" sz="1200" dirty="0" smtClean="0"/>
              <a:t>to use Google Drive to upload </a:t>
            </a:r>
            <a:r>
              <a:rPr lang="en-US" sz="1200" dirty="0"/>
              <a:t>drafts, final documents, contracts, and other pertinent documentation to their respective folders.  Consistent use of the storage system allows the chapter to maintain continuity of decisions and manage resources needed as reference for future decisions. </a:t>
            </a:r>
          </a:p>
        </p:txBody>
      </p:sp>
    </p:spTree>
    <p:extLst>
      <p:ext uri="{BB962C8B-B14F-4D97-AF65-F5344CB8AC3E}">
        <p14:creationId xmlns:p14="http://schemas.microsoft.com/office/powerpoint/2010/main" val="1931508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Mail and Drive</a:t>
            </a:r>
            <a:endParaRPr lang="en-US" dirty="0"/>
          </a:p>
        </p:txBody>
      </p:sp>
      <p:pic>
        <p:nvPicPr>
          <p:cNvPr id="6" name="Picture 5" descr="Google.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5264" y="1992118"/>
            <a:ext cx="8243457" cy="1340217"/>
          </a:xfrm>
          <a:prstGeom prst="rect">
            <a:avLst/>
          </a:prstGeom>
          <a:ln>
            <a:solidFill>
              <a:schemeClr val="bg1">
                <a:lumMod val="85000"/>
              </a:schemeClr>
            </a:solidFill>
          </a:ln>
        </p:spPr>
      </p:pic>
      <p:sp>
        <p:nvSpPr>
          <p:cNvPr id="7" name="TextBox 6"/>
          <p:cNvSpPr txBox="1"/>
          <p:nvPr/>
        </p:nvSpPr>
        <p:spPr>
          <a:xfrm>
            <a:off x="1483660" y="1434875"/>
            <a:ext cx="1244766" cy="369332"/>
          </a:xfrm>
          <a:prstGeom prst="rect">
            <a:avLst/>
          </a:prstGeom>
          <a:solidFill>
            <a:schemeClr val="accent1">
              <a:lumMod val="20000"/>
              <a:lumOff val="80000"/>
            </a:schemeClr>
          </a:solidFill>
          <a:ln w="19050">
            <a:solidFill>
              <a:schemeClr val="accent1"/>
            </a:solidFill>
          </a:ln>
        </p:spPr>
        <p:txBody>
          <a:bodyPr wrap="square" rtlCol="0">
            <a:spAutoFit/>
          </a:bodyPr>
          <a:lstStyle/>
          <a:p>
            <a:r>
              <a:rPr lang="en-US" dirty="0" smtClean="0">
                <a:solidFill>
                  <a:schemeClr val="tx2"/>
                </a:solidFill>
              </a:rPr>
              <a:t>Search Bar</a:t>
            </a:r>
            <a:endParaRPr lang="en-US" dirty="0">
              <a:solidFill>
                <a:schemeClr val="tx2"/>
              </a:solidFill>
            </a:endParaRPr>
          </a:p>
        </p:txBody>
      </p:sp>
      <p:sp>
        <p:nvSpPr>
          <p:cNvPr id="8" name="TextBox 7"/>
          <p:cNvSpPr txBox="1"/>
          <p:nvPr/>
        </p:nvSpPr>
        <p:spPr>
          <a:xfrm>
            <a:off x="6351082" y="1434875"/>
            <a:ext cx="1456995" cy="369332"/>
          </a:xfrm>
          <a:prstGeom prst="rect">
            <a:avLst/>
          </a:prstGeom>
          <a:solidFill>
            <a:schemeClr val="accent1">
              <a:lumMod val="20000"/>
              <a:lumOff val="80000"/>
            </a:schemeClr>
          </a:solidFill>
          <a:ln w="19050">
            <a:solidFill>
              <a:schemeClr val="accent1"/>
            </a:solidFill>
          </a:ln>
        </p:spPr>
        <p:txBody>
          <a:bodyPr wrap="square" rtlCol="0">
            <a:spAutoFit/>
          </a:bodyPr>
          <a:lstStyle/>
          <a:p>
            <a:r>
              <a:rPr lang="en-US" dirty="0" smtClean="0">
                <a:solidFill>
                  <a:srgbClr val="242852"/>
                </a:solidFill>
              </a:rPr>
              <a:t>Google Tools</a:t>
            </a:r>
            <a:endParaRPr lang="en-US" dirty="0">
              <a:solidFill>
                <a:srgbClr val="242852"/>
              </a:solidFill>
            </a:endParaRPr>
          </a:p>
        </p:txBody>
      </p:sp>
      <p:sp>
        <p:nvSpPr>
          <p:cNvPr id="9" name="TextBox 8"/>
          <p:cNvSpPr txBox="1"/>
          <p:nvPr/>
        </p:nvSpPr>
        <p:spPr>
          <a:xfrm>
            <a:off x="6764485" y="3687272"/>
            <a:ext cx="1434886" cy="369332"/>
          </a:xfrm>
          <a:prstGeom prst="rect">
            <a:avLst/>
          </a:prstGeom>
          <a:solidFill>
            <a:schemeClr val="accent1">
              <a:lumMod val="20000"/>
              <a:lumOff val="80000"/>
            </a:schemeClr>
          </a:solidFill>
          <a:ln w="19050">
            <a:solidFill>
              <a:schemeClr val="accent1"/>
            </a:solidFill>
          </a:ln>
        </p:spPr>
        <p:txBody>
          <a:bodyPr wrap="square" rtlCol="0">
            <a:spAutoFit/>
          </a:bodyPr>
          <a:lstStyle/>
          <a:p>
            <a:r>
              <a:rPr lang="en-US" dirty="0" smtClean="0">
                <a:solidFill>
                  <a:srgbClr val="242852"/>
                </a:solidFill>
              </a:rPr>
              <a:t>Select a Tool</a:t>
            </a:r>
            <a:endParaRPr lang="en-US" dirty="0">
              <a:solidFill>
                <a:srgbClr val="242852"/>
              </a:solidFill>
            </a:endParaRPr>
          </a:p>
        </p:txBody>
      </p:sp>
      <p:pic>
        <p:nvPicPr>
          <p:cNvPr id="10" name="Picture 9" descr="googledrive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0654" y="4474906"/>
            <a:ext cx="6143831" cy="1939299"/>
          </a:xfrm>
          <a:prstGeom prst="rect">
            <a:avLst/>
          </a:prstGeom>
          <a:ln>
            <a:solidFill>
              <a:schemeClr val="bg1">
                <a:lumMod val="85000"/>
              </a:schemeClr>
            </a:solidFill>
          </a:ln>
        </p:spPr>
      </p:pic>
      <p:sp>
        <p:nvSpPr>
          <p:cNvPr id="11" name="TextBox 10"/>
          <p:cNvSpPr txBox="1"/>
          <p:nvPr/>
        </p:nvSpPr>
        <p:spPr>
          <a:xfrm>
            <a:off x="1018445" y="3850337"/>
            <a:ext cx="3646283" cy="369332"/>
          </a:xfrm>
          <a:prstGeom prst="rect">
            <a:avLst/>
          </a:prstGeom>
          <a:solidFill>
            <a:schemeClr val="accent1">
              <a:lumMod val="20000"/>
              <a:lumOff val="80000"/>
            </a:schemeClr>
          </a:solidFill>
          <a:ln w="19050">
            <a:solidFill>
              <a:schemeClr val="accent1"/>
            </a:solidFill>
          </a:ln>
        </p:spPr>
        <p:txBody>
          <a:bodyPr wrap="square" rtlCol="0">
            <a:spAutoFit/>
          </a:bodyPr>
          <a:lstStyle/>
          <a:p>
            <a:r>
              <a:rPr lang="en-US" dirty="0" smtClean="0">
                <a:solidFill>
                  <a:srgbClr val="242852"/>
                </a:solidFill>
              </a:rPr>
              <a:t>Toggle between Mail and Drive</a:t>
            </a:r>
            <a:endParaRPr lang="en-US" dirty="0">
              <a:solidFill>
                <a:srgbClr val="242852"/>
              </a:solidFill>
            </a:endParaRPr>
          </a:p>
        </p:txBody>
      </p:sp>
      <p:cxnSp>
        <p:nvCxnSpPr>
          <p:cNvPr id="13" name="Straight Arrow Connector 12"/>
          <p:cNvCxnSpPr>
            <a:stCxn id="7" idx="2"/>
          </p:cNvCxnSpPr>
          <p:nvPr/>
        </p:nvCxnSpPr>
        <p:spPr>
          <a:xfrm>
            <a:off x="2106043" y="1804207"/>
            <a:ext cx="119448" cy="3712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8" idx="2"/>
          </p:cNvCxnSpPr>
          <p:nvPr/>
        </p:nvCxnSpPr>
        <p:spPr>
          <a:xfrm flipH="1">
            <a:off x="6927939" y="1804207"/>
            <a:ext cx="151641" cy="3712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9" idx="0"/>
          </p:cNvCxnSpPr>
          <p:nvPr/>
        </p:nvCxnSpPr>
        <p:spPr>
          <a:xfrm flipV="1">
            <a:off x="7481928" y="3332335"/>
            <a:ext cx="326149" cy="3549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1835715" y="4219669"/>
            <a:ext cx="389776" cy="2552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225491" y="4219669"/>
            <a:ext cx="326908" cy="2552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Slide Number Placeholder 23"/>
          <p:cNvSpPr>
            <a:spLocks noGrp="1"/>
          </p:cNvSpPr>
          <p:nvPr>
            <p:ph type="sldNum" sz="quarter" idx="12"/>
          </p:nvPr>
        </p:nvSpPr>
        <p:spPr/>
        <p:txBody>
          <a:bodyPr/>
          <a:lstStyle/>
          <a:p>
            <a:fld id="{6E2D2B3B-882E-40F3-A32F-6DD516915044}" type="slidenum">
              <a:rPr lang="en-US" smtClean="0"/>
              <a:pPr/>
              <a:t>9</a:t>
            </a:fld>
            <a:endParaRPr lang="en-US" dirty="0"/>
          </a:p>
        </p:txBody>
      </p:sp>
    </p:spTree>
    <p:extLst>
      <p:ext uri="{BB962C8B-B14F-4D97-AF65-F5344CB8AC3E}">
        <p14:creationId xmlns:p14="http://schemas.microsoft.com/office/powerpoint/2010/main" val="40085530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2014 Board Orientation&amp;quot;&quot;/&gt;&lt;property id=&quot;20307&quot; value=&quot;256&quot;/&gt;&lt;/object&gt;&lt;object type=&quot;3&quot; unique_id=&quot;10004&quot;&gt;&lt;property id=&quot;20148&quot; value=&quot;5&quot;/&gt;&lt;property id=&quot;20300&quot; value=&quot;Slide 2 - &amp;quot;Learning Outcomes&amp;quot;&quot;/&gt;&lt;property id=&quot;20307&quot; value=&quot;257&quot;/&gt;&lt;/object&gt;&lt;object type=&quot;3&quot; unique_id=&quot;10005&quot;&gt;&lt;property id=&quot;20148&quot; value=&quot;5&quot;/&gt;&lt;property id=&quot;20300&quot; value=&quot;Slide 3 - &amp;quot;Learning Approach&amp;quot;&quot;/&gt;&lt;property id=&quot;20307&quot; value=&quot;288&quot;/&gt;&lt;/object&gt;&lt;object type=&quot;3&quot; unique_id=&quot;10006&quot;&gt;&lt;property id=&quot;20148&quot; value=&quot;5&quot;/&gt;&lt;property id=&quot;20300&quot; value=&quot;Slide 4 - &amp;quot;Performance Expectations&amp;quot;&quot;/&gt;&lt;property id=&quot;20307&quot; value=&quot;258&quot;/&gt;&lt;/object&gt;&lt;object type=&quot;3&quot; unique_id=&quot;10007&quot;&gt;&lt;property id=&quot;20148&quot; value=&quot;5&quot;/&gt;&lt;property id=&quot;20300&quot; value=&quot;Slide 8 - &amp;quot;Gmail and Google Drive&amp;quot;&quot;/&gt;&lt;property id=&quot;20307&quot; value=&quot;292&quot;/&gt;&lt;/object&gt;&lt;object type=&quot;3&quot; unique_id=&quot;10008&quot;&gt;&lt;property id=&quot;20148&quot; value=&quot;5&quot;/&gt;&lt;property id=&quot;20300&quot; value=&quot;Slide 9 - &amp;quot;Google Mail and Drive&amp;quot;&quot;/&gt;&lt;property id=&quot;20307&quot; value=&quot;259&quot;/&gt;&lt;/object&gt;&lt;object type=&quot;3&quot; unique_id=&quot;10009&quot;&gt;&lt;property id=&quot;20148&quot; value=&quot;5&quot;/&gt;&lt;property id=&quot;20300&quot; value=&quot;Slide 10 - &amp;quot;Gmail Settings&amp;quot;&quot;/&gt;&lt;property id=&quot;20307&quot; value=&quot;260&quot;/&gt;&lt;/object&gt;&lt;object type=&quot;3&quot; unique_id=&quot;10010&quot;&gt;&lt;property id=&quot;20148&quot; value=&quot;5&quot;/&gt;&lt;property id=&quot;20300&quot; value=&quot;Slide 11 - &amp;quot;Personalize Gmail&amp;quot;&quot;/&gt;&lt;property id=&quot;20307&quot; value=&quot;265&quot;/&gt;&lt;/object&gt;&lt;object type=&quot;3&quot; unique_id=&quot;10011&quot;&gt;&lt;property id=&quot;20148&quot; value=&quot;5&quot;/&gt;&lt;property id=&quot;20300&quot; value=&quot;Slide 12 - &amp;quot;Gmail Labels&amp;quot;&quot;/&gt;&lt;property id=&quot;20307&quot; value=&quot;261&quot;/&gt;&lt;/object&gt;&lt;object type=&quot;3&quot; unique_id=&quot;10012&quot;&gt;&lt;property id=&quot;20148&quot; value=&quot;5&quot;/&gt;&lt;property id=&quot;20300&quot; value=&quot;Slide 13 - &amp;quot;Organize Mail with Labels&amp;quot;&quot;/&gt;&lt;property id=&quot;20307&quot; value=&quot;262&quot;/&gt;&lt;/object&gt;&lt;object type=&quot;3&quot; unique_id=&quot;10013&quot;&gt;&lt;property id=&quot;20148&quot; value=&quot;5&quot;/&gt;&lt;property id=&quot;20300&quot; value=&quot;Slide 14 - &amp;quot;Other Gmail Settings&amp;quot;&quot;/&gt;&lt;property id=&quot;20307&quot; value=&quot;263&quot;/&gt;&lt;/object&gt;&lt;object type=&quot;3&quot; unique_id=&quot;10014&quot;&gt;&lt;property id=&quot;20148&quot; value=&quot;5&quot;/&gt;&lt;property id=&quot;20300&quot; value=&quot;Slide 15 - &amp;quot;Demonstration&amp;quot;&quot;/&gt;&lt;property id=&quot;20307&quot; value=&quot;289&quot;/&gt;&lt;/object&gt;&lt;object type=&quot;3&quot; unique_id=&quot;10015&quot;&gt;&lt;property id=&quot;20148&quot; value=&quot;5&quot;/&gt;&lt;property id=&quot;20300&quot; value=&quot;Slide 16 - &amp;quot;Try It!&amp;quot;&quot;/&gt;&lt;property id=&quot;20307&quot; value=&quot;264&quot;/&gt;&lt;/object&gt;&lt;object type=&quot;3&quot; unique_id=&quot;10016&quot;&gt;&lt;property id=&quot;20148&quot; value=&quot;5&quot;/&gt;&lt;property id=&quot;20300&quot; value=&quot;Slide 17 - &amp;quot;Google Drive – 1st Steps&amp;quot;&quot;/&gt;&lt;property id=&quot;20307&quot; value=&quot;266&quot;/&gt;&lt;/object&gt;&lt;object type=&quot;3&quot; unique_id=&quot;10017&quot;&gt;&lt;property id=&quot;20148&quot; value=&quot;5&quot;/&gt;&lt;property id=&quot;20300&quot; value=&quot;Slide 18 - &amp;quot;Locating Folders and Files&amp;quot;&quot;/&gt;&lt;property id=&quot;20307&quot; value=&quot;267&quot;/&gt;&lt;/object&gt;&lt;object type=&quot;3&quot; unique_id=&quot;10018&quot;&gt;&lt;property id=&quot;20148&quot; value=&quot;5&quot;/&gt;&lt;property id=&quot;20300&quot; value=&quot;Slide 19 - &amp;quot;Locating Folders and Files&amp;quot;&quot;/&gt;&lt;property id=&quot;20307&quot; value=&quot;268&quot;/&gt;&lt;/object&gt;&lt;object type=&quot;3&quot; unique_id=&quot;10019&quot;&gt;&lt;property id=&quot;20148&quot; value=&quot;5&quot;/&gt;&lt;property id=&quot;20300&quot; value=&quot;Slide 20 - &amp;quot;Navigating Folders&amp;quot;&quot;/&gt;&lt;property id=&quot;20307&quot; value=&quot;269&quot;/&gt;&lt;/object&gt;&lt;object type=&quot;3&quot; unique_id=&quot;10020&quot;&gt;&lt;property id=&quot;20148&quot; value=&quot;5&quot;/&gt;&lt;property id=&quot;20300&quot; value=&quot;Slide 21 - &amp;quot;Uploading Content&amp;quot;&quot;/&gt;&lt;property id=&quot;20307&quot; value=&quot;270&quot;/&gt;&lt;/object&gt;&lt;object type=&quot;3&quot; unique_id=&quot;10021&quot;&gt;&lt;property id=&quot;20148&quot; value=&quot;5&quot;/&gt;&lt;property id=&quot;20300&quot; value=&quot;Slide 22 - &amp;quot;Sharing Uploaded Content&amp;quot;&quot;/&gt;&lt;property id=&quot;20307&quot; value=&quot;271&quot;/&gt;&lt;/object&gt;&lt;object type=&quot;3&quot; unique_id=&quot;10022&quot;&gt;&lt;property id=&quot;20148&quot; value=&quot;5&quot;/&gt;&lt;property id=&quot;20300&quot; value=&quot;Slide 23 - &amp;quot;Create New Google Content&amp;quot;&quot;/&gt;&lt;property id=&quot;20307&quot; value=&quot;272&quot;/&gt;&lt;/object&gt;&lt;object type=&quot;3&quot; unique_id=&quot;10023&quot;&gt;&lt;property id=&quot;20148&quot; value=&quot;5&quot;/&gt;&lt;property id=&quot;20300&quot; value=&quot;Slide 24 - &amp;quot;Demonstration&amp;quot;&quot;/&gt;&lt;property id=&quot;20307&quot; value=&quot;290&quot;/&gt;&lt;/object&gt;&lt;object type=&quot;3&quot; unique_id=&quot;10024&quot;&gt;&lt;property id=&quot;20148&quot; value=&quot;5&quot;/&gt;&lt;property id=&quot;20300&quot; value=&quot;Slide 25 - &amp;quot;Try It!&amp;quot;&quot;/&gt;&lt;property id=&quot;20307&quot; value=&quot;274&quot;/&gt;&lt;/object&gt;&lt;object type=&quot;3&quot; unique_id=&quot;10025&quot;&gt;&lt;property id=&quot;20148&quot; value=&quot;5&quot;/&gt;&lt;property id=&quot;20300&quot; value=&quot;Slide 26 - &amp;quot;Chapter Leader Resources&amp;quot;&quot;/&gt;&lt;property id=&quot;20307&quot; value=&quot;273&quot;/&gt;&lt;/object&gt;&lt;object type=&quot;3&quot; unique_id=&quot;10026&quot;&gt;&lt;property id=&quot;20148&quot; value=&quot;5&quot;/&gt;&lt;property id=&quot;20300&quot; value=&quot;Slide 27 - &amp;quot;Resources: By-Laws&amp;quot;&quot;/&gt;&lt;property id=&quot;20307&quot; value=&quot;277&quot;/&gt;&lt;/object&gt;&lt;object type=&quot;3&quot; unique_id=&quot;10027&quot;&gt;&lt;property id=&quot;20148&quot; value=&quot;5&quot;/&gt;&lt;property id=&quot;20300&quot; value=&quot;Slide 28 - &amp;quot;Resources: By-Laws&amp;quot;&quot;/&gt;&lt;property id=&quot;20307&quot; value=&quot;275&quot;/&gt;&lt;/object&gt;&lt;object type=&quot;3&quot; unique_id=&quot;10028&quot;&gt;&lt;property id=&quot;20148&quot; value=&quot;5&quot;/&gt;&lt;property id=&quot;20300&quot; value=&quot;Slide 29 - &amp;quot;Resources: Board Technology&amp;quot;&quot;/&gt;&lt;property id=&quot;20307&quot; value=&quot;282&quot;/&gt;&lt;/object&gt;&lt;object type=&quot;3&quot; unique_id=&quot;10029&quot;&gt;&lt;property id=&quot;20148&quot; value=&quot;5&quot;/&gt;&lt;property id=&quot;20300&quot; value=&quot;Slide 30 - &amp;quot;Resources: Wild Apricot&amp;quot;&quot;/&gt;&lt;property id=&quot;20307&quot; value=&quot;276&quot;/&gt;&lt;/object&gt;&lt;object type=&quot;3&quot; unique_id=&quot;10030&quot;&gt;&lt;property id=&quot;20148&quot; value=&quot;5&quot;/&gt;&lt;property id=&quot;20300&quot; value=&quot;Slide 31 - &amp;quot;Resources: Wild Apricot&amp;quot;&quot;/&gt;&lt;property id=&quot;20307&quot; value=&quot;278&quot;/&gt;&lt;/object&gt;&lt;object type=&quot;3&quot; unique_id=&quot;10031&quot;&gt;&lt;property id=&quot;20148&quot; value=&quot;5&quot;/&gt;&lt;property id=&quot;20300&quot; value=&quot;Slide 32 - &amp;quot;Resources: Wild Apricot&amp;quot;&quot;/&gt;&lt;property id=&quot;20307&quot; value=&quot;279&quot;/&gt;&lt;/object&gt;&lt;object type=&quot;3&quot; unique_id=&quot;10032&quot;&gt;&lt;property id=&quot;20148&quot; value=&quot;5&quot;/&gt;&lt;property id=&quot;20300&quot; value=&quot;Slide 33 - &amp;quot;Resources: Wild Apricot&amp;quot;&quot;/&gt;&lt;property id=&quot;20307&quot; value=&quot;280&quot;/&gt;&lt;/object&gt;&lt;object type=&quot;3&quot; unique_id=&quot;10033&quot;&gt;&lt;property id=&quot;20148&quot; value=&quot;5&quot;/&gt;&lt;property id=&quot;20300&quot; value=&quot;Slide 34 - &amp;quot;Resources: Wild Apricot&amp;quot;&quot;/&gt;&lt;property id=&quot;20307&quot; value=&quot;281&quot;/&gt;&lt;/object&gt;&lt;object type=&quot;3&quot; unique_id=&quot;10034&quot;&gt;&lt;property id=&quot;20148&quot; value=&quot;5&quot;/&gt;&lt;property id=&quot;20300&quot; value=&quot;Slide 35 - &amp;quot;Demonstration&amp;quot;&quot;/&gt;&lt;property id=&quot;20307&quot; value=&quot;291&quot;/&gt;&lt;/object&gt;&lt;object type=&quot;3&quot; unique_id=&quot;10035&quot;&gt;&lt;property id=&quot;20148&quot; value=&quot;5&quot;/&gt;&lt;property id=&quot;20300&quot; value=&quot;Slide 36 - &amp;quot;Try It!&amp;quot;&quot;/&gt;&lt;property id=&quot;20307&quot; value=&quot;283&quot;/&gt;&lt;/object&gt;&lt;object type=&quot;3&quot; unique_id=&quot;10036&quot;&gt;&lt;property id=&quot;20148&quot; value=&quot;5&quot;/&gt;&lt;property id=&quot;20300&quot; value=&quot;Slide 37 - &amp;quot;Resources: Chapter Leaders Community&amp;quot;&quot;/&gt;&lt;property id=&quot;20307&quot; value=&quot;284&quot;/&gt;&lt;/object&gt;&lt;object type=&quot;3&quot; unique_id=&quot;10037&quot;&gt;&lt;property id=&quot;20148&quot; value=&quot;5&quot;/&gt;&lt;property id=&quot;20300&quot; value=&quot;Slide 38 - &amp;quot;Resources: Chapter Leaders Community&amp;quot;&quot;/&gt;&lt;property id=&quot;20307&quot; value=&quot;285&quot;/&gt;&lt;/object&gt;&lt;object type=&quot;3&quot; unique_id=&quot;10038&quot;&gt;&lt;property id=&quot;20148&quot; value=&quot;5&quot;/&gt;&lt;property id=&quot;20300&quot; value=&quot;Slide 39 - &amp;quot;Try It!&amp;quot;&quot;/&gt;&lt;property id=&quot;20307&quot; value=&quot;286&quot;/&gt;&lt;/object&gt;&lt;object type=&quot;3&quot; unique_id=&quot;10039&quot;&gt;&lt;property id=&quot;20148&quot; value=&quot;5&quot;/&gt;&lt;property id=&quot;20300&quot; value=&quot;Slide 40 - &amp;quot;Questions and Answers&amp;quot;&quot;/&gt;&lt;property id=&quot;20307&quot; value=&quot;287&quot;/&gt;&lt;/object&gt;&lt;object type=&quot;3&quot; unique_id=&quot;10235&quot;&gt;&lt;property id=&quot;20148&quot; value=&quot;5&quot;/&gt;&lt;property id=&quot;20300&quot; value=&quot;Slide 5 - &amp;quot;Executive Committee&amp;quot;&quot;/&gt;&lt;property id=&quot;20307&quot; value=&quot;293&quot;/&gt;&lt;/object&gt;&lt;object type=&quot;3&quot; unique_id=&quot;10236&quot;&gt;&lt;property id=&quot;20148&quot; value=&quot;5&quot;/&gt;&lt;property id=&quot;20300&quot; value=&quot;Slide 6 - &amp;quot;Board Members&amp;quot;&quot;/&gt;&lt;property id=&quot;20307&quot; value=&quot;294&quot;/&gt;&lt;/object&gt;&lt;object type=&quot;3&quot; unique_id=&quot;10237&quot;&gt;&lt;property id=&quot;20148&quot; value=&quot;5&quot;/&gt;&lt;property id=&quot;20300&quot; value=&quot;Slide 7 - &amp;quot;Board Members&amp;quot;&quot;/&gt;&lt;property id=&quot;20307&quot; value=&quot;295&quot;/&gt;&lt;/object&gt;&lt;/object&gt;&lt;object type=&quot;8&quot; unique_id=&quot;10078&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443</TotalTime>
  <Words>1541</Words>
  <Application>Microsoft Office PowerPoint</Application>
  <PresentationFormat>On-screen Show (4:3)</PresentationFormat>
  <Paragraphs>230</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Adjacency</vt:lpstr>
      <vt:lpstr>2014 Board Orientation</vt:lpstr>
      <vt:lpstr>Learning Outcomes</vt:lpstr>
      <vt:lpstr>Learning Approach</vt:lpstr>
      <vt:lpstr>Performance Expectations</vt:lpstr>
      <vt:lpstr>Executive Committee</vt:lpstr>
      <vt:lpstr>Board Members</vt:lpstr>
      <vt:lpstr>Board Members</vt:lpstr>
      <vt:lpstr>Gmail and Google Drive</vt:lpstr>
      <vt:lpstr>Google Mail and Drive</vt:lpstr>
      <vt:lpstr>Gmail Settings</vt:lpstr>
      <vt:lpstr>Personalize Gmail</vt:lpstr>
      <vt:lpstr>Gmail Labels</vt:lpstr>
      <vt:lpstr>Organize Mail with Labels</vt:lpstr>
      <vt:lpstr>Other Gmail Settings</vt:lpstr>
      <vt:lpstr>Demonstration</vt:lpstr>
      <vt:lpstr>Try It!</vt:lpstr>
      <vt:lpstr>Google Drive – 1st Steps</vt:lpstr>
      <vt:lpstr>Locating Folders and Files</vt:lpstr>
      <vt:lpstr>Locating Folders and Files</vt:lpstr>
      <vt:lpstr>Navigating Folders</vt:lpstr>
      <vt:lpstr>Uploading Content</vt:lpstr>
      <vt:lpstr>Sharing Uploaded Content</vt:lpstr>
      <vt:lpstr>Create New Google Content</vt:lpstr>
      <vt:lpstr>Demonstration</vt:lpstr>
      <vt:lpstr>Try It!</vt:lpstr>
      <vt:lpstr>Chapter Leader Resources</vt:lpstr>
      <vt:lpstr>Resources: By-Laws</vt:lpstr>
      <vt:lpstr>Resources: By-Laws</vt:lpstr>
      <vt:lpstr>Resources: Board Technology</vt:lpstr>
      <vt:lpstr>Resources: Wild Apricot</vt:lpstr>
      <vt:lpstr>Resources: Wild Apricot</vt:lpstr>
      <vt:lpstr>Resources: Wild Apricot</vt:lpstr>
      <vt:lpstr>Resources: Wild Apricot</vt:lpstr>
      <vt:lpstr>Resources: Wild Apricot</vt:lpstr>
      <vt:lpstr>Demonstration</vt:lpstr>
      <vt:lpstr>Try It!</vt:lpstr>
      <vt:lpstr>Resources: Chapter Leaders Community</vt:lpstr>
      <vt:lpstr>Resources: Chapter Leaders Community</vt:lpstr>
      <vt:lpstr>Try It!</vt:lpstr>
      <vt:lpstr>Questions and Answers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Board Orientation</dc:title>
  <dc:creator>Foster Rockwell</dc:creator>
  <cp:lastModifiedBy>HP</cp:lastModifiedBy>
  <cp:revision>69</cp:revision>
  <cp:lastPrinted>2014-01-21T22:26:22Z</cp:lastPrinted>
  <dcterms:created xsi:type="dcterms:W3CDTF">2014-01-15T23:20:25Z</dcterms:created>
  <dcterms:modified xsi:type="dcterms:W3CDTF">2014-08-25T13:41:25Z</dcterms:modified>
</cp:coreProperties>
</file>